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81" r:id="rId2"/>
    <p:sldId id="299" r:id="rId3"/>
    <p:sldId id="256" r:id="rId4"/>
    <p:sldId id="257" r:id="rId5"/>
    <p:sldId id="258" r:id="rId6"/>
    <p:sldId id="259" r:id="rId7"/>
    <p:sldId id="260" r:id="rId8"/>
    <p:sldId id="261" r:id="rId9"/>
    <p:sldId id="262" r:id="rId10"/>
    <p:sldId id="263" r:id="rId11"/>
    <p:sldId id="282" r:id="rId12"/>
    <p:sldId id="264" r:id="rId13"/>
    <p:sldId id="283" r:id="rId14"/>
    <p:sldId id="284" r:id="rId15"/>
    <p:sldId id="285" r:id="rId16"/>
    <p:sldId id="286" r:id="rId17"/>
    <p:sldId id="287" r:id="rId18"/>
    <p:sldId id="288" r:id="rId19"/>
    <p:sldId id="289" r:id="rId20"/>
    <p:sldId id="290" r:id="rId21"/>
    <p:sldId id="291" r:id="rId22"/>
    <p:sldId id="292" r:id="rId23"/>
    <p:sldId id="293" r:id="rId24"/>
    <p:sldId id="303" r:id="rId25"/>
    <p:sldId id="294" r:id="rId26"/>
    <p:sldId id="295" r:id="rId27"/>
    <p:sldId id="296" r:id="rId28"/>
    <p:sldId id="297" r:id="rId29"/>
    <p:sldId id="298" r:id="rId30"/>
    <p:sldId id="304" r:id="rId31"/>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FF66"/>
    <a:srgbClr val="03A4B5"/>
    <a:srgbClr val="FF66FF"/>
    <a:srgbClr val="66FFFF"/>
    <a:srgbClr val="66FFCC"/>
    <a:srgbClr val="FFFFCC"/>
    <a:srgbClr val="04C6DA"/>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8" autoAdjust="0"/>
    <p:restoredTop sz="96000" autoAdjust="0"/>
  </p:normalViewPr>
  <p:slideViewPr>
    <p:cSldViewPr snapToGrid="0">
      <p:cViewPr varScale="1">
        <p:scale>
          <a:sx n="102" d="100"/>
          <a:sy n="102" d="100"/>
        </p:scale>
        <p:origin x="1398" y="114"/>
      </p:cViewPr>
      <p:guideLst/>
    </p:cSldViewPr>
  </p:slideViewPr>
  <p:notesTextViewPr>
    <p:cViewPr>
      <p:scale>
        <a:sx n="1" d="1"/>
        <a:sy n="1" d="1"/>
      </p:scale>
      <p:origin x="0" y="0"/>
    </p:cViewPr>
  </p:notesTextViewPr>
  <p:notesViewPr>
    <p:cSldViewPr snapToGrid="0">
      <p:cViewPr varScale="1">
        <p:scale>
          <a:sx n="104" d="100"/>
          <a:sy n="104" d="100"/>
        </p:scale>
        <p:origin x="23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A7D8-68B9-E645-91FE-DA9210E534EC}" type="doc">
      <dgm:prSet loTypeId="urn:microsoft.com/office/officeart/2005/8/layout/hierarchy2" loCatId="" qsTypeId="urn:microsoft.com/office/officeart/2005/8/quickstyle/simple3" qsCatId="simple" csTypeId="urn:microsoft.com/office/officeart/2005/8/colors/accent0_1" csCatId="mainScheme" phldr="1"/>
      <dgm:spPr/>
      <dgm:t>
        <a:bodyPr/>
        <a:lstStyle/>
        <a:p>
          <a:endParaRPr kumimoji="1" lang="ja-JP" altLang="en-US"/>
        </a:p>
      </dgm:t>
    </dgm:pt>
    <dgm:pt modelId="{5C157325-C6A4-DD41-B19E-6F7B632D0964}">
      <dgm:prSet phldrT="[テキスト]" custT="1"/>
      <dgm:spPr>
        <a:solidFill>
          <a:schemeClr val="accent6"/>
        </a:solidFill>
      </dgm:spPr>
      <dgm:t>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相談支援</a:t>
          </a:r>
        </a:p>
      </dgm:t>
    </dgm:pt>
    <dgm:pt modelId="{99AC40CE-E402-EA49-AC5C-BA93C31B67B1}" type="parTrans" cxnId="{9F8EFD46-29A5-2F45-921C-F244D53E0B31}">
      <dgm:prSet/>
      <dgm:spPr/>
      <dgm:t>
        <a:bodyPr/>
        <a:lstStyle/>
        <a:p>
          <a:endParaRPr kumimoji="1" lang="ja-JP" altLang="en-US" sz="1100">
            <a:latin typeface="UD デジタル 教科書体 N-R" panose="02020400000000000000" pitchFamily="17" charset="-128"/>
            <a:ea typeface="UD デジタル 教科書体 N-R" panose="02020400000000000000" pitchFamily="17" charset="-128"/>
          </a:endParaRPr>
        </a:p>
      </dgm:t>
    </dgm:pt>
    <dgm:pt modelId="{E99EC91A-E217-CD42-ACA8-9ECCCA780B26}" type="sibTrans" cxnId="{9F8EFD46-29A5-2F45-921C-F244D53E0B31}">
      <dgm:prSet/>
      <dgm:spPr/>
      <dgm:t>
        <a:bodyPr/>
        <a:lstStyle/>
        <a:p>
          <a:endParaRPr kumimoji="1" lang="ja-JP" altLang="en-US" sz="1100">
            <a:latin typeface="UD デジタル 教科書体 N-R" panose="02020400000000000000" pitchFamily="17" charset="-128"/>
            <a:ea typeface="UD デジタル 教科書体 N-R" panose="02020400000000000000" pitchFamily="17" charset="-128"/>
          </a:endParaRPr>
        </a:p>
      </dgm:t>
    </dgm:pt>
    <dgm:pt modelId="{73BF907B-267D-684A-BBAE-B0EE4484A8F9}">
      <dgm:prSet phldrT="[テキスト]" custT="1"/>
      <dgm:spPr>
        <a:solidFill>
          <a:srgbClr val="92D050"/>
        </a:solidFill>
      </dgm:spPr>
      <dgm:t>
        <a:bodyPr/>
        <a:lstStyle/>
        <a:p>
          <a:pPr>
            <a:lnSpc>
              <a:spcPct val="90000"/>
            </a:lnSpc>
            <a:spcAft>
              <a:spcPts val="0"/>
            </a:spcAft>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特定相談支援</a:t>
          </a:r>
        </a:p>
        <a:p>
          <a:pPr>
            <a:lnSpc>
              <a:spcPct val="50000"/>
            </a:lnSpc>
            <a:spcAft>
              <a:spcPts val="0"/>
            </a:spcAft>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（市町村指定）</a:t>
          </a:r>
        </a:p>
      </dgm:t>
    </dgm:pt>
    <dgm:pt modelId="{57E8AEC5-A343-044C-A8A8-A4800BC0DAD7}" type="parTrans" cxnId="{1AD9800D-B02D-E142-A7E2-7BAE51A59353}">
      <dgm:prSet custT="1"/>
      <dgm:spPr/>
      <dgm:t>
        <a:bodyPr/>
        <a:lstStyle/>
        <a:p>
          <a:endParaRPr kumimoji="1" lang="ja-JP" altLang="en-US" sz="100">
            <a:latin typeface="UD デジタル 教科書体 N-R" panose="02020400000000000000" pitchFamily="17" charset="-128"/>
            <a:ea typeface="UD デジタル 教科書体 N-R" panose="02020400000000000000" pitchFamily="17" charset="-128"/>
          </a:endParaRPr>
        </a:p>
      </dgm:t>
    </dgm:pt>
    <dgm:pt modelId="{DC485058-5B09-9F45-A8C3-9969AF4AA1A8}" type="sibTrans" cxnId="{1AD9800D-B02D-E142-A7E2-7BAE51A59353}">
      <dgm:prSet/>
      <dgm:spPr/>
      <dgm:t>
        <a:bodyPr/>
        <a:lstStyle/>
        <a:p>
          <a:endParaRPr kumimoji="1" lang="ja-JP" altLang="en-US" sz="1100">
            <a:latin typeface="UD デジタル 教科書体 N-R" panose="02020400000000000000" pitchFamily="17" charset="-128"/>
            <a:ea typeface="UD デジタル 教科書体 N-R" panose="02020400000000000000" pitchFamily="17" charset="-128"/>
          </a:endParaRPr>
        </a:p>
      </dgm:t>
    </dgm:pt>
    <dgm:pt modelId="{8B5AF1E6-2C14-9A4E-B04A-0B0853EC5640}">
      <dgm:prSet phldrT="[テキスト]" custT="1"/>
      <dgm:spPr>
        <a:solidFill>
          <a:srgbClr val="92D050"/>
        </a:solidFill>
      </dgm:spPr>
      <dgm: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計画相談支援</a:t>
          </a:r>
        </a:p>
      </dgm:t>
    </dgm:pt>
    <dgm:pt modelId="{4E52B310-1A17-3B4C-9019-AADADF9F8239}" type="parTrans" cxnId="{01509F5B-70DA-F341-8D8A-4D036928C8E7}">
      <dgm:prSet custT="1"/>
      <dgm:spPr/>
      <dgm:t>
        <a:bodyPr/>
        <a:lstStyle/>
        <a:p>
          <a:endParaRPr kumimoji="1" lang="ja-JP" altLang="en-US" sz="100">
            <a:latin typeface="UD デジタル 教科書体 N-R" panose="02020400000000000000" pitchFamily="17" charset="-128"/>
            <a:ea typeface="UD デジタル 教科書体 N-R" panose="02020400000000000000" pitchFamily="17" charset="-128"/>
          </a:endParaRPr>
        </a:p>
      </dgm:t>
    </dgm:pt>
    <dgm:pt modelId="{2EF2D9C2-2271-5842-98F8-B9936FF40BE0}" type="sibTrans" cxnId="{01509F5B-70DA-F341-8D8A-4D036928C8E7}">
      <dgm:prSet/>
      <dgm:spPr/>
      <dgm:t>
        <a:bodyPr/>
        <a:lstStyle/>
        <a:p>
          <a:endParaRPr kumimoji="1" lang="ja-JP" altLang="en-US" sz="1100">
            <a:latin typeface="UD デジタル 教科書体 N-R" panose="02020400000000000000" pitchFamily="17" charset="-128"/>
            <a:ea typeface="UD デジタル 教科書体 N-R" panose="02020400000000000000" pitchFamily="17" charset="-128"/>
          </a:endParaRPr>
        </a:p>
      </dgm:t>
    </dgm:pt>
    <dgm:pt modelId="{21A029AF-3DD6-144F-A254-70DBAFA61B2A}">
      <dgm:prSet phldrT="[テキスト]" custT="1"/>
      <dgm:spPr/>
      <dgm: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基本相談支援</a:t>
          </a:r>
        </a:p>
      </dgm:t>
    </dgm:pt>
    <dgm:pt modelId="{6FE2C31A-21A4-D94F-B4B0-A65DBAE52F6B}" type="parTrans" cxnId="{51F4B058-BD2F-8440-BD7D-F09CC82F5646}">
      <dgm:prSet custT="1"/>
      <dgm:spPr/>
      <dgm:t>
        <a:bodyPr/>
        <a:lstStyle/>
        <a:p>
          <a:endParaRPr kumimoji="1" lang="ja-JP" altLang="en-US" sz="100">
            <a:latin typeface="UD デジタル 教科書体 N-R" panose="02020400000000000000" pitchFamily="17" charset="-128"/>
            <a:ea typeface="UD デジタル 教科書体 N-R" panose="02020400000000000000" pitchFamily="17" charset="-128"/>
          </a:endParaRPr>
        </a:p>
      </dgm:t>
    </dgm:pt>
    <dgm:pt modelId="{B3203C95-BCFF-EC49-AA19-6D89B60BA9EE}" type="sibTrans" cxnId="{51F4B058-BD2F-8440-BD7D-F09CC82F5646}">
      <dgm:prSet/>
      <dgm:spPr/>
      <dgm:t>
        <a:bodyPr/>
        <a:lstStyle/>
        <a:p>
          <a:endParaRPr kumimoji="1" lang="ja-JP" altLang="en-US" sz="1100">
            <a:latin typeface="UD デジタル 教科書体 N-R" panose="02020400000000000000" pitchFamily="17" charset="-128"/>
            <a:ea typeface="UD デジタル 教科書体 N-R" panose="02020400000000000000" pitchFamily="17" charset="-128"/>
          </a:endParaRPr>
        </a:p>
      </dgm:t>
    </dgm:pt>
    <dgm:pt modelId="{699B6B9D-C3EA-8F42-8A84-00A9CAB039C8}">
      <dgm:prSet phldrT="[テキスト]" custT="1"/>
      <dgm:spPr>
        <a:solidFill>
          <a:srgbClr val="FFC000"/>
        </a:solidFill>
      </dgm:spPr>
      <dgm:t>
        <a:bodyPr/>
        <a:lstStyle/>
        <a:p>
          <a:pPr>
            <a:lnSpc>
              <a:spcPct val="50000"/>
            </a:lnSpc>
            <a:spcAft>
              <a:spcPts val="0"/>
            </a:spcAft>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一般相談支援</a:t>
          </a:r>
        </a:p>
        <a:p>
          <a:pPr>
            <a:lnSpc>
              <a:spcPct val="50000"/>
            </a:lnSpc>
            <a:spcAft>
              <a:spcPts val="0"/>
            </a:spcAft>
          </a:pP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（都道府県指定）</a:t>
          </a:r>
        </a:p>
      </dgm:t>
    </dgm:pt>
    <dgm:pt modelId="{4EF161DE-07AC-6F49-8A56-497F9AC547C1}" type="parTrans" cxnId="{0FB58177-9064-E94C-BEC1-CBE9D21BA758}">
      <dgm:prSet custT="1"/>
      <dgm:spPr/>
      <dgm:t>
        <a:bodyPr/>
        <a:lstStyle/>
        <a:p>
          <a:endParaRPr kumimoji="1" lang="ja-JP" altLang="en-US" sz="100">
            <a:latin typeface="UD デジタル 教科書体 N-R" panose="02020400000000000000" pitchFamily="17" charset="-128"/>
            <a:ea typeface="UD デジタル 教科書体 N-R" panose="02020400000000000000" pitchFamily="17" charset="-128"/>
          </a:endParaRPr>
        </a:p>
      </dgm:t>
    </dgm:pt>
    <dgm:pt modelId="{AE7FC111-C37A-E94A-BBD2-E5619343D1C0}" type="sibTrans" cxnId="{0FB58177-9064-E94C-BEC1-CBE9D21BA758}">
      <dgm:prSet/>
      <dgm:spPr/>
      <dgm:t>
        <a:bodyPr/>
        <a:lstStyle/>
        <a:p>
          <a:endParaRPr kumimoji="1" lang="ja-JP" altLang="en-US" sz="1100">
            <a:latin typeface="UD デジタル 教科書体 N-R" panose="02020400000000000000" pitchFamily="17" charset="-128"/>
            <a:ea typeface="UD デジタル 教科書体 N-R" panose="02020400000000000000" pitchFamily="17" charset="-128"/>
          </a:endParaRPr>
        </a:p>
      </dgm:t>
    </dgm:pt>
    <dgm:pt modelId="{7A52590B-314D-1949-8027-C9BB216BEFB3}">
      <dgm:prSet phldrT="[テキスト]" custT="1"/>
      <dgm:spPr>
        <a:solidFill>
          <a:srgbClr val="FFC000"/>
        </a:solidFill>
      </dgm:spPr>
      <dgm: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地域相談支援</a:t>
          </a:r>
        </a:p>
      </dgm:t>
    </dgm:pt>
    <dgm:pt modelId="{5AC2C9DD-280B-8346-9809-9A1E511EC00B}" type="parTrans" cxnId="{C63AC089-7ED8-3941-8206-F5B82441DE8D}">
      <dgm:prSet custT="1"/>
      <dgm:spPr/>
      <dgm:t>
        <a:bodyPr/>
        <a:lstStyle/>
        <a:p>
          <a:endParaRPr kumimoji="1" lang="ja-JP" altLang="en-US" sz="100">
            <a:latin typeface="UD デジタル 教科書体 N-R" panose="02020400000000000000" pitchFamily="17" charset="-128"/>
            <a:ea typeface="UD デジタル 教科書体 N-R" panose="02020400000000000000" pitchFamily="17" charset="-128"/>
          </a:endParaRPr>
        </a:p>
      </dgm:t>
    </dgm:pt>
    <dgm:pt modelId="{71D491A5-3DD8-E34B-8A54-19C05FFF6F80}" type="sibTrans" cxnId="{C63AC089-7ED8-3941-8206-F5B82441DE8D}">
      <dgm:prSet/>
      <dgm:spPr/>
      <dgm:t>
        <a:bodyPr/>
        <a:lstStyle/>
        <a:p>
          <a:endParaRPr kumimoji="1" lang="ja-JP" altLang="en-US" sz="1100">
            <a:latin typeface="UD デジタル 教科書体 N-R" panose="02020400000000000000" pitchFamily="17" charset="-128"/>
            <a:ea typeface="UD デジタル 教科書体 N-R" panose="02020400000000000000" pitchFamily="17" charset="-128"/>
          </a:endParaRPr>
        </a:p>
      </dgm:t>
    </dgm:pt>
    <dgm:pt modelId="{AE25E250-261D-D543-9558-4FF80D997AD6}">
      <dgm:prSet custT="1"/>
      <dgm:spPr>
        <a:solidFill>
          <a:srgbClr val="92D050"/>
        </a:solidFill>
      </dgm:spPr>
      <dgm:t>
        <a:bodyPr/>
        <a:lstStyle/>
        <a:p>
          <a:pPr>
            <a:lnSpc>
              <a:spcPct val="90000"/>
            </a:lnSpc>
            <a:spcAft>
              <a:spcPts val="0"/>
            </a:spcAft>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サービス利用支援</a:t>
          </a:r>
        </a:p>
        <a:p>
          <a:pPr>
            <a:lnSpc>
              <a:spcPct val="50000"/>
            </a:lnSpc>
            <a:spcAft>
              <a:spcPts val="0"/>
            </a:spcAft>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（利用計画作成）</a:t>
          </a:r>
        </a:p>
      </dgm:t>
    </dgm:pt>
    <dgm:pt modelId="{F3CAB0CA-23DB-4B45-9203-183B7B3EF309}" type="parTrans" cxnId="{9ED97F03-2A0B-4E4F-AEFA-ED0F9BF7F152}">
      <dgm:prSet custT="1"/>
      <dgm:spPr/>
      <dgm:t>
        <a:bodyPr/>
        <a:lstStyle/>
        <a:p>
          <a:endParaRPr kumimoji="1" lang="ja-JP" altLang="en-US" sz="300">
            <a:latin typeface="UD デジタル 教科書体 N-R" panose="02020400000000000000" pitchFamily="17" charset="-128"/>
            <a:ea typeface="UD デジタル 教科書体 N-R" panose="02020400000000000000" pitchFamily="17" charset="-128"/>
          </a:endParaRPr>
        </a:p>
      </dgm:t>
    </dgm:pt>
    <dgm:pt modelId="{F3555809-AC01-1445-8ED6-6F35BE47D13B}" type="sibTrans" cxnId="{9ED97F03-2A0B-4E4F-AEFA-ED0F9BF7F152}">
      <dgm:prSet/>
      <dgm:spPr/>
      <dgm:t>
        <a:bodyPr/>
        <a:lstStyle/>
        <a:p>
          <a:endParaRPr kumimoji="1" lang="ja-JP" altLang="en-US" sz="1400">
            <a:latin typeface="UD デジタル 教科書体 N-R" panose="02020400000000000000" pitchFamily="17" charset="-128"/>
            <a:ea typeface="UD デジタル 教科書体 N-R" panose="02020400000000000000" pitchFamily="17" charset="-128"/>
          </a:endParaRPr>
        </a:p>
      </dgm:t>
    </dgm:pt>
    <dgm:pt modelId="{5BF0AC0F-FB43-444D-AA02-19E04075C042}">
      <dgm:prSet custT="1"/>
      <dgm:spPr>
        <a:solidFill>
          <a:srgbClr val="92D050"/>
        </a:solidFill>
      </dgm:spPr>
      <dgm:t>
        <a:bodyPr/>
        <a:lstStyle/>
        <a:p>
          <a:pPr>
            <a:lnSpc>
              <a:spcPct val="90000"/>
            </a:lnSpc>
            <a:spcAft>
              <a:spcPts val="0"/>
            </a:spcAft>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継続サービス利用支援</a:t>
          </a:r>
        </a:p>
        <a:p>
          <a:pPr>
            <a:lnSpc>
              <a:spcPct val="50000"/>
            </a:lnSpc>
            <a:spcAft>
              <a:spcPts val="0"/>
            </a:spcAft>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（モニタリング）</a:t>
          </a:r>
        </a:p>
      </dgm:t>
    </dgm:pt>
    <dgm:pt modelId="{69F80526-5FBF-D944-A949-350CF3E1A967}" type="parTrans" cxnId="{80BC8FD3-DDA7-0D42-842D-DA22EDEA14E6}">
      <dgm:prSet custT="1"/>
      <dgm:spPr/>
      <dgm:t>
        <a:bodyPr/>
        <a:lstStyle/>
        <a:p>
          <a:endParaRPr kumimoji="1" lang="ja-JP" altLang="en-US" sz="300">
            <a:latin typeface="UD デジタル 教科書体 N-R" panose="02020400000000000000" pitchFamily="17" charset="-128"/>
            <a:ea typeface="UD デジタル 教科書体 N-R" panose="02020400000000000000" pitchFamily="17" charset="-128"/>
          </a:endParaRPr>
        </a:p>
      </dgm:t>
    </dgm:pt>
    <dgm:pt modelId="{FE0DF39B-DDBB-8049-B24B-8B2D383B4BF3}" type="sibTrans" cxnId="{80BC8FD3-DDA7-0D42-842D-DA22EDEA14E6}">
      <dgm:prSet/>
      <dgm:spPr/>
      <dgm:t>
        <a:bodyPr/>
        <a:lstStyle/>
        <a:p>
          <a:endParaRPr kumimoji="1" lang="ja-JP" altLang="en-US" sz="1400">
            <a:latin typeface="UD デジタル 教科書体 N-R" panose="02020400000000000000" pitchFamily="17" charset="-128"/>
            <a:ea typeface="UD デジタル 教科書体 N-R" panose="02020400000000000000" pitchFamily="17" charset="-128"/>
          </a:endParaRPr>
        </a:p>
      </dgm:t>
    </dgm:pt>
    <dgm:pt modelId="{5E651A7A-F6EC-E740-B979-66F0E134CEDB}">
      <dgm:prSet custT="1"/>
      <dgm:spPr>
        <a:solidFill>
          <a:srgbClr val="FFC000"/>
        </a:solidFill>
      </dgm:spPr>
      <dgm: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地域移行支援</a:t>
          </a:r>
        </a:p>
      </dgm:t>
    </dgm:pt>
    <dgm:pt modelId="{5D3F43F8-DD99-0547-83E8-F1DBB810CC2E}" type="parTrans" cxnId="{E5900211-2293-174A-8A82-E17F459BB384}">
      <dgm:prSet custT="1"/>
      <dgm:spPr/>
      <dgm:t>
        <a:bodyPr/>
        <a:lstStyle/>
        <a:p>
          <a:endParaRPr kumimoji="1" lang="ja-JP" altLang="en-US" sz="300">
            <a:latin typeface="UD デジタル 教科書体 N-R" panose="02020400000000000000" pitchFamily="17" charset="-128"/>
            <a:ea typeface="UD デジタル 教科書体 N-R" panose="02020400000000000000" pitchFamily="17" charset="-128"/>
          </a:endParaRPr>
        </a:p>
      </dgm:t>
    </dgm:pt>
    <dgm:pt modelId="{CBE01462-9923-CF45-A89D-744F18EB931A}" type="sibTrans" cxnId="{E5900211-2293-174A-8A82-E17F459BB384}">
      <dgm:prSet/>
      <dgm:spPr/>
      <dgm:t>
        <a:bodyPr/>
        <a:lstStyle/>
        <a:p>
          <a:endParaRPr kumimoji="1" lang="ja-JP" altLang="en-US" sz="1400">
            <a:latin typeface="UD デジタル 教科書体 N-R" panose="02020400000000000000" pitchFamily="17" charset="-128"/>
            <a:ea typeface="UD デジタル 教科書体 N-R" panose="02020400000000000000" pitchFamily="17" charset="-128"/>
          </a:endParaRPr>
        </a:p>
      </dgm:t>
    </dgm:pt>
    <dgm:pt modelId="{8D65E420-6725-1D4E-A00C-783089CE4B83}">
      <dgm:prSet custT="1"/>
      <dgm:spPr>
        <a:solidFill>
          <a:srgbClr val="FFC000"/>
        </a:solidFill>
      </dgm:spPr>
      <dgm: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地域定着支援</a:t>
          </a:r>
        </a:p>
      </dgm:t>
    </dgm:pt>
    <dgm:pt modelId="{67D79B04-136C-F145-858D-52E8F738D483}" type="parTrans" cxnId="{C639FF9D-4814-2F4D-ACC6-0514BDF2A54C}">
      <dgm:prSet custT="1"/>
      <dgm:spPr/>
      <dgm:t>
        <a:bodyPr/>
        <a:lstStyle/>
        <a:p>
          <a:endParaRPr kumimoji="1" lang="ja-JP" altLang="en-US" sz="300">
            <a:latin typeface="UD デジタル 教科書体 N-R" panose="02020400000000000000" pitchFamily="17" charset="-128"/>
            <a:ea typeface="UD デジタル 教科書体 N-R" panose="02020400000000000000" pitchFamily="17" charset="-128"/>
          </a:endParaRPr>
        </a:p>
      </dgm:t>
    </dgm:pt>
    <dgm:pt modelId="{8428FB61-0519-0846-8DD7-C41986D0AAD0}" type="sibTrans" cxnId="{C639FF9D-4814-2F4D-ACC6-0514BDF2A54C}">
      <dgm:prSet/>
      <dgm:spPr/>
      <dgm:t>
        <a:bodyPr/>
        <a:lstStyle/>
        <a:p>
          <a:endParaRPr kumimoji="1" lang="ja-JP" altLang="en-US" sz="1400">
            <a:latin typeface="UD デジタル 教科書体 N-R" panose="02020400000000000000" pitchFamily="17" charset="-128"/>
            <a:ea typeface="UD デジタル 教科書体 N-R" panose="02020400000000000000" pitchFamily="17" charset="-128"/>
          </a:endParaRPr>
        </a:p>
      </dgm:t>
    </dgm:pt>
    <dgm:pt modelId="{E44C8F65-68C8-0B4D-AFC6-B1785F690F6D}">
      <dgm:prSet phldrT="[テキスト]" custT="1"/>
      <dgm:spPr/>
      <dgm: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基本相談支援</a:t>
          </a:r>
        </a:p>
      </dgm:t>
    </dgm:pt>
    <dgm:pt modelId="{E69E5474-950E-2347-812F-B3CA1ADF8325}" type="parTrans" cxnId="{F391F621-13B7-314C-9F51-7E2D2844BB33}">
      <dgm:prSet custT="1"/>
      <dgm:spPr/>
      <dgm:t>
        <a:bodyPr/>
        <a:lstStyle/>
        <a:p>
          <a:endParaRPr kumimoji="1" lang="ja-JP" altLang="en-US" sz="400">
            <a:latin typeface="UD デジタル 教科書体 N-R" panose="02020400000000000000" pitchFamily="17" charset="-128"/>
            <a:ea typeface="UD デジタル 教科書体 N-R" panose="02020400000000000000" pitchFamily="17" charset="-128"/>
          </a:endParaRPr>
        </a:p>
      </dgm:t>
    </dgm:pt>
    <dgm:pt modelId="{38C32021-AC7B-414C-91CA-D3FA93FBAA3D}" type="sibTrans" cxnId="{F391F621-13B7-314C-9F51-7E2D2844BB33}">
      <dgm:prSet/>
      <dgm:spPr/>
      <dgm:t>
        <a:bodyPr/>
        <a:lstStyle/>
        <a:p>
          <a:endParaRPr kumimoji="1" lang="ja-JP" altLang="en-US" sz="1600">
            <a:latin typeface="UD デジタル 教科書体 N-R" panose="02020400000000000000" pitchFamily="17" charset="-128"/>
            <a:ea typeface="UD デジタル 教科書体 N-R" panose="02020400000000000000" pitchFamily="17" charset="-128"/>
          </a:endParaRPr>
        </a:p>
      </dgm:t>
    </dgm:pt>
    <dgm:pt modelId="{4D9CA661-0A98-F046-B461-EA92874EEBC9}" type="pres">
      <dgm:prSet presAssocID="{6787A7D8-68B9-E645-91FE-DA9210E534EC}" presName="diagram" presStyleCnt="0">
        <dgm:presLayoutVars>
          <dgm:chPref val="1"/>
          <dgm:dir/>
          <dgm:animOne val="branch"/>
          <dgm:animLvl val="lvl"/>
          <dgm:resizeHandles val="exact"/>
        </dgm:presLayoutVars>
      </dgm:prSet>
      <dgm:spPr/>
    </dgm:pt>
    <dgm:pt modelId="{41CCF196-5A92-1E40-93C3-6C42140E723F}" type="pres">
      <dgm:prSet presAssocID="{5C157325-C6A4-DD41-B19E-6F7B632D0964}" presName="root1" presStyleCnt="0"/>
      <dgm:spPr/>
    </dgm:pt>
    <dgm:pt modelId="{273A4A1B-B6A3-8541-820C-5C9DB5A199B7}" type="pres">
      <dgm:prSet presAssocID="{5C157325-C6A4-DD41-B19E-6F7B632D0964}" presName="LevelOneTextNode" presStyleLbl="node0" presStyleIdx="0" presStyleCnt="1" custScaleX="122423" custScaleY="57997">
        <dgm:presLayoutVars>
          <dgm:chPref val="3"/>
        </dgm:presLayoutVars>
      </dgm:prSet>
      <dgm:spPr/>
    </dgm:pt>
    <dgm:pt modelId="{2D349B67-3F20-3F45-AED6-88D587F7F71A}" type="pres">
      <dgm:prSet presAssocID="{5C157325-C6A4-DD41-B19E-6F7B632D0964}" presName="level2hierChild" presStyleCnt="0"/>
      <dgm:spPr/>
    </dgm:pt>
    <dgm:pt modelId="{C4F17E13-C9AE-EC40-8B18-D66C635207C7}" type="pres">
      <dgm:prSet presAssocID="{57E8AEC5-A343-044C-A8A8-A4800BC0DAD7}" presName="conn2-1" presStyleLbl="parChTrans1D2" presStyleIdx="0" presStyleCnt="2" custScaleX="2000000" custScaleY="68144"/>
      <dgm:spPr/>
    </dgm:pt>
    <dgm:pt modelId="{EC5DCA46-5C19-874F-A971-B0D6ECA4C474}" type="pres">
      <dgm:prSet presAssocID="{57E8AEC5-A343-044C-A8A8-A4800BC0DAD7}" presName="connTx" presStyleLbl="parChTrans1D2" presStyleIdx="0" presStyleCnt="2"/>
      <dgm:spPr/>
    </dgm:pt>
    <dgm:pt modelId="{EA0F26FA-7F32-CA4E-9DFA-6DA05EF829CD}" type="pres">
      <dgm:prSet presAssocID="{73BF907B-267D-684A-BBAE-B0EE4484A8F9}" presName="root2" presStyleCnt="0"/>
      <dgm:spPr/>
    </dgm:pt>
    <dgm:pt modelId="{68F1363A-CC81-324E-B696-3F780EF955F0}" type="pres">
      <dgm:prSet presAssocID="{73BF907B-267D-684A-BBAE-B0EE4484A8F9}" presName="LevelTwoTextNode" presStyleLbl="node2" presStyleIdx="0" presStyleCnt="2" custScaleX="111336" custScaleY="97342">
        <dgm:presLayoutVars>
          <dgm:chPref val="3"/>
        </dgm:presLayoutVars>
      </dgm:prSet>
      <dgm:spPr/>
    </dgm:pt>
    <dgm:pt modelId="{188D2C7F-2374-6545-8FE6-18640227848A}" type="pres">
      <dgm:prSet presAssocID="{73BF907B-267D-684A-BBAE-B0EE4484A8F9}" presName="level3hierChild" presStyleCnt="0"/>
      <dgm:spPr/>
    </dgm:pt>
    <dgm:pt modelId="{2CCAB607-28F2-BF42-8911-F541EA23F32E}" type="pres">
      <dgm:prSet presAssocID="{4E52B310-1A17-3B4C-9019-AADADF9F8239}" presName="conn2-1" presStyleLbl="parChTrans1D3" presStyleIdx="0" presStyleCnt="4" custScaleX="2000000" custScaleY="68144"/>
      <dgm:spPr/>
    </dgm:pt>
    <dgm:pt modelId="{B2E9E071-C592-6E44-9E69-7CED865D4E8A}" type="pres">
      <dgm:prSet presAssocID="{4E52B310-1A17-3B4C-9019-AADADF9F8239}" presName="connTx" presStyleLbl="parChTrans1D3" presStyleIdx="0" presStyleCnt="4"/>
      <dgm:spPr/>
    </dgm:pt>
    <dgm:pt modelId="{667C5C28-62D8-AE4A-AA26-BE256E93F374}" type="pres">
      <dgm:prSet presAssocID="{8B5AF1E6-2C14-9A4E-B04A-0B0853EC5640}" presName="root2" presStyleCnt="0"/>
      <dgm:spPr/>
    </dgm:pt>
    <dgm:pt modelId="{60308961-2E2A-7441-9421-49476EC24BF7}" type="pres">
      <dgm:prSet presAssocID="{8B5AF1E6-2C14-9A4E-B04A-0B0853EC5640}" presName="LevelTwoTextNode" presStyleLbl="node3" presStyleIdx="0" presStyleCnt="4" custScaleX="111336" custScaleY="57997" custLinFactNeighborY="-9546">
        <dgm:presLayoutVars>
          <dgm:chPref val="3"/>
        </dgm:presLayoutVars>
      </dgm:prSet>
      <dgm:spPr/>
    </dgm:pt>
    <dgm:pt modelId="{C54E7023-871A-E14C-9DE1-F14C59671295}" type="pres">
      <dgm:prSet presAssocID="{8B5AF1E6-2C14-9A4E-B04A-0B0853EC5640}" presName="level3hierChild" presStyleCnt="0"/>
      <dgm:spPr/>
    </dgm:pt>
    <dgm:pt modelId="{FAA39B00-F410-B74B-8124-23CB0FFC769E}" type="pres">
      <dgm:prSet presAssocID="{F3CAB0CA-23DB-4B45-9203-183B7B3EF309}" presName="conn2-1" presStyleLbl="parChTrans1D4" presStyleIdx="0" presStyleCnt="4" custScaleX="2000000" custScaleY="68144"/>
      <dgm:spPr/>
    </dgm:pt>
    <dgm:pt modelId="{064FEB40-D4D5-D44E-A9D0-0A08F3E26522}" type="pres">
      <dgm:prSet presAssocID="{F3CAB0CA-23DB-4B45-9203-183B7B3EF309}" presName="connTx" presStyleLbl="parChTrans1D4" presStyleIdx="0" presStyleCnt="4"/>
      <dgm:spPr/>
    </dgm:pt>
    <dgm:pt modelId="{27E4B7CC-49BB-C34C-A36A-F9D8C28D370F}" type="pres">
      <dgm:prSet presAssocID="{AE25E250-261D-D543-9558-4FF80D997AD6}" presName="root2" presStyleCnt="0"/>
      <dgm:spPr/>
    </dgm:pt>
    <dgm:pt modelId="{859DE1BD-C0ED-AD4E-8D5D-4BB7114AE89D}" type="pres">
      <dgm:prSet presAssocID="{AE25E250-261D-D543-9558-4FF80D997AD6}" presName="LevelTwoTextNode" presStyleLbl="node4" presStyleIdx="0" presStyleCnt="4" custScaleX="137586" custScaleY="75123">
        <dgm:presLayoutVars>
          <dgm:chPref val="3"/>
        </dgm:presLayoutVars>
      </dgm:prSet>
      <dgm:spPr/>
    </dgm:pt>
    <dgm:pt modelId="{6BDC6C36-70C4-D54E-9302-8F349F39E806}" type="pres">
      <dgm:prSet presAssocID="{AE25E250-261D-D543-9558-4FF80D997AD6}" presName="level3hierChild" presStyleCnt="0"/>
      <dgm:spPr/>
    </dgm:pt>
    <dgm:pt modelId="{BBE6239F-A55D-F84D-BAED-F52AF332D327}" type="pres">
      <dgm:prSet presAssocID="{69F80526-5FBF-D944-A949-350CF3E1A967}" presName="conn2-1" presStyleLbl="parChTrans1D4" presStyleIdx="1" presStyleCnt="4" custScaleX="2000000" custScaleY="68144"/>
      <dgm:spPr/>
    </dgm:pt>
    <dgm:pt modelId="{9CC70AFA-0457-434F-A37D-4CE7866AAF12}" type="pres">
      <dgm:prSet presAssocID="{69F80526-5FBF-D944-A949-350CF3E1A967}" presName="connTx" presStyleLbl="parChTrans1D4" presStyleIdx="1" presStyleCnt="4"/>
      <dgm:spPr/>
    </dgm:pt>
    <dgm:pt modelId="{2694DFFF-EAA7-5E46-9B66-BDCDC5C21D39}" type="pres">
      <dgm:prSet presAssocID="{5BF0AC0F-FB43-444D-AA02-19E04075C042}" presName="root2" presStyleCnt="0"/>
      <dgm:spPr/>
    </dgm:pt>
    <dgm:pt modelId="{0B2F5B7D-46CE-5145-9C07-0FD400064ABD}" type="pres">
      <dgm:prSet presAssocID="{5BF0AC0F-FB43-444D-AA02-19E04075C042}" presName="LevelTwoTextNode" presStyleLbl="node4" presStyleIdx="1" presStyleCnt="4" custScaleX="137586" custScaleY="75123" custLinFactNeighborY="-4430">
        <dgm:presLayoutVars>
          <dgm:chPref val="3"/>
        </dgm:presLayoutVars>
      </dgm:prSet>
      <dgm:spPr/>
    </dgm:pt>
    <dgm:pt modelId="{60462287-352C-5646-9222-5421DD5BD8C5}" type="pres">
      <dgm:prSet presAssocID="{5BF0AC0F-FB43-444D-AA02-19E04075C042}" presName="level3hierChild" presStyleCnt="0"/>
      <dgm:spPr/>
    </dgm:pt>
    <dgm:pt modelId="{F29C3B8C-3E9D-884C-B326-89E535303AE9}" type="pres">
      <dgm:prSet presAssocID="{6FE2C31A-21A4-D94F-B4B0-A65DBAE52F6B}" presName="conn2-1" presStyleLbl="parChTrans1D3" presStyleIdx="1" presStyleCnt="4" custScaleX="2000000" custScaleY="68144"/>
      <dgm:spPr/>
    </dgm:pt>
    <dgm:pt modelId="{42967B2A-5B3B-B243-95F8-77B598517904}" type="pres">
      <dgm:prSet presAssocID="{6FE2C31A-21A4-D94F-B4B0-A65DBAE52F6B}" presName="connTx" presStyleLbl="parChTrans1D3" presStyleIdx="1" presStyleCnt="4"/>
      <dgm:spPr/>
    </dgm:pt>
    <dgm:pt modelId="{D28AF182-161A-E546-A45C-3B8B953EACF6}" type="pres">
      <dgm:prSet presAssocID="{21A029AF-3DD6-144F-A254-70DBAFA61B2A}" presName="root2" presStyleCnt="0"/>
      <dgm:spPr/>
    </dgm:pt>
    <dgm:pt modelId="{49FE6023-583D-F844-AE25-E7C59DD11B29}" type="pres">
      <dgm:prSet presAssocID="{21A029AF-3DD6-144F-A254-70DBAFA61B2A}" presName="LevelTwoTextNode" presStyleLbl="node3" presStyleIdx="1" presStyleCnt="4" custScaleX="111336" custScaleY="57997" custLinFactNeighborY="-10704">
        <dgm:presLayoutVars>
          <dgm:chPref val="3"/>
        </dgm:presLayoutVars>
      </dgm:prSet>
      <dgm:spPr/>
    </dgm:pt>
    <dgm:pt modelId="{56D97BE5-1854-EE4C-BA1E-A846D54FEB02}" type="pres">
      <dgm:prSet presAssocID="{21A029AF-3DD6-144F-A254-70DBAFA61B2A}" presName="level3hierChild" presStyleCnt="0"/>
      <dgm:spPr/>
    </dgm:pt>
    <dgm:pt modelId="{A05A5B3A-883E-474E-89F2-E972BF4A16C9}" type="pres">
      <dgm:prSet presAssocID="{4EF161DE-07AC-6F49-8A56-497F9AC547C1}" presName="conn2-1" presStyleLbl="parChTrans1D2" presStyleIdx="1" presStyleCnt="2" custScaleX="2000000" custScaleY="68144"/>
      <dgm:spPr/>
    </dgm:pt>
    <dgm:pt modelId="{C34CEB9F-D109-5047-9A3B-C943A7706E1D}" type="pres">
      <dgm:prSet presAssocID="{4EF161DE-07AC-6F49-8A56-497F9AC547C1}" presName="connTx" presStyleLbl="parChTrans1D2" presStyleIdx="1" presStyleCnt="2"/>
      <dgm:spPr/>
    </dgm:pt>
    <dgm:pt modelId="{27EA3AEA-09E5-3E4A-B4D7-183AE5C26B9E}" type="pres">
      <dgm:prSet presAssocID="{699B6B9D-C3EA-8F42-8A84-00A9CAB039C8}" presName="root2" presStyleCnt="0"/>
      <dgm:spPr/>
    </dgm:pt>
    <dgm:pt modelId="{F2DB2121-BA9D-2E4A-BE5F-144AAE64461B}" type="pres">
      <dgm:prSet presAssocID="{699B6B9D-C3EA-8F42-8A84-00A9CAB039C8}" presName="LevelTwoTextNode" presStyleLbl="node2" presStyleIdx="1" presStyleCnt="2" custScaleX="111336" custScaleY="122211" custLinFactNeighborY="-20842">
        <dgm:presLayoutVars>
          <dgm:chPref val="3"/>
        </dgm:presLayoutVars>
      </dgm:prSet>
      <dgm:spPr/>
    </dgm:pt>
    <dgm:pt modelId="{CF34321E-FE7C-E448-B838-4D4948672E75}" type="pres">
      <dgm:prSet presAssocID="{699B6B9D-C3EA-8F42-8A84-00A9CAB039C8}" presName="level3hierChild" presStyleCnt="0"/>
      <dgm:spPr/>
    </dgm:pt>
    <dgm:pt modelId="{5DDE2EBC-8B64-8449-97B7-66CB4F16A306}" type="pres">
      <dgm:prSet presAssocID="{5AC2C9DD-280B-8346-9809-9A1E511EC00B}" presName="conn2-1" presStyleLbl="parChTrans1D3" presStyleIdx="2" presStyleCnt="4" custScaleX="2000000" custScaleY="68144"/>
      <dgm:spPr/>
    </dgm:pt>
    <dgm:pt modelId="{3B6906B3-A650-6E4E-8A21-A2FB3D4ED36C}" type="pres">
      <dgm:prSet presAssocID="{5AC2C9DD-280B-8346-9809-9A1E511EC00B}" presName="connTx" presStyleLbl="parChTrans1D3" presStyleIdx="2" presStyleCnt="4"/>
      <dgm:spPr/>
    </dgm:pt>
    <dgm:pt modelId="{C8383356-131B-4C44-822E-E053E4650955}" type="pres">
      <dgm:prSet presAssocID="{7A52590B-314D-1949-8027-C9BB216BEFB3}" presName="root2" presStyleCnt="0"/>
      <dgm:spPr/>
    </dgm:pt>
    <dgm:pt modelId="{24BFDEA7-1377-A84F-8D91-042542AB3DB0}" type="pres">
      <dgm:prSet presAssocID="{7A52590B-314D-1949-8027-C9BB216BEFB3}" presName="LevelTwoTextNode" presStyleLbl="node3" presStyleIdx="2" presStyleCnt="4" custScaleX="111336" custScaleY="57997" custLinFactNeighborY="-20842">
        <dgm:presLayoutVars>
          <dgm:chPref val="3"/>
        </dgm:presLayoutVars>
      </dgm:prSet>
      <dgm:spPr/>
    </dgm:pt>
    <dgm:pt modelId="{8955E7AE-5C2B-5C44-9D97-BF84EA45A854}" type="pres">
      <dgm:prSet presAssocID="{7A52590B-314D-1949-8027-C9BB216BEFB3}" presName="level3hierChild" presStyleCnt="0"/>
      <dgm:spPr/>
    </dgm:pt>
    <dgm:pt modelId="{EB77CA96-63F5-A04D-9F74-FA84E06F64BE}" type="pres">
      <dgm:prSet presAssocID="{5D3F43F8-DD99-0547-83E8-F1DBB810CC2E}" presName="conn2-1" presStyleLbl="parChTrans1D4" presStyleIdx="2" presStyleCnt="4" custScaleX="2000000" custScaleY="68144"/>
      <dgm:spPr/>
    </dgm:pt>
    <dgm:pt modelId="{404CC7FB-5D20-FE47-8076-7C87A995492C}" type="pres">
      <dgm:prSet presAssocID="{5D3F43F8-DD99-0547-83E8-F1DBB810CC2E}" presName="connTx" presStyleLbl="parChTrans1D4" presStyleIdx="2" presStyleCnt="4"/>
      <dgm:spPr/>
    </dgm:pt>
    <dgm:pt modelId="{E0FCA28C-EFCC-7143-BACD-86E646666B34}" type="pres">
      <dgm:prSet presAssocID="{5E651A7A-F6EC-E740-B979-66F0E134CEDB}" presName="root2" presStyleCnt="0"/>
      <dgm:spPr/>
    </dgm:pt>
    <dgm:pt modelId="{C09C0061-18CD-8245-8E5F-7C2E4EF7F080}" type="pres">
      <dgm:prSet presAssocID="{5E651A7A-F6EC-E740-B979-66F0E134CEDB}" presName="LevelTwoTextNode" presStyleLbl="node4" presStyleIdx="2" presStyleCnt="4" custScaleX="137586" custScaleY="57997" custLinFactNeighborY="-20842">
        <dgm:presLayoutVars>
          <dgm:chPref val="3"/>
        </dgm:presLayoutVars>
      </dgm:prSet>
      <dgm:spPr/>
    </dgm:pt>
    <dgm:pt modelId="{41291EBC-5AA6-EC41-B79F-17D7FF9A9B9B}" type="pres">
      <dgm:prSet presAssocID="{5E651A7A-F6EC-E740-B979-66F0E134CEDB}" presName="level3hierChild" presStyleCnt="0"/>
      <dgm:spPr/>
    </dgm:pt>
    <dgm:pt modelId="{8926DF41-F845-2047-8EF9-506274DDC87E}" type="pres">
      <dgm:prSet presAssocID="{67D79B04-136C-F145-858D-52E8F738D483}" presName="conn2-1" presStyleLbl="parChTrans1D4" presStyleIdx="3" presStyleCnt="4" custScaleX="2000000" custScaleY="68144"/>
      <dgm:spPr/>
    </dgm:pt>
    <dgm:pt modelId="{8933E145-8ED4-A341-8C05-D96CE935F0F9}" type="pres">
      <dgm:prSet presAssocID="{67D79B04-136C-F145-858D-52E8F738D483}" presName="connTx" presStyleLbl="parChTrans1D4" presStyleIdx="3" presStyleCnt="4"/>
      <dgm:spPr/>
    </dgm:pt>
    <dgm:pt modelId="{3A67B1C9-5F7E-6C42-8BFA-9F9AA2604BA4}" type="pres">
      <dgm:prSet presAssocID="{8D65E420-6725-1D4E-A00C-783089CE4B83}" presName="root2" presStyleCnt="0"/>
      <dgm:spPr/>
    </dgm:pt>
    <dgm:pt modelId="{059A4EEC-D0F7-894A-8D1E-9E67AA3F3A1D}" type="pres">
      <dgm:prSet presAssocID="{8D65E420-6725-1D4E-A00C-783089CE4B83}" presName="LevelTwoTextNode" presStyleLbl="node4" presStyleIdx="3" presStyleCnt="4" custScaleX="137586" custScaleY="57997" custLinFactNeighborY="-20842">
        <dgm:presLayoutVars>
          <dgm:chPref val="3"/>
        </dgm:presLayoutVars>
      </dgm:prSet>
      <dgm:spPr/>
    </dgm:pt>
    <dgm:pt modelId="{7012CF6A-86B1-9F48-A2E6-68CCCBEFBC59}" type="pres">
      <dgm:prSet presAssocID="{8D65E420-6725-1D4E-A00C-783089CE4B83}" presName="level3hierChild" presStyleCnt="0"/>
      <dgm:spPr/>
    </dgm:pt>
    <dgm:pt modelId="{83C4209D-2BB9-8249-BD23-5997F6F6CB16}" type="pres">
      <dgm:prSet presAssocID="{E69E5474-950E-2347-812F-B3CA1ADF8325}" presName="conn2-1" presStyleLbl="parChTrans1D3" presStyleIdx="3" presStyleCnt="4"/>
      <dgm:spPr/>
    </dgm:pt>
    <dgm:pt modelId="{0E16482F-79B3-BC49-BF2F-557D7127C711}" type="pres">
      <dgm:prSet presAssocID="{E69E5474-950E-2347-812F-B3CA1ADF8325}" presName="connTx" presStyleLbl="parChTrans1D3" presStyleIdx="3" presStyleCnt="4"/>
      <dgm:spPr/>
    </dgm:pt>
    <dgm:pt modelId="{21095425-0CA0-814A-8898-2FF2516FD08C}" type="pres">
      <dgm:prSet presAssocID="{E44C8F65-68C8-0B4D-AFC6-B1785F690F6D}" presName="root2" presStyleCnt="0"/>
      <dgm:spPr/>
    </dgm:pt>
    <dgm:pt modelId="{F2B34227-949C-4A48-BC45-AC1CBFFC84E4}" type="pres">
      <dgm:prSet presAssocID="{E44C8F65-68C8-0B4D-AFC6-B1785F690F6D}" presName="LevelTwoTextNode" presStyleLbl="node3" presStyleIdx="3" presStyleCnt="4" custScaleX="111070" custScaleY="65309" custLinFactNeighborX="814" custLinFactNeighborY="-25501">
        <dgm:presLayoutVars>
          <dgm:chPref val="3"/>
        </dgm:presLayoutVars>
      </dgm:prSet>
      <dgm:spPr/>
    </dgm:pt>
    <dgm:pt modelId="{0BA5215B-2C5E-754B-B350-949A351D8444}" type="pres">
      <dgm:prSet presAssocID="{E44C8F65-68C8-0B4D-AFC6-B1785F690F6D}" presName="level3hierChild" presStyleCnt="0"/>
      <dgm:spPr/>
    </dgm:pt>
  </dgm:ptLst>
  <dgm:cxnLst>
    <dgm:cxn modelId="{9ED97F03-2A0B-4E4F-AEFA-ED0F9BF7F152}" srcId="{8B5AF1E6-2C14-9A4E-B04A-0B0853EC5640}" destId="{AE25E250-261D-D543-9558-4FF80D997AD6}" srcOrd="0" destOrd="0" parTransId="{F3CAB0CA-23DB-4B45-9203-183B7B3EF309}" sibTransId="{F3555809-AC01-1445-8ED6-6F35BE47D13B}"/>
    <dgm:cxn modelId="{DAD7C107-B206-4A7B-BF85-A0C3451A33B2}" type="presOf" srcId="{4E52B310-1A17-3B4C-9019-AADADF9F8239}" destId="{B2E9E071-C592-6E44-9E69-7CED865D4E8A}" srcOrd="1" destOrd="0" presId="urn:microsoft.com/office/officeart/2005/8/layout/hierarchy2"/>
    <dgm:cxn modelId="{1AD9800D-B02D-E142-A7E2-7BAE51A59353}" srcId="{5C157325-C6A4-DD41-B19E-6F7B632D0964}" destId="{73BF907B-267D-684A-BBAE-B0EE4484A8F9}" srcOrd="0" destOrd="0" parTransId="{57E8AEC5-A343-044C-A8A8-A4800BC0DAD7}" sibTransId="{DC485058-5B09-9F45-A8C3-9969AF4AA1A8}"/>
    <dgm:cxn modelId="{E5900211-2293-174A-8A82-E17F459BB384}" srcId="{7A52590B-314D-1949-8027-C9BB216BEFB3}" destId="{5E651A7A-F6EC-E740-B979-66F0E134CEDB}" srcOrd="0" destOrd="0" parTransId="{5D3F43F8-DD99-0547-83E8-F1DBB810CC2E}" sibTransId="{CBE01462-9923-CF45-A89D-744F18EB931A}"/>
    <dgm:cxn modelId="{8D779D16-FCF7-4760-80AA-98937A24A63F}" type="presOf" srcId="{5D3F43F8-DD99-0547-83E8-F1DBB810CC2E}" destId="{404CC7FB-5D20-FE47-8076-7C87A995492C}" srcOrd="1" destOrd="0" presId="urn:microsoft.com/office/officeart/2005/8/layout/hierarchy2"/>
    <dgm:cxn modelId="{4840951A-C64F-4333-8201-33CDEC753677}" type="presOf" srcId="{6FE2C31A-21A4-D94F-B4B0-A65DBAE52F6B}" destId="{F29C3B8C-3E9D-884C-B326-89E535303AE9}" srcOrd="0" destOrd="0" presId="urn:microsoft.com/office/officeart/2005/8/layout/hierarchy2"/>
    <dgm:cxn modelId="{39177A20-F98B-4811-8435-916B87564060}" type="presOf" srcId="{57E8AEC5-A343-044C-A8A8-A4800BC0DAD7}" destId="{C4F17E13-C9AE-EC40-8B18-D66C635207C7}" srcOrd="0" destOrd="0" presId="urn:microsoft.com/office/officeart/2005/8/layout/hierarchy2"/>
    <dgm:cxn modelId="{F391F621-13B7-314C-9F51-7E2D2844BB33}" srcId="{699B6B9D-C3EA-8F42-8A84-00A9CAB039C8}" destId="{E44C8F65-68C8-0B4D-AFC6-B1785F690F6D}" srcOrd="1" destOrd="0" parTransId="{E69E5474-950E-2347-812F-B3CA1ADF8325}" sibTransId="{38C32021-AC7B-414C-91CA-D3FA93FBAA3D}"/>
    <dgm:cxn modelId="{B5C02434-F812-4CF2-AC94-34394C82DC7A}" type="presOf" srcId="{6FE2C31A-21A4-D94F-B4B0-A65DBAE52F6B}" destId="{42967B2A-5B3B-B243-95F8-77B598517904}" srcOrd="1" destOrd="0" presId="urn:microsoft.com/office/officeart/2005/8/layout/hierarchy2"/>
    <dgm:cxn modelId="{7AC7173D-9B89-4F23-AC4E-1F3F11001839}" type="presOf" srcId="{4EF161DE-07AC-6F49-8A56-497F9AC547C1}" destId="{C34CEB9F-D109-5047-9A3B-C943A7706E1D}" srcOrd="1" destOrd="0" presId="urn:microsoft.com/office/officeart/2005/8/layout/hierarchy2"/>
    <dgm:cxn modelId="{B93D385B-0ED7-4099-A1C1-5BADE22D39AF}" type="presOf" srcId="{AE25E250-261D-D543-9558-4FF80D997AD6}" destId="{859DE1BD-C0ED-AD4E-8D5D-4BB7114AE89D}" srcOrd="0" destOrd="0" presId="urn:microsoft.com/office/officeart/2005/8/layout/hierarchy2"/>
    <dgm:cxn modelId="{01509F5B-70DA-F341-8D8A-4D036928C8E7}" srcId="{73BF907B-267D-684A-BBAE-B0EE4484A8F9}" destId="{8B5AF1E6-2C14-9A4E-B04A-0B0853EC5640}" srcOrd="0" destOrd="0" parTransId="{4E52B310-1A17-3B4C-9019-AADADF9F8239}" sibTransId="{2EF2D9C2-2271-5842-98F8-B9936FF40BE0}"/>
    <dgm:cxn modelId="{88B79542-C758-40A6-AC8F-8EFEBFB013FF}" type="presOf" srcId="{73BF907B-267D-684A-BBAE-B0EE4484A8F9}" destId="{68F1363A-CC81-324E-B696-3F780EF955F0}" srcOrd="0" destOrd="0" presId="urn:microsoft.com/office/officeart/2005/8/layout/hierarchy2"/>
    <dgm:cxn modelId="{4B6C3164-B3B9-49DF-9FEE-98EC183DB123}" type="presOf" srcId="{67D79B04-136C-F145-858D-52E8F738D483}" destId="{8933E145-8ED4-A341-8C05-D96CE935F0F9}" srcOrd="1" destOrd="0" presId="urn:microsoft.com/office/officeart/2005/8/layout/hierarchy2"/>
    <dgm:cxn modelId="{068B1946-A1E2-4590-AE99-A989874202AF}" type="presOf" srcId="{57E8AEC5-A343-044C-A8A8-A4800BC0DAD7}" destId="{EC5DCA46-5C19-874F-A971-B0D6ECA4C474}" srcOrd="1" destOrd="0" presId="urn:microsoft.com/office/officeart/2005/8/layout/hierarchy2"/>
    <dgm:cxn modelId="{9F8EFD46-29A5-2F45-921C-F244D53E0B31}" srcId="{6787A7D8-68B9-E645-91FE-DA9210E534EC}" destId="{5C157325-C6A4-DD41-B19E-6F7B632D0964}" srcOrd="0" destOrd="0" parTransId="{99AC40CE-E402-EA49-AC5C-BA93C31B67B1}" sibTransId="{E99EC91A-E217-CD42-ACA8-9ECCCA780B26}"/>
    <dgm:cxn modelId="{48AA7E4A-7C3A-4116-A531-59247529DB49}" type="presOf" srcId="{7A52590B-314D-1949-8027-C9BB216BEFB3}" destId="{24BFDEA7-1377-A84F-8D91-042542AB3DB0}" srcOrd="0" destOrd="0" presId="urn:microsoft.com/office/officeart/2005/8/layout/hierarchy2"/>
    <dgm:cxn modelId="{7AAD7B4C-3BCC-45C6-A2D7-223B51156197}" type="presOf" srcId="{5D3F43F8-DD99-0547-83E8-F1DBB810CC2E}" destId="{EB77CA96-63F5-A04D-9F74-FA84E06F64BE}" srcOrd="0" destOrd="0" presId="urn:microsoft.com/office/officeart/2005/8/layout/hierarchy2"/>
    <dgm:cxn modelId="{55EA504D-CC66-4F00-B9A4-C988C921DA03}" type="presOf" srcId="{F3CAB0CA-23DB-4B45-9203-183B7B3EF309}" destId="{FAA39B00-F410-B74B-8124-23CB0FFC769E}" srcOrd="0" destOrd="0" presId="urn:microsoft.com/office/officeart/2005/8/layout/hierarchy2"/>
    <dgm:cxn modelId="{A2D9C56D-9FC7-45D6-925A-04AA5A04A0EC}" type="presOf" srcId="{69F80526-5FBF-D944-A949-350CF3E1A967}" destId="{BBE6239F-A55D-F84D-BAED-F52AF332D327}" srcOrd="0" destOrd="0" presId="urn:microsoft.com/office/officeart/2005/8/layout/hierarchy2"/>
    <dgm:cxn modelId="{4810ED4E-616D-4896-84B0-1E28F11D9514}" type="presOf" srcId="{5AC2C9DD-280B-8346-9809-9A1E511EC00B}" destId="{5DDE2EBC-8B64-8449-97B7-66CB4F16A306}" srcOrd="0" destOrd="0" presId="urn:microsoft.com/office/officeart/2005/8/layout/hierarchy2"/>
    <dgm:cxn modelId="{0FB58177-9064-E94C-BEC1-CBE9D21BA758}" srcId="{5C157325-C6A4-DD41-B19E-6F7B632D0964}" destId="{699B6B9D-C3EA-8F42-8A84-00A9CAB039C8}" srcOrd="1" destOrd="0" parTransId="{4EF161DE-07AC-6F49-8A56-497F9AC547C1}" sibTransId="{AE7FC111-C37A-E94A-BBD2-E5619343D1C0}"/>
    <dgm:cxn modelId="{90F4CD77-2569-46DA-A1D1-0A510D6DB5E2}" type="presOf" srcId="{699B6B9D-C3EA-8F42-8A84-00A9CAB039C8}" destId="{F2DB2121-BA9D-2E4A-BE5F-144AAE64461B}" srcOrd="0" destOrd="0" presId="urn:microsoft.com/office/officeart/2005/8/layout/hierarchy2"/>
    <dgm:cxn modelId="{51F4B058-BD2F-8440-BD7D-F09CC82F5646}" srcId="{73BF907B-267D-684A-BBAE-B0EE4484A8F9}" destId="{21A029AF-3DD6-144F-A254-70DBAFA61B2A}" srcOrd="1" destOrd="0" parTransId="{6FE2C31A-21A4-D94F-B4B0-A65DBAE52F6B}" sibTransId="{B3203C95-BCFF-EC49-AA19-6D89B60BA9EE}"/>
    <dgm:cxn modelId="{91CB3C87-87C4-4D10-A92D-701A7213C38A}" type="presOf" srcId="{5AC2C9DD-280B-8346-9809-9A1E511EC00B}" destId="{3B6906B3-A650-6E4E-8A21-A2FB3D4ED36C}" srcOrd="1" destOrd="0" presId="urn:microsoft.com/office/officeart/2005/8/layout/hierarchy2"/>
    <dgm:cxn modelId="{C63AC089-7ED8-3941-8206-F5B82441DE8D}" srcId="{699B6B9D-C3EA-8F42-8A84-00A9CAB039C8}" destId="{7A52590B-314D-1949-8027-C9BB216BEFB3}" srcOrd="0" destOrd="0" parTransId="{5AC2C9DD-280B-8346-9809-9A1E511EC00B}" sibTransId="{71D491A5-3DD8-E34B-8A54-19C05FFF6F80}"/>
    <dgm:cxn modelId="{0E5DBA8B-BA5C-476E-A30F-7503D80F5C99}" type="presOf" srcId="{6787A7D8-68B9-E645-91FE-DA9210E534EC}" destId="{4D9CA661-0A98-F046-B461-EA92874EEBC9}" srcOrd="0" destOrd="0" presId="urn:microsoft.com/office/officeart/2005/8/layout/hierarchy2"/>
    <dgm:cxn modelId="{C6421991-1F58-4FDF-953C-50EFF9BA94C2}" type="presOf" srcId="{4EF161DE-07AC-6F49-8A56-497F9AC547C1}" destId="{A05A5B3A-883E-474E-89F2-E972BF4A16C9}" srcOrd="0" destOrd="0" presId="urn:microsoft.com/office/officeart/2005/8/layout/hierarchy2"/>
    <dgm:cxn modelId="{1B055F9D-DA47-47A4-B13A-B0F9B69A4077}" type="presOf" srcId="{5BF0AC0F-FB43-444D-AA02-19E04075C042}" destId="{0B2F5B7D-46CE-5145-9C07-0FD400064ABD}" srcOrd="0" destOrd="0" presId="urn:microsoft.com/office/officeart/2005/8/layout/hierarchy2"/>
    <dgm:cxn modelId="{C639FF9D-4814-2F4D-ACC6-0514BDF2A54C}" srcId="{7A52590B-314D-1949-8027-C9BB216BEFB3}" destId="{8D65E420-6725-1D4E-A00C-783089CE4B83}" srcOrd="1" destOrd="0" parTransId="{67D79B04-136C-F145-858D-52E8F738D483}" sibTransId="{8428FB61-0519-0846-8DD7-C41986D0AAD0}"/>
    <dgm:cxn modelId="{956213A1-5834-440C-9421-89B398B1A0D7}" type="presOf" srcId="{E69E5474-950E-2347-812F-B3CA1ADF8325}" destId="{83C4209D-2BB9-8249-BD23-5997F6F6CB16}" srcOrd="0" destOrd="0" presId="urn:microsoft.com/office/officeart/2005/8/layout/hierarchy2"/>
    <dgm:cxn modelId="{C6A5A7AB-73FA-44C7-97E1-4CB04F49C05A}" type="presOf" srcId="{69F80526-5FBF-D944-A949-350CF3E1A967}" destId="{9CC70AFA-0457-434F-A37D-4CE7866AAF12}" srcOrd="1" destOrd="0" presId="urn:microsoft.com/office/officeart/2005/8/layout/hierarchy2"/>
    <dgm:cxn modelId="{35E55BAF-E48F-4BE7-9925-82602E64ED59}" type="presOf" srcId="{4E52B310-1A17-3B4C-9019-AADADF9F8239}" destId="{2CCAB607-28F2-BF42-8911-F541EA23F32E}" srcOrd="0" destOrd="0" presId="urn:microsoft.com/office/officeart/2005/8/layout/hierarchy2"/>
    <dgm:cxn modelId="{D98794C8-5030-4191-8A45-A988EE01A932}" type="presOf" srcId="{5E651A7A-F6EC-E740-B979-66F0E134CEDB}" destId="{C09C0061-18CD-8245-8E5F-7C2E4EF7F080}" srcOrd="0" destOrd="0" presId="urn:microsoft.com/office/officeart/2005/8/layout/hierarchy2"/>
    <dgm:cxn modelId="{55464FCF-D0A3-4024-BFD3-1747EA4BA6BF}" type="presOf" srcId="{67D79B04-136C-F145-858D-52E8F738D483}" destId="{8926DF41-F845-2047-8EF9-506274DDC87E}" srcOrd="0" destOrd="0" presId="urn:microsoft.com/office/officeart/2005/8/layout/hierarchy2"/>
    <dgm:cxn modelId="{80BC8FD3-DDA7-0D42-842D-DA22EDEA14E6}" srcId="{8B5AF1E6-2C14-9A4E-B04A-0B0853EC5640}" destId="{5BF0AC0F-FB43-444D-AA02-19E04075C042}" srcOrd="1" destOrd="0" parTransId="{69F80526-5FBF-D944-A949-350CF3E1A967}" sibTransId="{FE0DF39B-DDBB-8049-B24B-8B2D383B4BF3}"/>
    <dgm:cxn modelId="{4CEF5EE9-BAE6-4C02-B1F1-E5944A35D2F3}" type="presOf" srcId="{E69E5474-950E-2347-812F-B3CA1ADF8325}" destId="{0E16482F-79B3-BC49-BF2F-557D7127C711}" srcOrd="1" destOrd="0" presId="urn:microsoft.com/office/officeart/2005/8/layout/hierarchy2"/>
    <dgm:cxn modelId="{EB07C4EB-9849-49FF-B420-629F518E0F52}" type="presOf" srcId="{8B5AF1E6-2C14-9A4E-B04A-0B0853EC5640}" destId="{60308961-2E2A-7441-9421-49476EC24BF7}" srcOrd="0" destOrd="0" presId="urn:microsoft.com/office/officeart/2005/8/layout/hierarchy2"/>
    <dgm:cxn modelId="{6B14ABEC-BEC0-4164-9761-C335385BD6E4}" type="presOf" srcId="{8D65E420-6725-1D4E-A00C-783089CE4B83}" destId="{059A4EEC-D0F7-894A-8D1E-9E67AA3F3A1D}" srcOrd="0" destOrd="0" presId="urn:microsoft.com/office/officeart/2005/8/layout/hierarchy2"/>
    <dgm:cxn modelId="{B2DA86F3-9CB6-4DD6-998E-312D705031DA}" type="presOf" srcId="{5C157325-C6A4-DD41-B19E-6F7B632D0964}" destId="{273A4A1B-B6A3-8541-820C-5C9DB5A199B7}" srcOrd="0" destOrd="0" presId="urn:microsoft.com/office/officeart/2005/8/layout/hierarchy2"/>
    <dgm:cxn modelId="{9DC36EF4-CA60-4EFF-81F5-115351B87F1E}" type="presOf" srcId="{21A029AF-3DD6-144F-A254-70DBAFA61B2A}" destId="{49FE6023-583D-F844-AE25-E7C59DD11B29}" srcOrd="0" destOrd="0" presId="urn:microsoft.com/office/officeart/2005/8/layout/hierarchy2"/>
    <dgm:cxn modelId="{A18C7AF4-2F79-4474-9310-A8CE05FCAF96}" type="presOf" srcId="{F3CAB0CA-23DB-4B45-9203-183B7B3EF309}" destId="{064FEB40-D4D5-D44E-A9D0-0A08F3E26522}" srcOrd="1" destOrd="0" presId="urn:microsoft.com/office/officeart/2005/8/layout/hierarchy2"/>
    <dgm:cxn modelId="{245130F6-E3CC-4AB5-A445-E607C1845F94}" type="presOf" srcId="{E44C8F65-68C8-0B4D-AFC6-B1785F690F6D}" destId="{F2B34227-949C-4A48-BC45-AC1CBFFC84E4}" srcOrd="0" destOrd="0" presId="urn:microsoft.com/office/officeart/2005/8/layout/hierarchy2"/>
    <dgm:cxn modelId="{99DB4661-9B15-48F3-9663-F9958D502A74}" type="presParOf" srcId="{4D9CA661-0A98-F046-B461-EA92874EEBC9}" destId="{41CCF196-5A92-1E40-93C3-6C42140E723F}" srcOrd="0" destOrd="0" presId="urn:microsoft.com/office/officeart/2005/8/layout/hierarchy2"/>
    <dgm:cxn modelId="{051D69D4-287F-45E1-BD94-40F681A073B8}" type="presParOf" srcId="{41CCF196-5A92-1E40-93C3-6C42140E723F}" destId="{273A4A1B-B6A3-8541-820C-5C9DB5A199B7}" srcOrd="0" destOrd="0" presId="urn:microsoft.com/office/officeart/2005/8/layout/hierarchy2"/>
    <dgm:cxn modelId="{9FF9BEEA-D1EB-44A2-920B-AE7C4326FBAF}" type="presParOf" srcId="{41CCF196-5A92-1E40-93C3-6C42140E723F}" destId="{2D349B67-3F20-3F45-AED6-88D587F7F71A}" srcOrd="1" destOrd="0" presId="urn:microsoft.com/office/officeart/2005/8/layout/hierarchy2"/>
    <dgm:cxn modelId="{79516538-E0FA-48DC-B85E-F840C8CEC6EA}" type="presParOf" srcId="{2D349B67-3F20-3F45-AED6-88D587F7F71A}" destId="{C4F17E13-C9AE-EC40-8B18-D66C635207C7}" srcOrd="0" destOrd="0" presId="urn:microsoft.com/office/officeart/2005/8/layout/hierarchy2"/>
    <dgm:cxn modelId="{18B9A718-998C-44BD-94B3-9CE7D3934AA6}" type="presParOf" srcId="{C4F17E13-C9AE-EC40-8B18-D66C635207C7}" destId="{EC5DCA46-5C19-874F-A971-B0D6ECA4C474}" srcOrd="0" destOrd="0" presId="urn:microsoft.com/office/officeart/2005/8/layout/hierarchy2"/>
    <dgm:cxn modelId="{AED6B6FB-C795-4C5D-9F93-27B28DE596A2}" type="presParOf" srcId="{2D349B67-3F20-3F45-AED6-88D587F7F71A}" destId="{EA0F26FA-7F32-CA4E-9DFA-6DA05EF829CD}" srcOrd="1" destOrd="0" presId="urn:microsoft.com/office/officeart/2005/8/layout/hierarchy2"/>
    <dgm:cxn modelId="{0DEEA6D6-72DE-433F-9D80-6E4EFCE7A758}" type="presParOf" srcId="{EA0F26FA-7F32-CA4E-9DFA-6DA05EF829CD}" destId="{68F1363A-CC81-324E-B696-3F780EF955F0}" srcOrd="0" destOrd="0" presId="urn:microsoft.com/office/officeart/2005/8/layout/hierarchy2"/>
    <dgm:cxn modelId="{9330190F-701B-4A44-9CD7-50A468927785}" type="presParOf" srcId="{EA0F26FA-7F32-CA4E-9DFA-6DA05EF829CD}" destId="{188D2C7F-2374-6545-8FE6-18640227848A}" srcOrd="1" destOrd="0" presId="urn:microsoft.com/office/officeart/2005/8/layout/hierarchy2"/>
    <dgm:cxn modelId="{6C7B52B8-EC60-4561-A83A-0581A41CD3CA}" type="presParOf" srcId="{188D2C7F-2374-6545-8FE6-18640227848A}" destId="{2CCAB607-28F2-BF42-8911-F541EA23F32E}" srcOrd="0" destOrd="0" presId="urn:microsoft.com/office/officeart/2005/8/layout/hierarchy2"/>
    <dgm:cxn modelId="{A5BD5BCC-A0A5-4054-B8B3-9C40E983EFF0}" type="presParOf" srcId="{2CCAB607-28F2-BF42-8911-F541EA23F32E}" destId="{B2E9E071-C592-6E44-9E69-7CED865D4E8A}" srcOrd="0" destOrd="0" presId="urn:microsoft.com/office/officeart/2005/8/layout/hierarchy2"/>
    <dgm:cxn modelId="{8C56529A-AFD6-45E9-979F-F137D1022669}" type="presParOf" srcId="{188D2C7F-2374-6545-8FE6-18640227848A}" destId="{667C5C28-62D8-AE4A-AA26-BE256E93F374}" srcOrd="1" destOrd="0" presId="urn:microsoft.com/office/officeart/2005/8/layout/hierarchy2"/>
    <dgm:cxn modelId="{43AFBB16-9152-4BEA-BF4D-5052BAB432BA}" type="presParOf" srcId="{667C5C28-62D8-AE4A-AA26-BE256E93F374}" destId="{60308961-2E2A-7441-9421-49476EC24BF7}" srcOrd="0" destOrd="0" presId="urn:microsoft.com/office/officeart/2005/8/layout/hierarchy2"/>
    <dgm:cxn modelId="{AB4E22B5-E85A-445D-9640-1492E184EEA9}" type="presParOf" srcId="{667C5C28-62D8-AE4A-AA26-BE256E93F374}" destId="{C54E7023-871A-E14C-9DE1-F14C59671295}" srcOrd="1" destOrd="0" presId="urn:microsoft.com/office/officeart/2005/8/layout/hierarchy2"/>
    <dgm:cxn modelId="{D1A1507D-924E-4291-A82D-EE3B661CA365}" type="presParOf" srcId="{C54E7023-871A-E14C-9DE1-F14C59671295}" destId="{FAA39B00-F410-B74B-8124-23CB0FFC769E}" srcOrd="0" destOrd="0" presId="urn:microsoft.com/office/officeart/2005/8/layout/hierarchy2"/>
    <dgm:cxn modelId="{C07D5323-0CB9-4E9C-A624-8EF9A21C56F5}" type="presParOf" srcId="{FAA39B00-F410-B74B-8124-23CB0FFC769E}" destId="{064FEB40-D4D5-D44E-A9D0-0A08F3E26522}" srcOrd="0" destOrd="0" presId="urn:microsoft.com/office/officeart/2005/8/layout/hierarchy2"/>
    <dgm:cxn modelId="{19170301-FDA3-464B-8241-CA09C17A00C9}" type="presParOf" srcId="{C54E7023-871A-E14C-9DE1-F14C59671295}" destId="{27E4B7CC-49BB-C34C-A36A-F9D8C28D370F}" srcOrd="1" destOrd="0" presId="urn:microsoft.com/office/officeart/2005/8/layout/hierarchy2"/>
    <dgm:cxn modelId="{9D8DEA3A-39BA-41E1-B67A-5955CCC233A6}" type="presParOf" srcId="{27E4B7CC-49BB-C34C-A36A-F9D8C28D370F}" destId="{859DE1BD-C0ED-AD4E-8D5D-4BB7114AE89D}" srcOrd="0" destOrd="0" presId="urn:microsoft.com/office/officeart/2005/8/layout/hierarchy2"/>
    <dgm:cxn modelId="{E7EDED52-231E-428C-B5D5-B26787584B12}" type="presParOf" srcId="{27E4B7CC-49BB-C34C-A36A-F9D8C28D370F}" destId="{6BDC6C36-70C4-D54E-9302-8F349F39E806}" srcOrd="1" destOrd="0" presId="urn:microsoft.com/office/officeart/2005/8/layout/hierarchy2"/>
    <dgm:cxn modelId="{06E21538-A57C-40C3-9626-7262A8A07998}" type="presParOf" srcId="{C54E7023-871A-E14C-9DE1-F14C59671295}" destId="{BBE6239F-A55D-F84D-BAED-F52AF332D327}" srcOrd="2" destOrd="0" presId="urn:microsoft.com/office/officeart/2005/8/layout/hierarchy2"/>
    <dgm:cxn modelId="{83E39078-1109-4F20-9BCF-6BEF3ED14BB3}" type="presParOf" srcId="{BBE6239F-A55D-F84D-BAED-F52AF332D327}" destId="{9CC70AFA-0457-434F-A37D-4CE7866AAF12}" srcOrd="0" destOrd="0" presId="urn:microsoft.com/office/officeart/2005/8/layout/hierarchy2"/>
    <dgm:cxn modelId="{550E1677-E3A5-4494-BEAF-CDDAFD389522}" type="presParOf" srcId="{C54E7023-871A-E14C-9DE1-F14C59671295}" destId="{2694DFFF-EAA7-5E46-9B66-BDCDC5C21D39}" srcOrd="3" destOrd="0" presId="urn:microsoft.com/office/officeart/2005/8/layout/hierarchy2"/>
    <dgm:cxn modelId="{06F99FE9-FC3B-48C5-9506-A1698180BC68}" type="presParOf" srcId="{2694DFFF-EAA7-5E46-9B66-BDCDC5C21D39}" destId="{0B2F5B7D-46CE-5145-9C07-0FD400064ABD}" srcOrd="0" destOrd="0" presId="urn:microsoft.com/office/officeart/2005/8/layout/hierarchy2"/>
    <dgm:cxn modelId="{3B59BDBD-E167-4F47-BE01-D07F950FB984}" type="presParOf" srcId="{2694DFFF-EAA7-5E46-9B66-BDCDC5C21D39}" destId="{60462287-352C-5646-9222-5421DD5BD8C5}" srcOrd="1" destOrd="0" presId="urn:microsoft.com/office/officeart/2005/8/layout/hierarchy2"/>
    <dgm:cxn modelId="{2C13DFB8-5E74-4B44-9DE4-5DAA5E5266EB}" type="presParOf" srcId="{188D2C7F-2374-6545-8FE6-18640227848A}" destId="{F29C3B8C-3E9D-884C-B326-89E535303AE9}" srcOrd="2" destOrd="0" presId="urn:microsoft.com/office/officeart/2005/8/layout/hierarchy2"/>
    <dgm:cxn modelId="{84EDA866-07BE-4BA8-8E5A-E0F45578887D}" type="presParOf" srcId="{F29C3B8C-3E9D-884C-B326-89E535303AE9}" destId="{42967B2A-5B3B-B243-95F8-77B598517904}" srcOrd="0" destOrd="0" presId="urn:microsoft.com/office/officeart/2005/8/layout/hierarchy2"/>
    <dgm:cxn modelId="{38D77AB0-869A-4737-97CC-EC2FAC6C6B41}" type="presParOf" srcId="{188D2C7F-2374-6545-8FE6-18640227848A}" destId="{D28AF182-161A-E546-A45C-3B8B953EACF6}" srcOrd="3" destOrd="0" presId="urn:microsoft.com/office/officeart/2005/8/layout/hierarchy2"/>
    <dgm:cxn modelId="{788A11E4-C52A-438F-9D07-D5B3796D9028}" type="presParOf" srcId="{D28AF182-161A-E546-A45C-3B8B953EACF6}" destId="{49FE6023-583D-F844-AE25-E7C59DD11B29}" srcOrd="0" destOrd="0" presId="urn:microsoft.com/office/officeart/2005/8/layout/hierarchy2"/>
    <dgm:cxn modelId="{BE57CAAE-3DD8-4655-97BB-E7FCDFB6F7EB}" type="presParOf" srcId="{D28AF182-161A-E546-A45C-3B8B953EACF6}" destId="{56D97BE5-1854-EE4C-BA1E-A846D54FEB02}" srcOrd="1" destOrd="0" presId="urn:microsoft.com/office/officeart/2005/8/layout/hierarchy2"/>
    <dgm:cxn modelId="{539D5BF4-959F-408A-AC40-6F8FC10FD177}" type="presParOf" srcId="{2D349B67-3F20-3F45-AED6-88D587F7F71A}" destId="{A05A5B3A-883E-474E-89F2-E972BF4A16C9}" srcOrd="2" destOrd="0" presId="urn:microsoft.com/office/officeart/2005/8/layout/hierarchy2"/>
    <dgm:cxn modelId="{5111EE88-1F82-4A13-A16C-F29F3B3CBB56}" type="presParOf" srcId="{A05A5B3A-883E-474E-89F2-E972BF4A16C9}" destId="{C34CEB9F-D109-5047-9A3B-C943A7706E1D}" srcOrd="0" destOrd="0" presId="urn:microsoft.com/office/officeart/2005/8/layout/hierarchy2"/>
    <dgm:cxn modelId="{0E65F613-2CCA-4693-B279-18940B2C0D4A}" type="presParOf" srcId="{2D349B67-3F20-3F45-AED6-88D587F7F71A}" destId="{27EA3AEA-09E5-3E4A-B4D7-183AE5C26B9E}" srcOrd="3" destOrd="0" presId="urn:microsoft.com/office/officeart/2005/8/layout/hierarchy2"/>
    <dgm:cxn modelId="{AF637915-A984-458F-8EED-35DC0ADEAEE4}" type="presParOf" srcId="{27EA3AEA-09E5-3E4A-B4D7-183AE5C26B9E}" destId="{F2DB2121-BA9D-2E4A-BE5F-144AAE64461B}" srcOrd="0" destOrd="0" presId="urn:microsoft.com/office/officeart/2005/8/layout/hierarchy2"/>
    <dgm:cxn modelId="{1E8FE9CE-7793-4838-9507-DF0D4992C296}" type="presParOf" srcId="{27EA3AEA-09E5-3E4A-B4D7-183AE5C26B9E}" destId="{CF34321E-FE7C-E448-B838-4D4948672E75}" srcOrd="1" destOrd="0" presId="urn:microsoft.com/office/officeart/2005/8/layout/hierarchy2"/>
    <dgm:cxn modelId="{FAA55580-FFCB-4B94-8978-A7978E01A2FA}" type="presParOf" srcId="{CF34321E-FE7C-E448-B838-4D4948672E75}" destId="{5DDE2EBC-8B64-8449-97B7-66CB4F16A306}" srcOrd="0" destOrd="0" presId="urn:microsoft.com/office/officeart/2005/8/layout/hierarchy2"/>
    <dgm:cxn modelId="{E57F9FA5-C518-486B-824E-6F849A60C0D3}" type="presParOf" srcId="{5DDE2EBC-8B64-8449-97B7-66CB4F16A306}" destId="{3B6906B3-A650-6E4E-8A21-A2FB3D4ED36C}" srcOrd="0" destOrd="0" presId="urn:microsoft.com/office/officeart/2005/8/layout/hierarchy2"/>
    <dgm:cxn modelId="{5EC31E98-AE3D-4BD3-9AFE-EAA48E465C23}" type="presParOf" srcId="{CF34321E-FE7C-E448-B838-4D4948672E75}" destId="{C8383356-131B-4C44-822E-E053E4650955}" srcOrd="1" destOrd="0" presId="urn:microsoft.com/office/officeart/2005/8/layout/hierarchy2"/>
    <dgm:cxn modelId="{9A34E348-747D-4F65-9F45-5A8B540D91C4}" type="presParOf" srcId="{C8383356-131B-4C44-822E-E053E4650955}" destId="{24BFDEA7-1377-A84F-8D91-042542AB3DB0}" srcOrd="0" destOrd="0" presId="urn:microsoft.com/office/officeart/2005/8/layout/hierarchy2"/>
    <dgm:cxn modelId="{135FC719-5D32-4900-B4E5-458BE26A102B}" type="presParOf" srcId="{C8383356-131B-4C44-822E-E053E4650955}" destId="{8955E7AE-5C2B-5C44-9D97-BF84EA45A854}" srcOrd="1" destOrd="0" presId="urn:microsoft.com/office/officeart/2005/8/layout/hierarchy2"/>
    <dgm:cxn modelId="{ECB72475-100F-422F-90B0-A5ACBE11BB89}" type="presParOf" srcId="{8955E7AE-5C2B-5C44-9D97-BF84EA45A854}" destId="{EB77CA96-63F5-A04D-9F74-FA84E06F64BE}" srcOrd="0" destOrd="0" presId="urn:microsoft.com/office/officeart/2005/8/layout/hierarchy2"/>
    <dgm:cxn modelId="{587B7338-A878-4AAE-A373-F58BBFB160C4}" type="presParOf" srcId="{EB77CA96-63F5-A04D-9F74-FA84E06F64BE}" destId="{404CC7FB-5D20-FE47-8076-7C87A995492C}" srcOrd="0" destOrd="0" presId="urn:microsoft.com/office/officeart/2005/8/layout/hierarchy2"/>
    <dgm:cxn modelId="{11BFFE5C-CA7B-4BF3-8656-AF853EEAD3BA}" type="presParOf" srcId="{8955E7AE-5C2B-5C44-9D97-BF84EA45A854}" destId="{E0FCA28C-EFCC-7143-BACD-86E646666B34}" srcOrd="1" destOrd="0" presId="urn:microsoft.com/office/officeart/2005/8/layout/hierarchy2"/>
    <dgm:cxn modelId="{37972B9F-4425-4215-9B08-65A6701FCFBF}" type="presParOf" srcId="{E0FCA28C-EFCC-7143-BACD-86E646666B34}" destId="{C09C0061-18CD-8245-8E5F-7C2E4EF7F080}" srcOrd="0" destOrd="0" presId="urn:microsoft.com/office/officeart/2005/8/layout/hierarchy2"/>
    <dgm:cxn modelId="{2E399B78-DF07-4C30-A4FE-DA0D0AA39260}" type="presParOf" srcId="{E0FCA28C-EFCC-7143-BACD-86E646666B34}" destId="{41291EBC-5AA6-EC41-B79F-17D7FF9A9B9B}" srcOrd="1" destOrd="0" presId="urn:microsoft.com/office/officeart/2005/8/layout/hierarchy2"/>
    <dgm:cxn modelId="{B41111F9-3220-4DD0-BC9C-F69EA8E5DAF6}" type="presParOf" srcId="{8955E7AE-5C2B-5C44-9D97-BF84EA45A854}" destId="{8926DF41-F845-2047-8EF9-506274DDC87E}" srcOrd="2" destOrd="0" presId="urn:microsoft.com/office/officeart/2005/8/layout/hierarchy2"/>
    <dgm:cxn modelId="{A43C8B77-DA3F-4FDF-96D8-A5BB5C6DC183}" type="presParOf" srcId="{8926DF41-F845-2047-8EF9-506274DDC87E}" destId="{8933E145-8ED4-A341-8C05-D96CE935F0F9}" srcOrd="0" destOrd="0" presId="urn:microsoft.com/office/officeart/2005/8/layout/hierarchy2"/>
    <dgm:cxn modelId="{B149CA3A-C3FF-4523-9719-152003C6799A}" type="presParOf" srcId="{8955E7AE-5C2B-5C44-9D97-BF84EA45A854}" destId="{3A67B1C9-5F7E-6C42-8BFA-9F9AA2604BA4}" srcOrd="3" destOrd="0" presId="urn:microsoft.com/office/officeart/2005/8/layout/hierarchy2"/>
    <dgm:cxn modelId="{2EDBB366-90C4-42A0-8E5E-0361FC378435}" type="presParOf" srcId="{3A67B1C9-5F7E-6C42-8BFA-9F9AA2604BA4}" destId="{059A4EEC-D0F7-894A-8D1E-9E67AA3F3A1D}" srcOrd="0" destOrd="0" presId="urn:microsoft.com/office/officeart/2005/8/layout/hierarchy2"/>
    <dgm:cxn modelId="{2511935E-E5E4-46DB-9E71-568A88378F7C}" type="presParOf" srcId="{3A67B1C9-5F7E-6C42-8BFA-9F9AA2604BA4}" destId="{7012CF6A-86B1-9F48-A2E6-68CCCBEFBC59}" srcOrd="1" destOrd="0" presId="urn:microsoft.com/office/officeart/2005/8/layout/hierarchy2"/>
    <dgm:cxn modelId="{C0CD8472-C7EC-49D5-B880-7706BE4C46B0}" type="presParOf" srcId="{CF34321E-FE7C-E448-B838-4D4948672E75}" destId="{83C4209D-2BB9-8249-BD23-5997F6F6CB16}" srcOrd="2" destOrd="0" presId="urn:microsoft.com/office/officeart/2005/8/layout/hierarchy2"/>
    <dgm:cxn modelId="{EBFBB89F-70CA-4583-AA5E-1ACDCA72DCC4}" type="presParOf" srcId="{83C4209D-2BB9-8249-BD23-5997F6F6CB16}" destId="{0E16482F-79B3-BC49-BF2F-557D7127C711}" srcOrd="0" destOrd="0" presId="urn:microsoft.com/office/officeart/2005/8/layout/hierarchy2"/>
    <dgm:cxn modelId="{9C2F4C6C-622B-4B98-9DBD-8799BCBEFF4C}" type="presParOf" srcId="{CF34321E-FE7C-E448-B838-4D4948672E75}" destId="{21095425-0CA0-814A-8898-2FF2516FD08C}" srcOrd="3" destOrd="0" presId="urn:microsoft.com/office/officeart/2005/8/layout/hierarchy2"/>
    <dgm:cxn modelId="{A7672A63-4373-47F7-9F9F-1458A793D341}" type="presParOf" srcId="{21095425-0CA0-814A-8898-2FF2516FD08C}" destId="{F2B34227-949C-4A48-BC45-AC1CBFFC84E4}" srcOrd="0" destOrd="0" presId="urn:microsoft.com/office/officeart/2005/8/layout/hierarchy2"/>
    <dgm:cxn modelId="{FCA924CF-1D06-460F-8333-86767BFF68A2}" type="presParOf" srcId="{21095425-0CA0-814A-8898-2FF2516FD08C}" destId="{0BA5215B-2C5E-754B-B350-949A351D8444}" srcOrd="1" destOrd="0" presId="urn:microsoft.com/office/officeart/2005/8/layout/hierarchy2"/>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8B979-F8D2-A14F-8B06-1D9D06869F9E}" type="doc">
      <dgm:prSet loTypeId="urn:microsoft.com/office/officeart/2005/8/layout/hierarchy2" loCatId="" qsTypeId="urn:microsoft.com/office/officeart/2005/8/quickstyle/simple3" qsCatId="simple" csTypeId="urn:microsoft.com/office/officeart/2005/8/colors/accent0_1" csCatId="mainScheme" phldr="1"/>
      <dgm:spPr/>
      <dgm:t>
        <a:bodyPr/>
        <a:lstStyle/>
        <a:p>
          <a:endParaRPr kumimoji="1" lang="ja-JP" altLang="en-US"/>
        </a:p>
      </dgm:t>
    </dgm:pt>
    <dgm:pt modelId="{0763F1FA-0AE4-0548-AE1A-5C9C652D2C26}">
      <dgm:prSet phldrT="[テキスト]" custT="1"/>
      <dgm:spPr>
        <a:solidFill>
          <a:srgbClr val="92D050"/>
        </a:solidFill>
      </dgm:spPr>
      <dgm:t>
        <a:bodyPr/>
        <a:lstStyle/>
        <a:p>
          <a:pPr>
            <a:lnSpc>
              <a:spcPct val="90000"/>
            </a:lnSpc>
            <a:spcAft>
              <a:spcPts val="0"/>
            </a:spcAft>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障害児相談支援</a:t>
          </a:r>
        </a:p>
        <a:p>
          <a:pPr>
            <a:lnSpc>
              <a:spcPct val="50000"/>
            </a:lnSpc>
            <a:spcAft>
              <a:spcPts val="0"/>
            </a:spcAft>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児童福祉法（市町村指定）</a:t>
          </a:r>
        </a:p>
      </dgm:t>
    </dgm:pt>
    <dgm:pt modelId="{AEBA45D4-20F9-6A43-B86F-7F1320F541F4}" type="parTrans" cxnId="{CA4C6737-9267-1D4A-A081-B04B47AB3B3C}">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70D1E371-1EDC-CF4F-9617-A3F74E68419E}" type="sibTrans" cxnId="{CA4C6737-9267-1D4A-A081-B04B47AB3B3C}">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39AF3B31-C476-6140-ADF7-1A7C6839ABF7}">
      <dgm:prSet phldrT="[テキスト]" custT="1"/>
      <dgm:spPr>
        <a:solidFill>
          <a:srgbClr val="92D050"/>
        </a:solidFill>
      </dgm:spPr>
      <dgm:t>
        <a:bodyPr/>
        <a:lstStyle/>
        <a:p>
          <a:pPr>
            <a:lnSpc>
              <a:spcPct val="90000"/>
            </a:lnSpc>
            <a:spcAft>
              <a:spcPts val="0"/>
            </a:spcAft>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障害児支援利用援助</a:t>
          </a:r>
        </a:p>
        <a:p>
          <a:pPr>
            <a:lnSpc>
              <a:spcPct val="50000"/>
            </a:lnSpc>
            <a:spcAft>
              <a:spcPts val="0"/>
            </a:spcAft>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（障害児通所支援利用計画作成）</a:t>
          </a:r>
        </a:p>
      </dgm:t>
    </dgm:pt>
    <dgm:pt modelId="{11AFD213-011E-F542-87FC-73672AE01D03}" type="parTrans" cxnId="{9A9A9B48-C010-2F42-A4DB-09D363BF9453}">
      <dgm:prSet custT="1"/>
      <dgm:spPr/>
      <dgm:t>
        <a:bodyPr/>
        <a:lstStyle/>
        <a:p>
          <a:endParaRPr kumimoji="1" lang="ja-JP" altLang="en-US" sz="100">
            <a:latin typeface="UD デジタル 教科書体 N-R" panose="02020400000000000000" pitchFamily="17" charset="-128"/>
            <a:ea typeface="UD デジタル 教科書体 N-R" panose="02020400000000000000" pitchFamily="17" charset="-128"/>
          </a:endParaRPr>
        </a:p>
      </dgm:t>
    </dgm:pt>
    <dgm:pt modelId="{21528799-8DF8-064B-99C5-B5D35FBBE90C}" type="sibTrans" cxnId="{9A9A9B48-C010-2F42-A4DB-09D363BF9453}">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2390EACE-9DA0-DD46-A03D-D0CA9F9F22E4}">
      <dgm:prSet phldrT="[テキスト]" custT="1"/>
      <dgm:spPr>
        <a:solidFill>
          <a:srgbClr val="92D050"/>
        </a:solidFill>
      </dgm:spPr>
      <dgm:t>
        <a:bodyPr/>
        <a:lstStyle/>
        <a:p>
          <a:pPr>
            <a:lnSpc>
              <a:spcPct val="90000"/>
            </a:lnSpc>
            <a:spcAft>
              <a:spcPts val="0"/>
            </a:spcAft>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継続障害児支援利用援助</a:t>
          </a:r>
        </a:p>
        <a:p>
          <a:pPr>
            <a:lnSpc>
              <a:spcPct val="50000"/>
            </a:lnSpc>
            <a:spcAft>
              <a:spcPts val="0"/>
            </a:spcAft>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（モニタリング）</a:t>
          </a:r>
        </a:p>
      </dgm:t>
    </dgm:pt>
    <dgm:pt modelId="{4F6CAFA7-6140-CB41-AA90-28BFA36B1783}" type="parTrans" cxnId="{9CDD5617-69A4-3341-AD51-42F5AABD5ABB}">
      <dgm:prSet custT="1"/>
      <dgm:spPr/>
      <dgm:t>
        <a:bodyPr/>
        <a:lstStyle/>
        <a:p>
          <a:endParaRPr kumimoji="1" lang="ja-JP" altLang="en-US" sz="100">
            <a:latin typeface="UD デジタル 教科書体 N-R" panose="02020400000000000000" pitchFamily="17" charset="-128"/>
            <a:ea typeface="UD デジタル 教科書体 N-R" panose="02020400000000000000" pitchFamily="17" charset="-128"/>
          </a:endParaRPr>
        </a:p>
      </dgm:t>
    </dgm:pt>
    <dgm:pt modelId="{8777D06A-5E82-EE4F-BB65-3A80F4E2014A}" type="sibTrans" cxnId="{9CDD5617-69A4-3341-AD51-42F5AABD5ABB}">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EC368581-6A26-024D-B961-5EA11158A701}" type="pres">
      <dgm:prSet presAssocID="{A4D8B979-F8D2-A14F-8B06-1D9D06869F9E}" presName="diagram" presStyleCnt="0">
        <dgm:presLayoutVars>
          <dgm:chPref val="1"/>
          <dgm:dir/>
          <dgm:animOne val="branch"/>
          <dgm:animLvl val="lvl"/>
          <dgm:resizeHandles val="exact"/>
        </dgm:presLayoutVars>
      </dgm:prSet>
      <dgm:spPr/>
    </dgm:pt>
    <dgm:pt modelId="{3AE21082-4C25-2847-A12F-524FECB2474F}" type="pres">
      <dgm:prSet presAssocID="{0763F1FA-0AE4-0548-AE1A-5C9C652D2C26}" presName="root1" presStyleCnt="0"/>
      <dgm:spPr/>
    </dgm:pt>
    <dgm:pt modelId="{4B316308-2966-C647-B18C-84530097C6C8}" type="pres">
      <dgm:prSet presAssocID="{0763F1FA-0AE4-0548-AE1A-5C9C652D2C26}" presName="LevelOneTextNode" presStyleLbl="node0" presStyleIdx="0" presStyleCnt="1" custScaleX="88536" custScaleY="48864" custLinFactNeighborY="-1686">
        <dgm:presLayoutVars>
          <dgm:chPref val="3"/>
        </dgm:presLayoutVars>
      </dgm:prSet>
      <dgm:spPr/>
    </dgm:pt>
    <dgm:pt modelId="{A4275E97-CF57-2748-9CB6-6DD84865DADE}" type="pres">
      <dgm:prSet presAssocID="{0763F1FA-0AE4-0548-AE1A-5C9C652D2C26}" presName="level2hierChild" presStyleCnt="0"/>
      <dgm:spPr/>
    </dgm:pt>
    <dgm:pt modelId="{74C4C911-CABF-F542-AC0D-D9F49E4A9D75}" type="pres">
      <dgm:prSet presAssocID="{11AFD213-011E-F542-87FC-73672AE01D03}" presName="conn2-1" presStyleLbl="parChTrans1D2" presStyleIdx="0" presStyleCnt="2" custScaleY="62456"/>
      <dgm:spPr/>
    </dgm:pt>
    <dgm:pt modelId="{58B54EE6-9BBA-D746-99AA-3FEE30DE4976}" type="pres">
      <dgm:prSet presAssocID="{11AFD213-011E-F542-87FC-73672AE01D03}" presName="connTx" presStyleLbl="parChTrans1D2" presStyleIdx="0" presStyleCnt="2"/>
      <dgm:spPr/>
    </dgm:pt>
    <dgm:pt modelId="{A0BE63F1-2E82-C046-8FCD-55D9C7D97DAA}" type="pres">
      <dgm:prSet presAssocID="{39AF3B31-C476-6140-ADF7-1A7C6839ABF7}" presName="root2" presStyleCnt="0"/>
      <dgm:spPr/>
    </dgm:pt>
    <dgm:pt modelId="{F9D08A1B-6B9D-CB4C-87E7-74059EF9C95A}" type="pres">
      <dgm:prSet presAssocID="{39AF3B31-C476-6140-ADF7-1A7C6839ABF7}" presName="LevelTwoTextNode" presStyleLbl="node2" presStyleIdx="0" presStyleCnt="2" custScaleY="36983" custLinFactNeighborY="5219">
        <dgm:presLayoutVars>
          <dgm:chPref val="3"/>
        </dgm:presLayoutVars>
      </dgm:prSet>
      <dgm:spPr/>
    </dgm:pt>
    <dgm:pt modelId="{2BB376C4-D118-8D44-8DE3-6313722B3E62}" type="pres">
      <dgm:prSet presAssocID="{39AF3B31-C476-6140-ADF7-1A7C6839ABF7}" presName="level3hierChild" presStyleCnt="0"/>
      <dgm:spPr/>
    </dgm:pt>
    <dgm:pt modelId="{1DB401D4-6F5B-C042-AD89-3E75358F0F19}" type="pres">
      <dgm:prSet presAssocID="{4F6CAFA7-6140-CB41-AA90-28BFA36B1783}" presName="conn2-1" presStyleLbl="parChTrans1D2" presStyleIdx="1" presStyleCnt="2" custScaleY="62456"/>
      <dgm:spPr/>
    </dgm:pt>
    <dgm:pt modelId="{4A7C966B-97F4-494B-B568-DB92B73B88A7}" type="pres">
      <dgm:prSet presAssocID="{4F6CAFA7-6140-CB41-AA90-28BFA36B1783}" presName="connTx" presStyleLbl="parChTrans1D2" presStyleIdx="1" presStyleCnt="2"/>
      <dgm:spPr/>
    </dgm:pt>
    <dgm:pt modelId="{63003286-6806-9148-BE36-3FCE8B87DEAC}" type="pres">
      <dgm:prSet presAssocID="{2390EACE-9DA0-DD46-A03D-D0CA9F9F22E4}" presName="root2" presStyleCnt="0"/>
      <dgm:spPr/>
    </dgm:pt>
    <dgm:pt modelId="{56126FF7-6124-7B49-8C0C-CF13CC71C48A}" type="pres">
      <dgm:prSet presAssocID="{2390EACE-9DA0-DD46-A03D-D0CA9F9F22E4}" presName="LevelTwoTextNode" presStyleLbl="node2" presStyleIdx="1" presStyleCnt="2" custScaleY="36983" custLinFactNeighborY="-5219">
        <dgm:presLayoutVars>
          <dgm:chPref val="3"/>
        </dgm:presLayoutVars>
      </dgm:prSet>
      <dgm:spPr/>
    </dgm:pt>
    <dgm:pt modelId="{61901617-0AC6-5A4C-8D1F-A98F58490B61}" type="pres">
      <dgm:prSet presAssocID="{2390EACE-9DA0-DD46-A03D-D0CA9F9F22E4}" presName="level3hierChild" presStyleCnt="0"/>
      <dgm:spPr/>
    </dgm:pt>
  </dgm:ptLst>
  <dgm:cxnLst>
    <dgm:cxn modelId="{EAB6E302-A72B-400C-81AB-65F8D37CCF29}" type="presOf" srcId="{4F6CAFA7-6140-CB41-AA90-28BFA36B1783}" destId="{1DB401D4-6F5B-C042-AD89-3E75358F0F19}" srcOrd="0" destOrd="0" presId="urn:microsoft.com/office/officeart/2005/8/layout/hierarchy2"/>
    <dgm:cxn modelId="{9CDD5617-69A4-3341-AD51-42F5AABD5ABB}" srcId="{0763F1FA-0AE4-0548-AE1A-5C9C652D2C26}" destId="{2390EACE-9DA0-DD46-A03D-D0CA9F9F22E4}" srcOrd="1" destOrd="0" parTransId="{4F6CAFA7-6140-CB41-AA90-28BFA36B1783}" sibTransId="{8777D06A-5E82-EE4F-BB65-3A80F4E2014A}"/>
    <dgm:cxn modelId="{9B632D23-BE15-4CBA-8AEA-7A4FCC570979}" type="presOf" srcId="{39AF3B31-C476-6140-ADF7-1A7C6839ABF7}" destId="{F9D08A1B-6B9D-CB4C-87E7-74059EF9C95A}" srcOrd="0" destOrd="0" presId="urn:microsoft.com/office/officeart/2005/8/layout/hierarchy2"/>
    <dgm:cxn modelId="{CA4C6737-9267-1D4A-A081-B04B47AB3B3C}" srcId="{A4D8B979-F8D2-A14F-8B06-1D9D06869F9E}" destId="{0763F1FA-0AE4-0548-AE1A-5C9C652D2C26}" srcOrd="0" destOrd="0" parTransId="{AEBA45D4-20F9-6A43-B86F-7F1320F541F4}" sibTransId="{70D1E371-1EDC-CF4F-9617-A3F74E68419E}"/>
    <dgm:cxn modelId="{8BBA2B39-B2BB-4DAE-9295-33CFBCEEDD16}" type="presOf" srcId="{11AFD213-011E-F542-87FC-73672AE01D03}" destId="{74C4C911-CABF-F542-AC0D-D9F49E4A9D75}" srcOrd="0" destOrd="0" presId="urn:microsoft.com/office/officeart/2005/8/layout/hierarchy2"/>
    <dgm:cxn modelId="{60E45263-8895-4EAE-B94F-8DC253584A58}" type="presOf" srcId="{4F6CAFA7-6140-CB41-AA90-28BFA36B1783}" destId="{4A7C966B-97F4-494B-B568-DB92B73B88A7}" srcOrd="1" destOrd="0" presId="urn:microsoft.com/office/officeart/2005/8/layout/hierarchy2"/>
    <dgm:cxn modelId="{9A9A9B48-C010-2F42-A4DB-09D363BF9453}" srcId="{0763F1FA-0AE4-0548-AE1A-5C9C652D2C26}" destId="{39AF3B31-C476-6140-ADF7-1A7C6839ABF7}" srcOrd="0" destOrd="0" parTransId="{11AFD213-011E-F542-87FC-73672AE01D03}" sibTransId="{21528799-8DF8-064B-99C5-B5D35FBBE90C}"/>
    <dgm:cxn modelId="{2C1ED94E-8DB6-4452-A7E8-646E6A09C4E9}" type="presOf" srcId="{2390EACE-9DA0-DD46-A03D-D0CA9F9F22E4}" destId="{56126FF7-6124-7B49-8C0C-CF13CC71C48A}" srcOrd="0" destOrd="0" presId="urn:microsoft.com/office/officeart/2005/8/layout/hierarchy2"/>
    <dgm:cxn modelId="{A0446F5A-BE4D-41B3-A37C-EBEF5997924B}" type="presOf" srcId="{A4D8B979-F8D2-A14F-8B06-1D9D06869F9E}" destId="{EC368581-6A26-024D-B961-5EA11158A701}" srcOrd="0" destOrd="0" presId="urn:microsoft.com/office/officeart/2005/8/layout/hierarchy2"/>
    <dgm:cxn modelId="{534C757F-B5F1-43D4-A6AE-0B018B0DB8F5}" type="presOf" srcId="{11AFD213-011E-F542-87FC-73672AE01D03}" destId="{58B54EE6-9BBA-D746-99AA-3FEE30DE4976}" srcOrd="1" destOrd="0" presId="urn:microsoft.com/office/officeart/2005/8/layout/hierarchy2"/>
    <dgm:cxn modelId="{1A19B3D9-4F57-48E0-B114-36AF614C1827}" type="presOf" srcId="{0763F1FA-0AE4-0548-AE1A-5C9C652D2C26}" destId="{4B316308-2966-C647-B18C-84530097C6C8}" srcOrd="0" destOrd="0" presId="urn:microsoft.com/office/officeart/2005/8/layout/hierarchy2"/>
    <dgm:cxn modelId="{D14D511E-1BBD-42D8-A3DC-7A2B4A167659}" type="presParOf" srcId="{EC368581-6A26-024D-B961-5EA11158A701}" destId="{3AE21082-4C25-2847-A12F-524FECB2474F}" srcOrd="0" destOrd="0" presId="urn:microsoft.com/office/officeart/2005/8/layout/hierarchy2"/>
    <dgm:cxn modelId="{D578042E-A72F-42ED-9050-EB650B5FD2A5}" type="presParOf" srcId="{3AE21082-4C25-2847-A12F-524FECB2474F}" destId="{4B316308-2966-C647-B18C-84530097C6C8}" srcOrd="0" destOrd="0" presId="urn:microsoft.com/office/officeart/2005/8/layout/hierarchy2"/>
    <dgm:cxn modelId="{02ECD753-5DD7-4A30-AD71-A22F0704021D}" type="presParOf" srcId="{3AE21082-4C25-2847-A12F-524FECB2474F}" destId="{A4275E97-CF57-2748-9CB6-6DD84865DADE}" srcOrd="1" destOrd="0" presId="urn:microsoft.com/office/officeart/2005/8/layout/hierarchy2"/>
    <dgm:cxn modelId="{D2CAC733-AA19-4FA2-83B9-96D5A1AAB58B}" type="presParOf" srcId="{A4275E97-CF57-2748-9CB6-6DD84865DADE}" destId="{74C4C911-CABF-F542-AC0D-D9F49E4A9D75}" srcOrd="0" destOrd="0" presId="urn:microsoft.com/office/officeart/2005/8/layout/hierarchy2"/>
    <dgm:cxn modelId="{D97BA7E3-DEA3-43AC-910A-425AA1B1BF54}" type="presParOf" srcId="{74C4C911-CABF-F542-AC0D-D9F49E4A9D75}" destId="{58B54EE6-9BBA-D746-99AA-3FEE30DE4976}" srcOrd="0" destOrd="0" presId="urn:microsoft.com/office/officeart/2005/8/layout/hierarchy2"/>
    <dgm:cxn modelId="{FBAF302B-FE1F-49CF-A753-537F055EADFF}" type="presParOf" srcId="{A4275E97-CF57-2748-9CB6-6DD84865DADE}" destId="{A0BE63F1-2E82-C046-8FCD-55D9C7D97DAA}" srcOrd="1" destOrd="0" presId="urn:microsoft.com/office/officeart/2005/8/layout/hierarchy2"/>
    <dgm:cxn modelId="{E3BEC056-2344-4E4C-BA4B-700C9F1867BD}" type="presParOf" srcId="{A0BE63F1-2E82-C046-8FCD-55D9C7D97DAA}" destId="{F9D08A1B-6B9D-CB4C-87E7-74059EF9C95A}" srcOrd="0" destOrd="0" presId="urn:microsoft.com/office/officeart/2005/8/layout/hierarchy2"/>
    <dgm:cxn modelId="{6FEE9CBD-DAF3-44BA-8577-0ECB86485204}" type="presParOf" srcId="{A0BE63F1-2E82-C046-8FCD-55D9C7D97DAA}" destId="{2BB376C4-D118-8D44-8DE3-6313722B3E62}" srcOrd="1" destOrd="0" presId="urn:microsoft.com/office/officeart/2005/8/layout/hierarchy2"/>
    <dgm:cxn modelId="{D13637A6-7BC9-45E4-AF17-FC3E0DB66B10}" type="presParOf" srcId="{A4275E97-CF57-2748-9CB6-6DD84865DADE}" destId="{1DB401D4-6F5B-C042-AD89-3E75358F0F19}" srcOrd="2" destOrd="0" presId="urn:microsoft.com/office/officeart/2005/8/layout/hierarchy2"/>
    <dgm:cxn modelId="{4602760D-C47B-4E88-8A15-7E089A7F814A}" type="presParOf" srcId="{1DB401D4-6F5B-C042-AD89-3E75358F0F19}" destId="{4A7C966B-97F4-494B-B568-DB92B73B88A7}" srcOrd="0" destOrd="0" presId="urn:microsoft.com/office/officeart/2005/8/layout/hierarchy2"/>
    <dgm:cxn modelId="{373CECBF-6178-4BB3-B427-852951DD6445}" type="presParOf" srcId="{A4275E97-CF57-2748-9CB6-6DD84865DADE}" destId="{63003286-6806-9148-BE36-3FCE8B87DEAC}" srcOrd="3" destOrd="0" presId="urn:microsoft.com/office/officeart/2005/8/layout/hierarchy2"/>
    <dgm:cxn modelId="{49C3757A-A5BC-4615-B068-916D9DE620D5}" type="presParOf" srcId="{63003286-6806-9148-BE36-3FCE8B87DEAC}" destId="{56126FF7-6124-7B49-8C0C-CF13CC71C48A}" srcOrd="0" destOrd="0" presId="urn:microsoft.com/office/officeart/2005/8/layout/hierarchy2"/>
    <dgm:cxn modelId="{0474D86C-E3C7-49D3-8F72-70C47312AEB2}" type="presParOf" srcId="{63003286-6806-9148-BE36-3FCE8B87DEAC}" destId="{61901617-0AC6-5A4C-8D1F-A98F58490B6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BF664-AB5A-2742-AE68-0606D3E0D07B}" type="doc">
      <dgm:prSet loTypeId="urn:microsoft.com/office/officeart/2005/8/layout/hierarchy2" loCatId="" qsTypeId="urn:microsoft.com/office/officeart/2005/8/quickstyle/simple3" qsCatId="simple" csTypeId="urn:microsoft.com/office/officeart/2005/8/colors/accent0_1" csCatId="mainScheme" phldr="1"/>
      <dgm:spPr/>
      <dgm:t>
        <a:bodyPr/>
        <a:lstStyle/>
        <a:p>
          <a:endParaRPr kumimoji="1" lang="ja-JP" altLang="en-US"/>
        </a:p>
      </dgm:t>
    </dgm:pt>
    <dgm:pt modelId="{074AC621-FDEA-4B46-AE2F-FF30708FEBEC}">
      <dgm:prSet phldrT="[テキスト]" custT="1"/>
      <dgm:spPr/>
      <dgm:t>
        <a:bodyPr/>
        <a:lstStyle/>
        <a:p>
          <a:pPr>
            <a:lnSpc>
              <a:spcPct val="90000"/>
            </a:lnSpc>
            <a:spcAft>
              <a:spcPts val="0"/>
            </a:spcAft>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障害者相談支援事業</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50000"/>
            </a:lnSpc>
            <a:spcAft>
              <a:spcPts val="0"/>
            </a:spcAft>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市町村直営</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or</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委託可</a:t>
          </a:r>
        </a:p>
      </dgm:t>
    </dgm:pt>
    <dgm:pt modelId="{61785F14-FE19-2C44-97F4-9476D14D0E95}" type="parTrans" cxnId="{0C855EF4-B397-914D-B100-B6F8DAD542F6}">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302E8D22-528E-2245-A8A9-3EA0A7DEA78C}" type="sibTrans" cxnId="{0C855EF4-B397-914D-B100-B6F8DAD542F6}">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6DB42D85-B7F5-324F-8A3D-76C4520CB730}">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一般的相談</a:t>
          </a:r>
        </a:p>
      </dgm:t>
    </dgm:pt>
    <dgm:pt modelId="{9765B2B5-6027-1F47-991D-883D70FDFD87}" type="parTrans" cxnId="{6D59CEDD-3A1E-7A4C-91F7-A3A32D363CE4}">
      <dgm:prSet custT="1"/>
      <dgm:spPr/>
      <dgm:t>
        <a:bodyPr/>
        <a:lstStyle/>
        <a:p>
          <a:endParaRPr kumimoji="1" lang="ja-JP" altLang="en-US" sz="200">
            <a:latin typeface="UD デジタル 教科書体 N-R" panose="02020400000000000000" pitchFamily="17" charset="-128"/>
            <a:ea typeface="UD デジタル 教科書体 N-R" panose="02020400000000000000" pitchFamily="17" charset="-128"/>
          </a:endParaRPr>
        </a:p>
      </dgm:t>
    </dgm:pt>
    <dgm:pt modelId="{9EC66561-7E9E-0240-A807-60566162FD0D}" type="sibTrans" cxnId="{6D59CEDD-3A1E-7A4C-91F7-A3A32D363CE4}">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6ACA3AC4-4589-B740-A242-3FB289915B03}">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障害者相談支援事業（必須）</a:t>
          </a:r>
        </a:p>
      </dgm:t>
    </dgm:pt>
    <dgm:pt modelId="{96706B5B-5CFD-B848-9494-AF8EE59169C1}" type="parTrans" cxnId="{FC082BCB-E7F9-C143-8232-4B729A8A9D09}">
      <dgm:prSet custT="1"/>
      <dgm:spPr/>
      <dgm:t>
        <a:bodyPr/>
        <a:lstStyle/>
        <a:p>
          <a:endParaRPr kumimoji="1" lang="ja-JP" altLang="en-US" sz="200">
            <a:latin typeface="UD デジタル 教科書体 N-R" panose="02020400000000000000" pitchFamily="17" charset="-128"/>
            <a:ea typeface="UD デジタル 教科書体 N-R" panose="02020400000000000000" pitchFamily="17" charset="-128"/>
          </a:endParaRPr>
        </a:p>
      </dgm:t>
    </dgm:pt>
    <dgm:pt modelId="{C3AF2FCF-80F0-BE4B-B0D9-622F82A8028A}" type="sibTrans" cxnId="{FC082BCB-E7F9-C143-8232-4B729A8A9D09}">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791D615C-BAA1-8B4F-B0AA-45C504B94769}">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専門的相談</a:t>
          </a:r>
        </a:p>
      </dgm:t>
    </dgm:pt>
    <dgm:pt modelId="{949D72C0-1E2A-A245-9C61-FBAA5B67553F}" type="parTrans" cxnId="{9713B82A-CCE9-9A45-A2B8-E5502AC50401}">
      <dgm:prSet custT="1"/>
      <dgm:spPr/>
      <dgm:t>
        <a:bodyPr/>
        <a:lstStyle/>
        <a:p>
          <a:endParaRPr kumimoji="1" lang="ja-JP" altLang="en-US" sz="200">
            <a:latin typeface="UD デジタル 教科書体 N-R" panose="02020400000000000000" pitchFamily="17" charset="-128"/>
            <a:ea typeface="UD デジタル 教科書体 N-R" panose="02020400000000000000" pitchFamily="17" charset="-128"/>
          </a:endParaRPr>
        </a:p>
      </dgm:t>
    </dgm:pt>
    <dgm:pt modelId="{8109EA29-BBF9-FB42-9B54-F306E07E4F29}" type="sibTrans" cxnId="{9713B82A-CCE9-9A45-A2B8-E5502AC50401}">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E359C267-AB21-E942-8ECE-94BF1D335792}">
      <dgm:prSet phldrT="[テキスト]" custT="1"/>
      <dgm:spPr/>
      <dgm:t>
        <a:bodyPr/>
        <a:lstStyle/>
        <a:p>
          <a:pPr>
            <a:lnSpc>
              <a:spcPct val="90000"/>
            </a:lnSpc>
            <a:spcAft>
              <a:spcPts val="0"/>
            </a:spcAft>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基幹相談支援センター</a:t>
          </a:r>
        </a:p>
        <a:p>
          <a:pPr>
            <a:lnSpc>
              <a:spcPct val="50000"/>
            </a:lnSpc>
            <a:spcAft>
              <a:spcPts val="0"/>
            </a:spcAft>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機能強化事業</a:t>
          </a:r>
        </a:p>
      </dgm:t>
    </dgm:pt>
    <dgm:pt modelId="{EC090D26-8FF0-3040-8F56-C260CBE66AAF}" type="parTrans" cxnId="{67600EFF-0CEF-F84C-96EB-59CE5B343852}">
      <dgm:prSet custT="1"/>
      <dgm:spPr/>
      <dgm:t>
        <a:bodyPr/>
        <a:lstStyle/>
        <a:p>
          <a:endParaRPr kumimoji="1" lang="ja-JP" altLang="en-US" sz="200">
            <a:latin typeface="UD デジタル 教科書体 N-R" panose="02020400000000000000" pitchFamily="17" charset="-128"/>
            <a:ea typeface="UD デジタル 教科書体 N-R" panose="02020400000000000000" pitchFamily="17" charset="-128"/>
          </a:endParaRPr>
        </a:p>
      </dgm:t>
    </dgm:pt>
    <dgm:pt modelId="{562A1D65-A5B8-FD4E-B4A0-FCB6BFF3BBE5}" type="sibTrans" cxnId="{67600EFF-0CEF-F84C-96EB-59CE5B343852}">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2548A955-7A9F-8847-A13C-32017474D362}">
      <dgm:prSet custT="1"/>
      <dgm:spPr/>
      <dgm: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居住サポート事業</a:t>
          </a:r>
        </a:p>
      </dgm:t>
    </dgm:pt>
    <dgm:pt modelId="{F885663F-605C-7D40-8470-350877DA2B58}" type="parTrans" cxnId="{BA9B78CF-5ACB-594F-B0F8-A3F3C4A29DE8}">
      <dgm:prSet custT="1"/>
      <dgm:spPr/>
      <dgm:t>
        <a:bodyPr/>
        <a:lstStyle/>
        <a:p>
          <a:endParaRPr kumimoji="1" lang="ja-JP" altLang="en-US" sz="200">
            <a:latin typeface="UD デジタル 教科書体 N-R" panose="02020400000000000000" pitchFamily="17" charset="-128"/>
            <a:ea typeface="UD デジタル 教科書体 N-R" panose="02020400000000000000" pitchFamily="17" charset="-128"/>
          </a:endParaRPr>
        </a:p>
      </dgm:t>
    </dgm:pt>
    <dgm:pt modelId="{A21AB76A-0527-5F4A-944E-A1994055D883}" type="sibTrans" cxnId="{BA9B78CF-5ACB-594F-B0F8-A3F3C4A29DE8}">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915D3E53-5715-034E-8F39-839FD6808F8A}">
      <dgm:prSet custT="1"/>
      <dgm:spPr/>
      <dgm:t>
        <a:bodyPr/>
        <a:lstStyle/>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成年後見制度利用支援事業（必須）</a:t>
          </a:r>
        </a:p>
      </dgm:t>
    </dgm:pt>
    <dgm:pt modelId="{07DE5707-58CD-0546-B84B-C62633D65E79}" type="parTrans" cxnId="{762B8E9D-EFE9-5640-A53A-0E243E93648B}">
      <dgm:prSet custT="1"/>
      <dgm:spPr/>
      <dgm:t>
        <a:bodyPr/>
        <a:lstStyle/>
        <a:p>
          <a:endParaRPr kumimoji="1" lang="ja-JP" altLang="en-US" sz="200">
            <a:latin typeface="UD デジタル 教科書体 N-R" panose="02020400000000000000" pitchFamily="17" charset="-128"/>
            <a:ea typeface="UD デジタル 教科書体 N-R" panose="02020400000000000000" pitchFamily="17" charset="-128"/>
          </a:endParaRPr>
        </a:p>
      </dgm:t>
    </dgm:pt>
    <dgm:pt modelId="{6DF8FF88-7A2B-AA41-9E74-D33AABC28A57}" type="sibTrans" cxnId="{762B8E9D-EFE9-5640-A53A-0E243E93648B}">
      <dgm:prSet/>
      <dgm:spPr/>
      <dgm:t>
        <a:bodyPr/>
        <a:lstStyle/>
        <a:p>
          <a:endParaRPr kumimoji="1" lang="ja-JP" altLang="en-US" sz="1200">
            <a:latin typeface="UD デジタル 教科書体 N-R" panose="02020400000000000000" pitchFamily="17" charset="-128"/>
            <a:ea typeface="UD デジタル 教科書体 N-R" panose="02020400000000000000" pitchFamily="17" charset="-128"/>
          </a:endParaRPr>
        </a:p>
      </dgm:t>
    </dgm:pt>
    <dgm:pt modelId="{42264F6A-727D-214D-B4E5-F739156BAE37}" type="pres">
      <dgm:prSet presAssocID="{CE6BF664-AB5A-2742-AE68-0606D3E0D07B}" presName="diagram" presStyleCnt="0">
        <dgm:presLayoutVars>
          <dgm:chPref val="1"/>
          <dgm:dir/>
          <dgm:animOne val="branch"/>
          <dgm:animLvl val="lvl"/>
          <dgm:resizeHandles val="exact"/>
        </dgm:presLayoutVars>
      </dgm:prSet>
      <dgm:spPr/>
    </dgm:pt>
    <dgm:pt modelId="{EB7F2B33-E79A-5346-B611-AB57A826A386}" type="pres">
      <dgm:prSet presAssocID="{074AC621-FDEA-4B46-AE2F-FF30708FEBEC}" presName="root1" presStyleCnt="0"/>
      <dgm:spPr/>
    </dgm:pt>
    <dgm:pt modelId="{F07B9C39-221E-2244-8873-869DA2D7DE30}" type="pres">
      <dgm:prSet presAssocID="{074AC621-FDEA-4B46-AE2F-FF30708FEBEC}" presName="LevelOneTextNode" presStyleLbl="node0" presStyleIdx="0" presStyleCnt="1" custScaleX="130335" custScaleY="81011">
        <dgm:presLayoutVars>
          <dgm:chPref val="3"/>
        </dgm:presLayoutVars>
      </dgm:prSet>
      <dgm:spPr/>
    </dgm:pt>
    <dgm:pt modelId="{4A423F7C-183E-0446-B21B-2E72B68E3047}" type="pres">
      <dgm:prSet presAssocID="{074AC621-FDEA-4B46-AE2F-FF30708FEBEC}" presName="level2hierChild" presStyleCnt="0"/>
      <dgm:spPr/>
    </dgm:pt>
    <dgm:pt modelId="{CEF90258-816D-8948-804C-31ADCDB126DF}" type="pres">
      <dgm:prSet presAssocID="{9765B2B5-6027-1F47-991D-883D70FDFD87}" presName="conn2-1" presStyleLbl="parChTrans1D2" presStyleIdx="0" presStyleCnt="2" custScaleX="2000000" custScaleY="45118"/>
      <dgm:spPr/>
    </dgm:pt>
    <dgm:pt modelId="{D76F0E81-1FB7-CF4B-B33C-990C81C50893}" type="pres">
      <dgm:prSet presAssocID="{9765B2B5-6027-1F47-991D-883D70FDFD87}" presName="connTx" presStyleLbl="parChTrans1D2" presStyleIdx="0" presStyleCnt="2"/>
      <dgm:spPr/>
    </dgm:pt>
    <dgm:pt modelId="{8858199A-10D4-8D40-A0C0-E6CDC342EC23}" type="pres">
      <dgm:prSet presAssocID="{6DB42D85-B7F5-324F-8A3D-76C4520CB730}" presName="root2" presStyleCnt="0"/>
      <dgm:spPr/>
    </dgm:pt>
    <dgm:pt modelId="{A1E3E13F-22DE-9840-9A59-8B43B8ED2273}" type="pres">
      <dgm:prSet presAssocID="{6DB42D85-B7F5-324F-8A3D-76C4520CB730}" presName="LevelTwoTextNode" presStyleLbl="node2" presStyleIdx="0" presStyleCnt="2" custScaleX="99139" custScaleY="45162">
        <dgm:presLayoutVars>
          <dgm:chPref val="3"/>
        </dgm:presLayoutVars>
      </dgm:prSet>
      <dgm:spPr/>
    </dgm:pt>
    <dgm:pt modelId="{1934D720-4E62-2E46-BA96-23FDAF1D3CE5}" type="pres">
      <dgm:prSet presAssocID="{6DB42D85-B7F5-324F-8A3D-76C4520CB730}" presName="level3hierChild" presStyleCnt="0"/>
      <dgm:spPr/>
    </dgm:pt>
    <dgm:pt modelId="{7DE4A6BD-3168-1149-B206-B35E25CB0E7D}" type="pres">
      <dgm:prSet presAssocID="{96706B5B-5CFD-B848-9494-AF8EE59169C1}" presName="conn2-1" presStyleLbl="parChTrans1D3" presStyleIdx="0" presStyleCnt="4" custScaleX="2000000" custScaleY="45118"/>
      <dgm:spPr/>
    </dgm:pt>
    <dgm:pt modelId="{43D744AE-EF26-3444-B75D-A039BC7A7C6C}" type="pres">
      <dgm:prSet presAssocID="{96706B5B-5CFD-B848-9494-AF8EE59169C1}" presName="connTx" presStyleLbl="parChTrans1D3" presStyleIdx="0" presStyleCnt="4"/>
      <dgm:spPr/>
    </dgm:pt>
    <dgm:pt modelId="{9AAE4527-F0A6-C34C-8880-2B2B5B7B1E17}" type="pres">
      <dgm:prSet presAssocID="{6ACA3AC4-4589-B740-A242-3FB289915B03}" presName="root2" presStyleCnt="0"/>
      <dgm:spPr/>
    </dgm:pt>
    <dgm:pt modelId="{BFB5A507-A09C-D64D-91BF-2D235D46FB8B}" type="pres">
      <dgm:prSet presAssocID="{6ACA3AC4-4589-B740-A242-3FB289915B03}" presName="LevelTwoTextNode" presStyleLbl="node3" presStyleIdx="0" presStyleCnt="4" custScaleX="161433" custScaleY="45162" custLinFactNeighborX="27124">
        <dgm:presLayoutVars>
          <dgm:chPref val="3"/>
        </dgm:presLayoutVars>
      </dgm:prSet>
      <dgm:spPr/>
    </dgm:pt>
    <dgm:pt modelId="{8B828473-479F-8A4B-8509-FBD709BFF7D4}" type="pres">
      <dgm:prSet presAssocID="{6ACA3AC4-4589-B740-A242-3FB289915B03}" presName="level3hierChild" presStyleCnt="0"/>
      <dgm:spPr/>
    </dgm:pt>
    <dgm:pt modelId="{32E044AE-B9EB-234D-AD1F-0B024ECB0FF5}" type="pres">
      <dgm:prSet presAssocID="{949D72C0-1E2A-A245-9C61-FBAA5B67553F}" presName="conn2-1" presStyleLbl="parChTrans1D2" presStyleIdx="1" presStyleCnt="2" custScaleX="2000000" custScaleY="45118"/>
      <dgm:spPr/>
    </dgm:pt>
    <dgm:pt modelId="{13C5782E-6F56-CE46-9BC1-7CE6BC270C99}" type="pres">
      <dgm:prSet presAssocID="{949D72C0-1E2A-A245-9C61-FBAA5B67553F}" presName="connTx" presStyleLbl="parChTrans1D2" presStyleIdx="1" presStyleCnt="2"/>
      <dgm:spPr/>
    </dgm:pt>
    <dgm:pt modelId="{40F984C9-51F3-A447-ABB3-60C24736B507}" type="pres">
      <dgm:prSet presAssocID="{791D615C-BAA1-8B4F-B0AA-45C504B94769}" presName="root2" presStyleCnt="0"/>
      <dgm:spPr/>
    </dgm:pt>
    <dgm:pt modelId="{E699DB49-57B1-E941-A24E-FC10D675EEE1}" type="pres">
      <dgm:prSet presAssocID="{791D615C-BAA1-8B4F-B0AA-45C504B94769}" presName="LevelTwoTextNode" presStyleLbl="node2" presStyleIdx="1" presStyleCnt="2" custScaleX="125993" custScaleY="45162" custLinFactNeighborY="-4446">
        <dgm:presLayoutVars>
          <dgm:chPref val="3"/>
        </dgm:presLayoutVars>
      </dgm:prSet>
      <dgm:spPr/>
    </dgm:pt>
    <dgm:pt modelId="{789B0800-1449-0C49-8CC1-89CB0451D106}" type="pres">
      <dgm:prSet presAssocID="{791D615C-BAA1-8B4F-B0AA-45C504B94769}" presName="level3hierChild" presStyleCnt="0"/>
      <dgm:spPr/>
    </dgm:pt>
    <dgm:pt modelId="{F79ACC9F-0917-9A42-B561-9F94D40E0358}" type="pres">
      <dgm:prSet presAssocID="{EC090D26-8FF0-3040-8F56-C260CBE66AAF}" presName="conn2-1" presStyleLbl="parChTrans1D3" presStyleIdx="1" presStyleCnt="4" custScaleX="2000000" custScaleY="45118"/>
      <dgm:spPr/>
    </dgm:pt>
    <dgm:pt modelId="{EE571B01-1CDD-004B-A244-409DC54A7526}" type="pres">
      <dgm:prSet presAssocID="{EC090D26-8FF0-3040-8F56-C260CBE66AAF}" presName="connTx" presStyleLbl="parChTrans1D3" presStyleIdx="1" presStyleCnt="4"/>
      <dgm:spPr/>
    </dgm:pt>
    <dgm:pt modelId="{55BF8013-C881-C548-B0CD-9DABA4ED93C8}" type="pres">
      <dgm:prSet presAssocID="{E359C267-AB21-E942-8ECE-94BF1D335792}" presName="root2" presStyleCnt="0"/>
      <dgm:spPr/>
    </dgm:pt>
    <dgm:pt modelId="{C8153221-BE8B-644C-8BAE-B990C03DD321}" type="pres">
      <dgm:prSet presAssocID="{E359C267-AB21-E942-8ECE-94BF1D335792}" presName="LevelTwoTextNode" presStyleLbl="node3" presStyleIdx="1" presStyleCnt="4" custScaleX="168986" custScaleY="61449" custLinFactNeighborY="-8286">
        <dgm:presLayoutVars>
          <dgm:chPref val="3"/>
        </dgm:presLayoutVars>
      </dgm:prSet>
      <dgm:spPr/>
    </dgm:pt>
    <dgm:pt modelId="{D7D8E5E1-8554-704C-BCDD-DCFF69534DB6}" type="pres">
      <dgm:prSet presAssocID="{E359C267-AB21-E942-8ECE-94BF1D335792}" presName="level3hierChild" presStyleCnt="0"/>
      <dgm:spPr/>
    </dgm:pt>
    <dgm:pt modelId="{EF28303C-072F-2A46-86B1-D2623E69710B}" type="pres">
      <dgm:prSet presAssocID="{F885663F-605C-7D40-8470-350877DA2B58}" presName="conn2-1" presStyleLbl="parChTrans1D3" presStyleIdx="2" presStyleCnt="4" custScaleX="2000000" custScaleY="45118"/>
      <dgm:spPr/>
    </dgm:pt>
    <dgm:pt modelId="{F85DDFA3-D18F-B94A-8459-C6EDB29AE592}" type="pres">
      <dgm:prSet presAssocID="{F885663F-605C-7D40-8470-350877DA2B58}" presName="connTx" presStyleLbl="parChTrans1D3" presStyleIdx="2" presStyleCnt="4"/>
      <dgm:spPr/>
    </dgm:pt>
    <dgm:pt modelId="{6ABE1AA1-42D7-1244-8F30-F31669DAAB28}" type="pres">
      <dgm:prSet presAssocID="{2548A955-7A9F-8847-A13C-32017474D362}" presName="root2" presStyleCnt="0"/>
      <dgm:spPr/>
    </dgm:pt>
    <dgm:pt modelId="{FB11AF70-F7B8-4247-B96C-2C0DA2B41B22}" type="pres">
      <dgm:prSet presAssocID="{2548A955-7A9F-8847-A13C-32017474D362}" presName="LevelTwoTextNode" presStyleLbl="node3" presStyleIdx="2" presStyleCnt="4" custScaleX="169055" custScaleY="45162" custLinFactNeighborY="-11156">
        <dgm:presLayoutVars>
          <dgm:chPref val="3"/>
        </dgm:presLayoutVars>
      </dgm:prSet>
      <dgm:spPr/>
    </dgm:pt>
    <dgm:pt modelId="{C6A3B586-08CC-4741-9F9A-7E4821435949}" type="pres">
      <dgm:prSet presAssocID="{2548A955-7A9F-8847-A13C-32017474D362}" presName="level3hierChild" presStyleCnt="0"/>
      <dgm:spPr/>
    </dgm:pt>
    <dgm:pt modelId="{6524C99E-42C1-1A4C-B8DE-FC9330201812}" type="pres">
      <dgm:prSet presAssocID="{07DE5707-58CD-0546-B84B-C62633D65E79}" presName="conn2-1" presStyleLbl="parChTrans1D3" presStyleIdx="3" presStyleCnt="4" custScaleX="2000000" custScaleY="45118"/>
      <dgm:spPr/>
    </dgm:pt>
    <dgm:pt modelId="{B43D9628-7506-FE40-8C59-4695A16E0D87}" type="pres">
      <dgm:prSet presAssocID="{07DE5707-58CD-0546-B84B-C62633D65E79}" presName="connTx" presStyleLbl="parChTrans1D3" presStyleIdx="3" presStyleCnt="4"/>
      <dgm:spPr/>
    </dgm:pt>
    <dgm:pt modelId="{1468CD84-C2D2-7A4A-B482-70336F04E697}" type="pres">
      <dgm:prSet presAssocID="{915D3E53-5715-034E-8F39-839FD6808F8A}" presName="root2" presStyleCnt="0"/>
      <dgm:spPr/>
    </dgm:pt>
    <dgm:pt modelId="{C8452F71-300D-9340-88E6-07D63124389E}" type="pres">
      <dgm:prSet presAssocID="{915D3E53-5715-034E-8F39-839FD6808F8A}" presName="LevelTwoTextNode" presStyleLbl="node3" presStyleIdx="3" presStyleCnt="4" custScaleX="169190" custScaleY="45162" custLinFactNeighborY="-12239">
        <dgm:presLayoutVars>
          <dgm:chPref val="3"/>
        </dgm:presLayoutVars>
      </dgm:prSet>
      <dgm:spPr/>
    </dgm:pt>
    <dgm:pt modelId="{93132AC5-153F-C042-82C3-1F04FE37981C}" type="pres">
      <dgm:prSet presAssocID="{915D3E53-5715-034E-8F39-839FD6808F8A}" presName="level3hierChild" presStyleCnt="0"/>
      <dgm:spPr/>
    </dgm:pt>
  </dgm:ptLst>
  <dgm:cxnLst>
    <dgm:cxn modelId="{A95D4D08-764F-46A1-BB4A-106BD6D08A16}" type="presOf" srcId="{791D615C-BAA1-8B4F-B0AA-45C504B94769}" destId="{E699DB49-57B1-E941-A24E-FC10D675EEE1}" srcOrd="0" destOrd="0" presId="urn:microsoft.com/office/officeart/2005/8/layout/hierarchy2"/>
    <dgm:cxn modelId="{FE348A0A-85C9-40C0-93A2-23BD4806132A}" type="presOf" srcId="{96706B5B-5CFD-B848-9494-AF8EE59169C1}" destId="{7DE4A6BD-3168-1149-B206-B35E25CB0E7D}" srcOrd="0" destOrd="0" presId="urn:microsoft.com/office/officeart/2005/8/layout/hierarchy2"/>
    <dgm:cxn modelId="{C04FDE15-679C-4711-A888-B94B4E2159AD}" type="presOf" srcId="{CE6BF664-AB5A-2742-AE68-0606D3E0D07B}" destId="{42264F6A-727D-214D-B4E5-F739156BAE37}" srcOrd="0" destOrd="0" presId="urn:microsoft.com/office/officeart/2005/8/layout/hierarchy2"/>
    <dgm:cxn modelId="{41255321-D055-404B-8D70-9CEAA7B3E5ED}" type="presOf" srcId="{EC090D26-8FF0-3040-8F56-C260CBE66AAF}" destId="{EE571B01-1CDD-004B-A244-409DC54A7526}" srcOrd="1" destOrd="0" presId="urn:microsoft.com/office/officeart/2005/8/layout/hierarchy2"/>
    <dgm:cxn modelId="{95754B25-06EA-4A22-BDA7-F406B4711C6F}" type="presOf" srcId="{96706B5B-5CFD-B848-9494-AF8EE59169C1}" destId="{43D744AE-EF26-3444-B75D-A039BC7A7C6C}" srcOrd="1" destOrd="0" presId="urn:microsoft.com/office/officeart/2005/8/layout/hierarchy2"/>
    <dgm:cxn modelId="{9713B82A-CCE9-9A45-A2B8-E5502AC50401}" srcId="{074AC621-FDEA-4B46-AE2F-FF30708FEBEC}" destId="{791D615C-BAA1-8B4F-B0AA-45C504B94769}" srcOrd="1" destOrd="0" parTransId="{949D72C0-1E2A-A245-9C61-FBAA5B67553F}" sibTransId="{8109EA29-BBF9-FB42-9B54-F306E07E4F29}"/>
    <dgm:cxn modelId="{327B9939-4C24-474F-9C6D-B45CA735C778}" type="presOf" srcId="{2548A955-7A9F-8847-A13C-32017474D362}" destId="{FB11AF70-F7B8-4247-B96C-2C0DA2B41B22}" srcOrd="0" destOrd="0" presId="urn:microsoft.com/office/officeart/2005/8/layout/hierarchy2"/>
    <dgm:cxn modelId="{533D376C-712A-4470-93C0-27934E335260}" type="presOf" srcId="{E359C267-AB21-E942-8ECE-94BF1D335792}" destId="{C8153221-BE8B-644C-8BAE-B990C03DD321}" srcOrd="0" destOrd="0" presId="urn:microsoft.com/office/officeart/2005/8/layout/hierarchy2"/>
    <dgm:cxn modelId="{9BD98B7B-51D5-4D2E-8A04-0C98AAC84AD4}" type="presOf" srcId="{F885663F-605C-7D40-8470-350877DA2B58}" destId="{F85DDFA3-D18F-B94A-8459-C6EDB29AE592}" srcOrd="1" destOrd="0" presId="urn:microsoft.com/office/officeart/2005/8/layout/hierarchy2"/>
    <dgm:cxn modelId="{58351F80-3832-416E-94BF-C9AB144DEC8E}" type="presOf" srcId="{915D3E53-5715-034E-8F39-839FD6808F8A}" destId="{C8452F71-300D-9340-88E6-07D63124389E}" srcOrd="0" destOrd="0" presId="urn:microsoft.com/office/officeart/2005/8/layout/hierarchy2"/>
    <dgm:cxn modelId="{8FEC4585-76A1-432D-B371-5B76CB4CA63A}" type="presOf" srcId="{F885663F-605C-7D40-8470-350877DA2B58}" destId="{EF28303C-072F-2A46-86B1-D2623E69710B}" srcOrd="0" destOrd="0" presId="urn:microsoft.com/office/officeart/2005/8/layout/hierarchy2"/>
    <dgm:cxn modelId="{B74AA988-5CFF-4E2E-9E38-A26D33A5B33A}" type="presOf" srcId="{EC090D26-8FF0-3040-8F56-C260CBE66AAF}" destId="{F79ACC9F-0917-9A42-B561-9F94D40E0358}" srcOrd="0" destOrd="0" presId="urn:microsoft.com/office/officeart/2005/8/layout/hierarchy2"/>
    <dgm:cxn modelId="{762B8E9D-EFE9-5640-A53A-0E243E93648B}" srcId="{791D615C-BAA1-8B4F-B0AA-45C504B94769}" destId="{915D3E53-5715-034E-8F39-839FD6808F8A}" srcOrd="2" destOrd="0" parTransId="{07DE5707-58CD-0546-B84B-C62633D65E79}" sibTransId="{6DF8FF88-7A2B-AA41-9E74-D33AABC28A57}"/>
    <dgm:cxn modelId="{EC646CA4-3697-4B78-B1DE-825DC8BFDC9B}" type="presOf" srcId="{6DB42D85-B7F5-324F-8A3D-76C4520CB730}" destId="{A1E3E13F-22DE-9840-9A59-8B43B8ED2273}" srcOrd="0" destOrd="0" presId="urn:microsoft.com/office/officeart/2005/8/layout/hierarchy2"/>
    <dgm:cxn modelId="{B6B3A2AE-C046-4013-8108-21E38E617148}" type="presOf" srcId="{07DE5707-58CD-0546-B84B-C62633D65E79}" destId="{6524C99E-42C1-1A4C-B8DE-FC9330201812}" srcOrd="0" destOrd="0" presId="urn:microsoft.com/office/officeart/2005/8/layout/hierarchy2"/>
    <dgm:cxn modelId="{AA8B01AF-98CD-463F-BD73-7C009DDDBCCD}" type="presOf" srcId="{949D72C0-1E2A-A245-9C61-FBAA5B67553F}" destId="{32E044AE-B9EB-234D-AD1F-0B024ECB0FF5}" srcOrd="0" destOrd="0" presId="urn:microsoft.com/office/officeart/2005/8/layout/hierarchy2"/>
    <dgm:cxn modelId="{4293DFB1-C8C7-4B88-A6C0-59009602BA36}" type="presOf" srcId="{6ACA3AC4-4589-B740-A242-3FB289915B03}" destId="{BFB5A507-A09C-D64D-91BF-2D235D46FB8B}" srcOrd="0" destOrd="0" presId="urn:microsoft.com/office/officeart/2005/8/layout/hierarchy2"/>
    <dgm:cxn modelId="{EB828BBD-39CF-4950-ADC9-15E5CD33D935}" type="presOf" srcId="{949D72C0-1E2A-A245-9C61-FBAA5B67553F}" destId="{13C5782E-6F56-CE46-9BC1-7CE6BC270C99}" srcOrd="1" destOrd="0" presId="urn:microsoft.com/office/officeart/2005/8/layout/hierarchy2"/>
    <dgm:cxn modelId="{9A02DBC4-03DE-45F1-A313-9315D388251F}" type="presOf" srcId="{9765B2B5-6027-1F47-991D-883D70FDFD87}" destId="{CEF90258-816D-8948-804C-31ADCDB126DF}" srcOrd="0" destOrd="0" presId="urn:microsoft.com/office/officeart/2005/8/layout/hierarchy2"/>
    <dgm:cxn modelId="{CFEC3AC5-9D79-4E6B-9D0F-775657955A3F}" type="presOf" srcId="{07DE5707-58CD-0546-B84B-C62633D65E79}" destId="{B43D9628-7506-FE40-8C59-4695A16E0D87}" srcOrd="1" destOrd="0" presId="urn:microsoft.com/office/officeart/2005/8/layout/hierarchy2"/>
    <dgm:cxn modelId="{064B2BCA-F9AA-4143-8114-C174F8B39E5E}" type="presOf" srcId="{9765B2B5-6027-1F47-991D-883D70FDFD87}" destId="{D76F0E81-1FB7-CF4B-B33C-990C81C50893}" srcOrd="1" destOrd="0" presId="urn:microsoft.com/office/officeart/2005/8/layout/hierarchy2"/>
    <dgm:cxn modelId="{FC082BCB-E7F9-C143-8232-4B729A8A9D09}" srcId="{6DB42D85-B7F5-324F-8A3D-76C4520CB730}" destId="{6ACA3AC4-4589-B740-A242-3FB289915B03}" srcOrd="0" destOrd="0" parTransId="{96706B5B-5CFD-B848-9494-AF8EE59169C1}" sibTransId="{C3AF2FCF-80F0-BE4B-B0D9-622F82A8028A}"/>
    <dgm:cxn modelId="{BA9B78CF-5ACB-594F-B0F8-A3F3C4A29DE8}" srcId="{791D615C-BAA1-8B4F-B0AA-45C504B94769}" destId="{2548A955-7A9F-8847-A13C-32017474D362}" srcOrd="1" destOrd="0" parTransId="{F885663F-605C-7D40-8470-350877DA2B58}" sibTransId="{A21AB76A-0527-5F4A-944E-A1994055D883}"/>
    <dgm:cxn modelId="{6D59CEDD-3A1E-7A4C-91F7-A3A32D363CE4}" srcId="{074AC621-FDEA-4B46-AE2F-FF30708FEBEC}" destId="{6DB42D85-B7F5-324F-8A3D-76C4520CB730}" srcOrd="0" destOrd="0" parTransId="{9765B2B5-6027-1F47-991D-883D70FDFD87}" sibTransId="{9EC66561-7E9E-0240-A807-60566162FD0D}"/>
    <dgm:cxn modelId="{0C855EF4-B397-914D-B100-B6F8DAD542F6}" srcId="{CE6BF664-AB5A-2742-AE68-0606D3E0D07B}" destId="{074AC621-FDEA-4B46-AE2F-FF30708FEBEC}" srcOrd="0" destOrd="0" parTransId="{61785F14-FE19-2C44-97F4-9476D14D0E95}" sibTransId="{302E8D22-528E-2245-A8A9-3EA0A7DEA78C}"/>
    <dgm:cxn modelId="{BC978EF5-F176-4710-907C-C193DB9A336B}" type="presOf" srcId="{074AC621-FDEA-4B46-AE2F-FF30708FEBEC}" destId="{F07B9C39-221E-2244-8873-869DA2D7DE30}" srcOrd="0" destOrd="0" presId="urn:microsoft.com/office/officeart/2005/8/layout/hierarchy2"/>
    <dgm:cxn modelId="{67600EFF-0CEF-F84C-96EB-59CE5B343852}" srcId="{791D615C-BAA1-8B4F-B0AA-45C504B94769}" destId="{E359C267-AB21-E942-8ECE-94BF1D335792}" srcOrd="0" destOrd="0" parTransId="{EC090D26-8FF0-3040-8F56-C260CBE66AAF}" sibTransId="{562A1D65-A5B8-FD4E-B4A0-FCB6BFF3BBE5}"/>
    <dgm:cxn modelId="{4EEA1657-49EF-411A-A423-323234213319}" type="presParOf" srcId="{42264F6A-727D-214D-B4E5-F739156BAE37}" destId="{EB7F2B33-E79A-5346-B611-AB57A826A386}" srcOrd="0" destOrd="0" presId="urn:microsoft.com/office/officeart/2005/8/layout/hierarchy2"/>
    <dgm:cxn modelId="{EF8739F4-9C7B-424D-9AAF-7A0E2A3CF75B}" type="presParOf" srcId="{EB7F2B33-E79A-5346-B611-AB57A826A386}" destId="{F07B9C39-221E-2244-8873-869DA2D7DE30}" srcOrd="0" destOrd="0" presId="urn:microsoft.com/office/officeart/2005/8/layout/hierarchy2"/>
    <dgm:cxn modelId="{01AD8C3A-F62A-4178-A4B9-87DBB0DD2A7C}" type="presParOf" srcId="{EB7F2B33-E79A-5346-B611-AB57A826A386}" destId="{4A423F7C-183E-0446-B21B-2E72B68E3047}" srcOrd="1" destOrd="0" presId="urn:microsoft.com/office/officeart/2005/8/layout/hierarchy2"/>
    <dgm:cxn modelId="{1D380004-1850-40C7-A9EA-1584D33F27D6}" type="presParOf" srcId="{4A423F7C-183E-0446-B21B-2E72B68E3047}" destId="{CEF90258-816D-8948-804C-31ADCDB126DF}" srcOrd="0" destOrd="0" presId="urn:microsoft.com/office/officeart/2005/8/layout/hierarchy2"/>
    <dgm:cxn modelId="{89FA1A98-41DA-49B2-ABF6-47B8FB79B566}" type="presParOf" srcId="{CEF90258-816D-8948-804C-31ADCDB126DF}" destId="{D76F0E81-1FB7-CF4B-B33C-990C81C50893}" srcOrd="0" destOrd="0" presId="urn:microsoft.com/office/officeart/2005/8/layout/hierarchy2"/>
    <dgm:cxn modelId="{E1B14BB0-A62E-4F49-AC15-150C23FCBCBD}" type="presParOf" srcId="{4A423F7C-183E-0446-B21B-2E72B68E3047}" destId="{8858199A-10D4-8D40-A0C0-E6CDC342EC23}" srcOrd="1" destOrd="0" presId="urn:microsoft.com/office/officeart/2005/8/layout/hierarchy2"/>
    <dgm:cxn modelId="{9C50FA40-12D1-4877-9437-2CFB92B0A9AF}" type="presParOf" srcId="{8858199A-10D4-8D40-A0C0-E6CDC342EC23}" destId="{A1E3E13F-22DE-9840-9A59-8B43B8ED2273}" srcOrd="0" destOrd="0" presId="urn:microsoft.com/office/officeart/2005/8/layout/hierarchy2"/>
    <dgm:cxn modelId="{E6E94484-D3CE-4E68-B1C4-D61E09CC5D49}" type="presParOf" srcId="{8858199A-10D4-8D40-A0C0-E6CDC342EC23}" destId="{1934D720-4E62-2E46-BA96-23FDAF1D3CE5}" srcOrd="1" destOrd="0" presId="urn:microsoft.com/office/officeart/2005/8/layout/hierarchy2"/>
    <dgm:cxn modelId="{D6978152-7159-43AA-9EBC-8430586A43BA}" type="presParOf" srcId="{1934D720-4E62-2E46-BA96-23FDAF1D3CE5}" destId="{7DE4A6BD-3168-1149-B206-B35E25CB0E7D}" srcOrd="0" destOrd="0" presId="urn:microsoft.com/office/officeart/2005/8/layout/hierarchy2"/>
    <dgm:cxn modelId="{9299557F-94DC-4838-A3CB-748A50669D65}" type="presParOf" srcId="{7DE4A6BD-3168-1149-B206-B35E25CB0E7D}" destId="{43D744AE-EF26-3444-B75D-A039BC7A7C6C}" srcOrd="0" destOrd="0" presId="urn:microsoft.com/office/officeart/2005/8/layout/hierarchy2"/>
    <dgm:cxn modelId="{053081BE-78FD-49CA-B7B1-609AFF4E6ABD}" type="presParOf" srcId="{1934D720-4E62-2E46-BA96-23FDAF1D3CE5}" destId="{9AAE4527-F0A6-C34C-8880-2B2B5B7B1E17}" srcOrd="1" destOrd="0" presId="urn:microsoft.com/office/officeart/2005/8/layout/hierarchy2"/>
    <dgm:cxn modelId="{254A5E79-4838-43E9-90EF-BBAE79484213}" type="presParOf" srcId="{9AAE4527-F0A6-C34C-8880-2B2B5B7B1E17}" destId="{BFB5A507-A09C-D64D-91BF-2D235D46FB8B}" srcOrd="0" destOrd="0" presId="urn:microsoft.com/office/officeart/2005/8/layout/hierarchy2"/>
    <dgm:cxn modelId="{83EA3F16-BDD8-4C14-A9B8-E446C4156FB4}" type="presParOf" srcId="{9AAE4527-F0A6-C34C-8880-2B2B5B7B1E17}" destId="{8B828473-479F-8A4B-8509-FBD709BFF7D4}" srcOrd="1" destOrd="0" presId="urn:microsoft.com/office/officeart/2005/8/layout/hierarchy2"/>
    <dgm:cxn modelId="{4C74365B-5AE6-477F-B7D6-0AA931B0D6CB}" type="presParOf" srcId="{4A423F7C-183E-0446-B21B-2E72B68E3047}" destId="{32E044AE-B9EB-234D-AD1F-0B024ECB0FF5}" srcOrd="2" destOrd="0" presId="urn:microsoft.com/office/officeart/2005/8/layout/hierarchy2"/>
    <dgm:cxn modelId="{7EA3E3C0-BE33-457E-8F37-DDE7A57D1E51}" type="presParOf" srcId="{32E044AE-B9EB-234D-AD1F-0B024ECB0FF5}" destId="{13C5782E-6F56-CE46-9BC1-7CE6BC270C99}" srcOrd="0" destOrd="0" presId="urn:microsoft.com/office/officeart/2005/8/layout/hierarchy2"/>
    <dgm:cxn modelId="{5986B4BF-3545-4223-8996-9617320A25AC}" type="presParOf" srcId="{4A423F7C-183E-0446-B21B-2E72B68E3047}" destId="{40F984C9-51F3-A447-ABB3-60C24736B507}" srcOrd="3" destOrd="0" presId="urn:microsoft.com/office/officeart/2005/8/layout/hierarchy2"/>
    <dgm:cxn modelId="{E5D2717A-FE92-4732-8FF9-E7FF024CE242}" type="presParOf" srcId="{40F984C9-51F3-A447-ABB3-60C24736B507}" destId="{E699DB49-57B1-E941-A24E-FC10D675EEE1}" srcOrd="0" destOrd="0" presId="urn:microsoft.com/office/officeart/2005/8/layout/hierarchy2"/>
    <dgm:cxn modelId="{7F27AEFA-C2C5-4B92-913E-8BF3B278A0D7}" type="presParOf" srcId="{40F984C9-51F3-A447-ABB3-60C24736B507}" destId="{789B0800-1449-0C49-8CC1-89CB0451D106}" srcOrd="1" destOrd="0" presId="urn:microsoft.com/office/officeart/2005/8/layout/hierarchy2"/>
    <dgm:cxn modelId="{3AD72FC3-9067-48CD-9256-6232E19F4D92}" type="presParOf" srcId="{789B0800-1449-0C49-8CC1-89CB0451D106}" destId="{F79ACC9F-0917-9A42-B561-9F94D40E0358}" srcOrd="0" destOrd="0" presId="urn:microsoft.com/office/officeart/2005/8/layout/hierarchy2"/>
    <dgm:cxn modelId="{C2C455B5-212D-4A51-96D7-1AE3E61778D0}" type="presParOf" srcId="{F79ACC9F-0917-9A42-B561-9F94D40E0358}" destId="{EE571B01-1CDD-004B-A244-409DC54A7526}" srcOrd="0" destOrd="0" presId="urn:microsoft.com/office/officeart/2005/8/layout/hierarchy2"/>
    <dgm:cxn modelId="{DBE89EF1-59B6-4A09-8FCB-2C1A5AEC68BC}" type="presParOf" srcId="{789B0800-1449-0C49-8CC1-89CB0451D106}" destId="{55BF8013-C881-C548-B0CD-9DABA4ED93C8}" srcOrd="1" destOrd="0" presId="urn:microsoft.com/office/officeart/2005/8/layout/hierarchy2"/>
    <dgm:cxn modelId="{6571BB7C-7095-412F-B6EA-CC96ED40F905}" type="presParOf" srcId="{55BF8013-C881-C548-B0CD-9DABA4ED93C8}" destId="{C8153221-BE8B-644C-8BAE-B990C03DD321}" srcOrd="0" destOrd="0" presId="urn:microsoft.com/office/officeart/2005/8/layout/hierarchy2"/>
    <dgm:cxn modelId="{B2355F81-012F-474E-A15D-F259B1FEAB2C}" type="presParOf" srcId="{55BF8013-C881-C548-B0CD-9DABA4ED93C8}" destId="{D7D8E5E1-8554-704C-BCDD-DCFF69534DB6}" srcOrd="1" destOrd="0" presId="urn:microsoft.com/office/officeart/2005/8/layout/hierarchy2"/>
    <dgm:cxn modelId="{D1EB5E58-C3F3-465C-BB8D-CC2124568EC5}" type="presParOf" srcId="{789B0800-1449-0C49-8CC1-89CB0451D106}" destId="{EF28303C-072F-2A46-86B1-D2623E69710B}" srcOrd="2" destOrd="0" presId="urn:microsoft.com/office/officeart/2005/8/layout/hierarchy2"/>
    <dgm:cxn modelId="{C5342367-240D-4E17-AAFE-3CA4AA35ACAF}" type="presParOf" srcId="{EF28303C-072F-2A46-86B1-D2623E69710B}" destId="{F85DDFA3-D18F-B94A-8459-C6EDB29AE592}" srcOrd="0" destOrd="0" presId="urn:microsoft.com/office/officeart/2005/8/layout/hierarchy2"/>
    <dgm:cxn modelId="{36E1321D-13B3-4643-8443-84269925B288}" type="presParOf" srcId="{789B0800-1449-0C49-8CC1-89CB0451D106}" destId="{6ABE1AA1-42D7-1244-8F30-F31669DAAB28}" srcOrd="3" destOrd="0" presId="urn:microsoft.com/office/officeart/2005/8/layout/hierarchy2"/>
    <dgm:cxn modelId="{5A21ACE3-2F30-4B40-B80D-F4278C0469FA}" type="presParOf" srcId="{6ABE1AA1-42D7-1244-8F30-F31669DAAB28}" destId="{FB11AF70-F7B8-4247-B96C-2C0DA2B41B22}" srcOrd="0" destOrd="0" presId="urn:microsoft.com/office/officeart/2005/8/layout/hierarchy2"/>
    <dgm:cxn modelId="{32D9F75A-4C8F-4F53-832D-77AB17D78643}" type="presParOf" srcId="{6ABE1AA1-42D7-1244-8F30-F31669DAAB28}" destId="{C6A3B586-08CC-4741-9F9A-7E4821435949}" srcOrd="1" destOrd="0" presId="urn:microsoft.com/office/officeart/2005/8/layout/hierarchy2"/>
    <dgm:cxn modelId="{BBA5BEA1-7917-427E-85D7-34FCE6D7301B}" type="presParOf" srcId="{789B0800-1449-0C49-8CC1-89CB0451D106}" destId="{6524C99E-42C1-1A4C-B8DE-FC9330201812}" srcOrd="4" destOrd="0" presId="urn:microsoft.com/office/officeart/2005/8/layout/hierarchy2"/>
    <dgm:cxn modelId="{73F0C299-ED83-4F16-95AF-25043C4D36CC}" type="presParOf" srcId="{6524C99E-42C1-1A4C-B8DE-FC9330201812}" destId="{B43D9628-7506-FE40-8C59-4695A16E0D87}" srcOrd="0" destOrd="0" presId="urn:microsoft.com/office/officeart/2005/8/layout/hierarchy2"/>
    <dgm:cxn modelId="{405A9598-D67E-45EB-A346-CDCE89622C21}" type="presParOf" srcId="{789B0800-1449-0C49-8CC1-89CB0451D106}" destId="{1468CD84-C2D2-7A4A-B482-70336F04E697}" srcOrd="5" destOrd="0" presId="urn:microsoft.com/office/officeart/2005/8/layout/hierarchy2"/>
    <dgm:cxn modelId="{B455186D-10E6-44D2-97BC-ADE824EA6006}" type="presParOf" srcId="{1468CD84-C2D2-7A4A-B482-70336F04E697}" destId="{C8452F71-300D-9340-88E6-07D63124389E}" srcOrd="0" destOrd="0" presId="urn:microsoft.com/office/officeart/2005/8/layout/hierarchy2"/>
    <dgm:cxn modelId="{BA4AC697-AD26-44FD-9360-DF08094EC13D}" type="presParOf" srcId="{1468CD84-C2D2-7A4A-B482-70336F04E697}" destId="{93132AC5-153F-C042-82C3-1F04FE37981C}" srcOrd="1" destOrd="0" presId="urn:microsoft.com/office/officeart/2005/8/layout/hierarchy2"/>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A4A1B-B6A3-8541-820C-5C9DB5A199B7}">
      <dsp:nvSpPr>
        <dsp:cNvPr id="0" name=""/>
        <dsp:cNvSpPr/>
      </dsp:nvSpPr>
      <dsp:spPr>
        <a:xfrm>
          <a:off x="1090499" y="1010835"/>
          <a:ext cx="1303092" cy="308665"/>
        </a:xfrm>
        <a:prstGeom prst="roundRect">
          <a:avLst>
            <a:gd name="adj" fmla="val 10000"/>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cs typeface="メイリオ" panose="020B0604030504040204" pitchFamily="50" charset="-128"/>
            </a:rPr>
            <a:t>相談支援</a:t>
          </a:r>
        </a:p>
      </dsp:txBody>
      <dsp:txXfrm>
        <a:off x="1099539" y="1019875"/>
        <a:ext cx="1285012" cy="290585"/>
      </dsp:txXfrm>
    </dsp:sp>
    <dsp:sp modelId="{C4F17E13-C9AE-EC40-8B18-D66C635207C7}">
      <dsp:nvSpPr>
        <dsp:cNvPr id="0" name=""/>
        <dsp:cNvSpPr/>
      </dsp:nvSpPr>
      <dsp:spPr>
        <a:xfrm rot="18531521">
          <a:off x="2267165" y="865772"/>
          <a:ext cx="678619" cy="70353"/>
        </a:xfrm>
        <a:custGeom>
          <a:avLst/>
          <a:gdLst/>
          <a:ahLst/>
          <a:cxnLst/>
          <a:rect l="0" t="0" r="0" b="0"/>
          <a:pathLst>
            <a:path>
              <a:moveTo>
                <a:pt x="0" y="35176"/>
              </a:moveTo>
              <a:lnTo>
                <a:pt x="678619" y="3517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kumimoji="1" lang="ja-JP" altLang="en-US" sz="100" kern="1200">
            <a:latin typeface="UD デジタル 教科書体 N-R" panose="02020400000000000000" pitchFamily="17" charset="-128"/>
            <a:ea typeface="UD デジタル 教科書体 N-R" panose="02020400000000000000" pitchFamily="17" charset="-128"/>
          </a:endParaRPr>
        </a:p>
      </dsp:txBody>
      <dsp:txXfrm>
        <a:off x="2267165" y="889388"/>
        <a:ext cx="678619" cy="23121"/>
      </dsp:txXfrm>
    </dsp:sp>
    <dsp:sp modelId="{68F1363A-CC81-324E-B696-3F780EF955F0}">
      <dsp:nvSpPr>
        <dsp:cNvPr id="0" name=""/>
        <dsp:cNvSpPr/>
      </dsp:nvSpPr>
      <dsp:spPr>
        <a:xfrm>
          <a:off x="2819359" y="377698"/>
          <a:ext cx="1185080" cy="518062"/>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特定相談支援</a:t>
          </a:r>
        </a:p>
        <a:p>
          <a:pPr marL="0" lvl="0" indent="0" algn="ctr" defTabSz="622300">
            <a:lnSpc>
              <a:spcPct val="50000"/>
            </a:lnSpc>
            <a:spcBef>
              <a:spcPct val="0"/>
            </a:spcBef>
            <a:spcAft>
              <a:spcPts val="0"/>
            </a:spcAft>
            <a:buNone/>
          </a:pPr>
          <a:r>
            <a:rPr kumimoji="1"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（市町村指定）</a:t>
          </a:r>
        </a:p>
      </dsp:txBody>
      <dsp:txXfrm>
        <a:off x="2834533" y="392872"/>
        <a:ext cx="1154732" cy="487714"/>
      </dsp:txXfrm>
    </dsp:sp>
    <dsp:sp modelId="{2CCAB607-28F2-BF42-8911-F541EA23F32E}">
      <dsp:nvSpPr>
        <dsp:cNvPr id="0" name=""/>
        <dsp:cNvSpPr/>
      </dsp:nvSpPr>
      <dsp:spPr>
        <a:xfrm rot="19804629">
          <a:off x="3971696" y="479026"/>
          <a:ext cx="491252" cy="70353"/>
        </a:xfrm>
        <a:custGeom>
          <a:avLst/>
          <a:gdLst/>
          <a:ahLst/>
          <a:cxnLst/>
          <a:rect l="0" t="0" r="0" b="0"/>
          <a:pathLst>
            <a:path>
              <a:moveTo>
                <a:pt x="0" y="35176"/>
              </a:moveTo>
              <a:lnTo>
                <a:pt x="491252" y="3517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kumimoji="1" lang="ja-JP" altLang="en-US" sz="100" kern="1200">
            <a:latin typeface="UD デジタル 教科書体 N-R" panose="02020400000000000000" pitchFamily="17" charset="-128"/>
            <a:ea typeface="UD デジタル 教科書体 N-R" panose="02020400000000000000" pitchFamily="17" charset="-128"/>
          </a:endParaRPr>
        </a:p>
      </dsp:txBody>
      <dsp:txXfrm>
        <a:off x="3971696" y="505834"/>
        <a:ext cx="491252" cy="16737"/>
      </dsp:txXfrm>
    </dsp:sp>
    <dsp:sp modelId="{60308961-2E2A-7441-9421-49476EC24BF7}">
      <dsp:nvSpPr>
        <dsp:cNvPr id="0" name=""/>
        <dsp:cNvSpPr/>
      </dsp:nvSpPr>
      <dsp:spPr>
        <a:xfrm>
          <a:off x="4430206" y="237344"/>
          <a:ext cx="1185080" cy="308665"/>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計画相談支援</a:t>
          </a:r>
        </a:p>
      </dsp:txBody>
      <dsp:txXfrm>
        <a:off x="4439246" y="246384"/>
        <a:ext cx="1167000" cy="290585"/>
      </dsp:txXfrm>
    </dsp:sp>
    <dsp:sp modelId="{FAA39B00-F410-B74B-8124-23CB0FFC769E}">
      <dsp:nvSpPr>
        <dsp:cNvPr id="0" name=""/>
        <dsp:cNvSpPr/>
      </dsp:nvSpPr>
      <dsp:spPr>
        <a:xfrm rot="20163688">
          <a:off x="5595250" y="261992"/>
          <a:ext cx="465837" cy="70353"/>
        </a:xfrm>
        <a:custGeom>
          <a:avLst/>
          <a:gdLst/>
          <a:ahLst/>
          <a:cxnLst/>
          <a:rect l="0" t="0" r="0" b="0"/>
          <a:pathLst>
            <a:path>
              <a:moveTo>
                <a:pt x="0" y="35176"/>
              </a:moveTo>
              <a:lnTo>
                <a:pt x="465837" y="3517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kumimoji="1" lang="ja-JP" altLang="en-US" sz="300" kern="1200">
            <a:latin typeface="UD デジタル 教科書体 N-R" panose="02020400000000000000" pitchFamily="17" charset="-128"/>
            <a:ea typeface="UD デジタル 教科書体 N-R" panose="02020400000000000000" pitchFamily="17" charset="-128"/>
          </a:endParaRPr>
        </a:p>
      </dsp:txBody>
      <dsp:txXfrm>
        <a:off x="5595250" y="289232"/>
        <a:ext cx="465837" cy="15872"/>
      </dsp:txXfrm>
    </dsp:sp>
    <dsp:sp modelId="{859DE1BD-C0ED-AD4E-8D5D-4BB7114AE89D}">
      <dsp:nvSpPr>
        <dsp:cNvPr id="0" name=""/>
        <dsp:cNvSpPr/>
      </dsp:nvSpPr>
      <dsp:spPr>
        <a:xfrm>
          <a:off x="6041053" y="2754"/>
          <a:ext cx="1464489" cy="399811"/>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サービス利用支援</a:t>
          </a:r>
        </a:p>
        <a:p>
          <a:pPr marL="0" lvl="0" indent="0" algn="ctr" defTabSz="533400">
            <a:lnSpc>
              <a:spcPct val="50000"/>
            </a:lnSpc>
            <a:spcBef>
              <a:spcPct val="0"/>
            </a:spcBef>
            <a:spcAft>
              <a:spcPts val="0"/>
            </a:spcAft>
            <a:buNone/>
          </a:pPr>
          <a:r>
            <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（利用計画作成）</a:t>
          </a:r>
        </a:p>
      </dsp:txBody>
      <dsp:txXfrm>
        <a:off x="6052763" y="14464"/>
        <a:ext cx="1441069" cy="376391"/>
      </dsp:txXfrm>
    </dsp:sp>
    <dsp:sp modelId="{BBE6239F-A55D-F84D-BAED-F52AF332D327}">
      <dsp:nvSpPr>
        <dsp:cNvPr id="0" name=""/>
        <dsp:cNvSpPr/>
      </dsp:nvSpPr>
      <dsp:spPr>
        <a:xfrm rot="1925802">
          <a:off x="5576876" y="490025"/>
          <a:ext cx="502586" cy="70353"/>
        </a:xfrm>
        <a:custGeom>
          <a:avLst/>
          <a:gdLst/>
          <a:ahLst/>
          <a:cxnLst/>
          <a:rect l="0" t="0" r="0" b="0"/>
          <a:pathLst>
            <a:path>
              <a:moveTo>
                <a:pt x="0" y="35176"/>
              </a:moveTo>
              <a:lnTo>
                <a:pt x="502586" y="3517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kumimoji="1" lang="ja-JP" altLang="en-US" sz="300" kern="1200">
            <a:latin typeface="UD デジタル 教科書体 N-R" panose="02020400000000000000" pitchFamily="17" charset="-128"/>
            <a:ea typeface="UD デジタル 教科書体 N-R" panose="02020400000000000000" pitchFamily="17" charset="-128"/>
          </a:endParaRPr>
        </a:p>
      </dsp:txBody>
      <dsp:txXfrm>
        <a:off x="5576876" y="516639"/>
        <a:ext cx="502586" cy="17124"/>
      </dsp:txXfrm>
    </dsp:sp>
    <dsp:sp modelId="{0B2F5B7D-46CE-5145-9C07-0FD400064ABD}">
      <dsp:nvSpPr>
        <dsp:cNvPr id="0" name=""/>
        <dsp:cNvSpPr/>
      </dsp:nvSpPr>
      <dsp:spPr>
        <a:xfrm>
          <a:off x="6041053" y="458820"/>
          <a:ext cx="1464489" cy="399811"/>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ts val="0"/>
            </a:spcAft>
            <a:buNone/>
          </a:pPr>
          <a:r>
            <a:rPr kumimoji="1"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継続サービス利用支援</a:t>
          </a:r>
        </a:p>
        <a:p>
          <a:pPr marL="0" lvl="0" indent="0" algn="ctr" defTabSz="488950">
            <a:lnSpc>
              <a:spcPct val="50000"/>
            </a:lnSpc>
            <a:spcBef>
              <a:spcPct val="0"/>
            </a:spcBef>
            <a:spcAft>
              <a:spcPts val="0"/>
            </a:spcAft>
            <a:buNone/>
          </a:pPr>
          <a:r>
            <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（モニタリング）</a:t>
          </a:r>
        </a:p>
      </dsp:txBody>
      <dsp:txXfrm>
        <a:off x="6052763" y="470530"/>
        <a:ext cx="1441069" cy="376391"/>
      </dsp:txXfrm>
    </dsp:sp>
    <dsp:sp modelId="{F29C3B8C-3E9D-884C-B326-89E535303AE9}">
      <dsp:nvSpPr>
        <dsp:cNvPr id="0" name=""/>
        <dsp:cNvSpPr/>
      </dsp:nvSpPr>
      <dsp:spPr>
        <a:xfrm rot="1072257">
          <a:off x="3993646" y="670193"/>
          <a:ext cx="447351" cy="70353"/>
        </a:xfrm>
        <a:custGeom>
          <a:avLst/>
          <a:gdLst/>
          <a:ahLst/>
          <a:cxnLst/>
          <a:rect l="0" t="0" r="0" b="0"/>
          <a:pathLst>
            <a:path>
              <a:moveTo>
                <a:pt x="0" y="35176"/>
              </a:moveTo>
              <a:lnTo>
                <a:pt x="447351" y="3517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kumimoji="1" lang="ja-JP" altLang="en-US" sz="100" kern="1200">
            <a:latin typeface="UD デジタル 教科書体 N-R" panose="02020400000000000000" pitchFamily="17" charset="-128"/>
            <a:ea typeface="UD デジタル 教科書体 N-R" panose="02020400000000000000" pitchFamily="17" charset="-128"/>
          </a:endParaRPr>
        </a:p>
      </dsp:txBody>
      <dsp:txXfrm>
        <a:off x="3993646" y="697749"/>
        <a:ext cx="447351" cy="15242"/>
      </dsp:txXfrm>
    </dsp:sp>
    <dsp:sp modelId="{49FE6023-583D-F844-AE25-E7C59DD11B29}">
      <dsp:nvSpPr>
        <dsp:cNvPr id="0" name=""/>
        <dsp:cNvSpPr/>
      </dsp:nvSpPr>
      <dsp:spPr>
        <a:xfrm>
          <a:off x="4430206" y="619678"/>
          <a:ext cx="1185080" cy="308665"/>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基本相談支援</a:t>
          </a:r>
        </a:p>
      </dsp:txBody>
      <dsp:txXfrm>
        <a:off x="4439246" y="628718"/>
        <a:ext cx="1167000" cy="290585"/>
      </dsp:txXfrm>
    </dsp:sp>
    <dsp:sp modelId="{A05A5B3A-883E-474E-89F2-E972BF4A16C9}">
      <dsp:nvSpPr>
        <dsp:cNvPr id="0" name=""/>
        <dsp:cNvSpPr/>
      </dsp:nvSpPr>
      <dsp:spPr>
        <a:xfrm rot="2371741">
          <a:off x="2330470" y="1305660"/>
          <a:ext cx="552010" cy="70353"/>
        </a:xfrm>
        <a:custGeom>
          <a:avLst/>
          <a:gdLst/>
          <a:ahLst/>
          <a:cxnLst/>
          <a:rect l="0" t="0" r="0" b="0"/>
          <a:pathLst>
            <a:path>
              <a:moveTo>
                <a:pt x="0" y="35176"/>
              </a:moveTo>
              <a:lnTo>
                <a:pt x="552010" y="3517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kumimoji="1" lang="ja-JP" altLang="en-US" sz="100" kern="1200">
            <a:latin typeface="UD デジタル 教科書体 N-R" panose="02020400000000000000" pitchFamily="17" charset="-128"/>
            <a:ea typeface="UD デジタル 教科書体 N-R" panose="02020400000000000000" pitchFamily="17" charset="-128"/>
          </a:endParaRPr>
        </a:p>
      </dsp:txBody>
      <dsp:txXfrm>
        <a:off x="2330470" y="1331432"/>
        <a:ext cx="552010" cy="18808"/>
      </dsp:txXfrm>
    </dsp:sp>
    <dsp:sp modelId="{F2DB2121-BA9D-2E4A-BE5F-144AAE64461B}">
      <dsp:nvSpPr>
        <dsp:cNvPr id="0" name=""/>
        <dsp:cNvSpPr/>
      </dsp:nvSpPr>
      <dsp:spPr>
        <a:xfrm>
          <a:off x="2819359" y="1191296"/>
          <a:ext cx="1185080" cy="650417"/>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50000"/>
            </a:lnSpc>
            <a:spcBef>
              <a:spcPct val="0"/>
            </a:spcBef>
            <a:spcAft>
              <a:spcPts val="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一般相談支援</a:t>
          </a:r>
        </a:p>
        <a:p>
          <a:pPr marL="0" lvl="0" indent="0" algn="ctr" defTabSz="622300">
            <a:lnSpc>
              <a:spcPct val="50000"/>
            </a:lnSpc>
            <a:spcBef>
              <a:spcPct val="0"/>
            </a:spcBef>
            <a:spcAft>
              <a:spcPts val="0"/>
            </a:spcAft>
            <a:buNone/>
          </a:pPr>
          <a:r>
            <a:rPr kumimoji="1" lang="ja-JP" altLang="en-US" sz="1050" kern="1200" dirty="0">
              <a:latin typeface="メイリオ" panose="020B0604030504040204" pitchFamily="50" charset="-128"/>
              <a:ea typeface="メイリオ" panose="020B0604030504040204" pitchFamily="50" charset="-128"/>
              <a:cs typeface="メイリオ" panose="020B0604030504040204" pitchFamily="50" charset="-128"/>
            </a:rPr>
            <a:t>（都道府県指定）</a:t>
          </a:r>
        </a:p>
      </dsp:txBody>
      <dsp:txXfrm>
        <a:off x="2838409" y="1210346"/>
        <a:ext cx="1146980" cy="612317"/>
      </dsp:txXfrm>
    </dsp:sp>
    <dsp:sp modelId="{5DDE2EBC-8B64-8449-97B7-66CB4F16A306}">
      <dsp:nvSpPr>
        <dsp:cNvPr id="0" name=""/>
        <dsp:cNvSpPr/>
      </dsp:nvSpPr>
      <dsp:spPr>
        <a:xfrm rot="20000790">
          <a:off x="3979127" y="1374476"/>
          <a:ext cx="476390" cy="70353"/>
        </a:xfrm>
        <a:custGeom>
          <a:avLst/>
          <a:gdLst/>
          <a:ahLst/>
          <a:cxnLst/>
          <a:rect l="0" t="0" r="0" b="0"/>
          <a:pathLst>
            <a:path>
              <a:moveTo>
                <a:pt x="0" y="35176"/>
              </a:moveTo>
              <a:lnTo>
                <a:pt x="476390" y="3517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kumimoji="1" lang="ja-JP" altLang="en-US" sz="100" kern="1200">
            <a:latin typeface="UD デジタル 教科書体 N-R" panose="02020400000000000000" pitchFamily="17" charset="-128"/>
            <a:ea typeface="UD デジタル 教科書体 N-R" panose="02020400000000000000" pitchFamily="17" charset="-128"/>
          </a:endParaRPr>
        </a:p>
      </dsp:txBody>
      <dsp:txXfrm>
        <a:off x="3979127" y="1401537"/>
        <a:ext cx="476390" cy="16231"/>
      </dsp:txXfrm>
    </dsp:sp>
    <dsp:sp modelId="{24BFDEA7-1377-A84F-8D91-042542AB3DB0}">
      <dsp:nvSpPr>
        <dsp:cNvPr id="0" name=""/>
        <dsp:cNvSpPr/>
      </dsp:nvSpPr>
      <dsp:spPr>
        <a:xfrm>
          <a:off x="4430206" y="1148467"/>
          <a:ext cx="1185080" cy="308665"/>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地域相談支援</a:t>
          </a:r>
        </a:p>
      </dsp:txBody>
      <dsp:txXfrm>
        <a:off x="4439246" y="1157507"/>
        <a:ext cx="1167000" cy="290585"/>
      </dsp:txXfrm>
    </dsp:sp>
    <dsp:sp modelId="{EB77CA96-63F5-A04D-9F74-FA84E06F64BE}">
      <dsp:nvSpPr>
        <dsp:cNvPr id="0" name=""/>
        <dsp:cNvSpPr/>
      </dsp:nvSpPr>
      <dsp:spPr>
        <a:xfrm rot="20128563">
          <a:off x="5594177" y="1170499"/>
          <a:ext cx="467985" cy="70353"/>
        </a:xfrm>
        <a:custGeom>
          <a:avLst/>
          <a:gdLst/>
          <a:ahLst/>
          <a:cxnLst/>
          <a:rect l="0" t="0" r="0" b="0"/>
          <a:pathLst>
            <a:path>
              <a:moveTo>
                <a:pt x="0" y="35176"/>
              </a:moveTo>
              <a:lnTo>
                <a:pt x="467985" y="3517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kumimoji="1" lang="ja-JP" altLang="en-US" sz="300" kern="1200">
            <a:latin typeface="UD デジタル 教科書体 N-R" panose="02020400000000000000" pitchFamily="17" charset="-128"/>
            <a:ea typeface="UD デジタル 教科書体 N-R" panose="02020400000000000000" pitchFamily="17" charset="-128"/>
          </a:endParaRPr>
        </a:p>
      </dsp:txBody>
      <dsp:txXfrm>
        <a:off x="5594177" y="1197703"/>
        <a:ext cx="467985" cy="15945"/>
      </dsp:txXfrm>
    </dsp:sp>
    <dsp:sp modelId="{C09C0061-18CD-8245-8E5F-7C2E4EF7F080}">
      <dsp:nvSpPr>
        <dsp:cNvPr id="0" name=""/>
        <dsp:cNvSpPr/>
      </dsp:nvSpPr>
      <dsp:spPr>
        <a:xfrm>
          <a:off x="6041053" y="954219"/>
          <a:ext cx="1464489" cy="308665"/>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地域移行支援</a:t>
          </a:r>
        </a:p>
      </dsp:txBody>
      <dsp:txXfrm>
        <a:off x="6050093" y="963259"/>
        <a:ext cx="1446409" cy="290585"/>
      </dsp:txXfrm>
    </dsp:sp>
    <dsp:sp modelId="{8926DF41-F845-2047-8EF9-506274DDC87E}">
      <dsp:nvSpPr>
        <dsp:cNvPr id="0" name=""/>
        <dsp:cNvSpPr/>
      </dsp:nvSpPr>
      <dsp:spPr>
        <a:xfrm rot="1471437">
          <a:off x="5594177" y="1364747"/>
          <a:ext cx="467985" cy="70353"/>
        </a:xfrm>
        <a:custGeom>
          <a:avLst/>
          <a:gdLst/>
          <a:ahLst/>
          <a:cxnLst/>
          <a:rect l="0" t="0" r="0" b="0"/>
          <a:pathLst>
            <a:path>
              <a:moveTo>
                <a:pt x="0" y="35176"/>
              </a:moveTo>
              <a:lnTo>
                <a:pt x="467985" y="3517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kumimoji="1" lang="ja-JP" altLang="en-US" sz="300" kern="1200">
            <a:latin typeface="UD デジタル 教科書体 N-R" panose="02020400000000000000" pitchFamily="17" charset="-128"/>
            <a:ea typeface="UD デジタル 教科書体 N-R" panose="02020400000000000000" pitchFamily="17" charset="-128"/>
          </a:endParaRPr>
        </a:p>
      </dsp:txBody>
      <dsp:txXfrm>
        <a:off x="5594177" y="1391951"/>
        <a:ext cx="467985" cy="15945"/>
      </dsp:txXfrm>
    </dsp:sp>
    <dsp:sp modelId="{059A4EEC-D0F7-894A-8D1E-9E67AA3F3A1D}">
      <dsp:nvSpPr>
        <dsp:cNvPr id="0" name=""/>
        <dsp:cNvSpPr/>
      </dsp:nvSpPr>
      <dsp:spPr>
        <a:xfrm>
          <a:off x="6041053" y="1342715"/>
          <a:ext cx="1464489" cy="308665"/>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地域定着支援</a:t>
          </a:r>
        </a:p>
      </dsp:txBody>
      <dsp:txXfrm>
        <a:off x="6050093" y="1351755"/>
        <a:ext cx="1446409" cy="290585"/>
      </dsp:txXfrm>
    </dsp:sp>
    <dsp:sp modelId="{83C4209D-2BB9-8249-BD23-5997F6F6CB16}">
      <dsp:nvSpPr>
        <dsp:cNvPr id="0" name=""/>
        <dsp:cNvSpPr/>
      </dsp:nvSpPr>
      <dsp:spPr>
        <a:xfrm rot="1278514">
          <a:off x="3988499" y="1577261"/>
          <a:ext cx="466309" cy="47941"/>
        </a:xfrm>
        <a:custGeom>
          <a:avLst/>
          <a:gdLst/>
          <a:ahLst/>
          <a:cxnLst/>
          <a:rect l="0" t="0" r="0" b="0"/>
          <a:pathLst>
            <a:path>
              <a:moveTo>
                <a:pt x="0" y="23970"/>
              </a:moveTo>
              <a:lnTo>
                <a:pt x="466309" y="2397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a:latin typeface="UD デジタル 教科書体 N-R" panose="02020400000000000000" pitchFamily="17" charset="-128"/>
            <a:ea typeface="UD デジタル 教科書体 N-R" panose="02020400000000000000" pitchFamily="17" charset="-128"/>
          </a:endParaRPr>
        </a:p>
      </dsp:txBody>
      <dsp:txXfrm>
        <a:off x="4209997" y="1589574"/>
        <a:ext cx="23315" cy="23315"/>
      </dsp:txXfrm>
    </dsp:sp>
    <dsp:sp modelId="{F2B34227-949C-4A48-BC45-AC1CBFFC84E4}">
      <dsp:nvSpPr>
        <dsp:cNvPr id="0" name=""/>
        <dsp:cNvSpPr/>
      </dsp:nvSpPr>
      <dsp:spPr>
        <a:xfrm>
          <a:off x="4438870" y="1512168"/>
          <a:ext cx="1182248" cy="3475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基本相談支援</a:t>
          </a:r>
        </a:p>
      </dsp:txBody>
      <dsp:txXfrm>
        <a:off x="4449050" y="1522348"/>
        <a:ext cx="1161888" cy="327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16308-2966-C647-B18C-84530097C6C8}">
      <dsp:nvSpPr>
        <dsp:cNvPr id="0" name=""/>
        <dsp:cNvSpPr/>
      </dsp:nvSpPr>
      <dsp:spPr>
        <a:xfrm>
          <a:off x="2270" y="483097"/>
          <a:ext cx="2399984" cy="662289"/>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kumimoji="1" lang="ja-JP" altLang="en-US" sz="1600" kern="1200" dirty="0">
              <a:latin typeface="メイリオ" panose="020B0604030504040204" pitchFamily="50" charset="-128"/>
              <a:ea typeface="メイリオ" panose="020B0604030504040204" pitchFamily="50" charset="-128"/>
              <a:cs typeface="メイリオ" panose="020B0604030504040204" pitchFamily="50" charset="-128"/>
            </a:rPr>
            <a:t>障害児相談支援</a:t>
          </a:r>
        </a:p>
        <a:p>
          <a:pPr marL="0" lvl="0" indent="0" algn="ctr" defTabSz="711200">
            <a:lnSpc>
              <a:spcPct val="50000"/>
            </a:lnSpc>
            <a:spcBef>
              <a:spcPct val="0"/>
            </a:spcBef>
            <a:spcAft>
              <a:spcPts val="0"/>
            </a:spcAft>
            <a:buNone/>
          </a:pPr>
          <a:r>
            <a:rPr kumimoji="1"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児童福祉法（市町村指定）</a:t>
          </a:r>
        </a:p>
      </dsp:txBody>
      <dsp:txXfrm>
        <a:off x="21668" y="502495"/>
        <a:ext cx="2361188" cy="623493"/>
      </dsp:txXfrm>
    </dsp:sp>
    <dsp:sp modelId="{74C4C911-CABF-F542-AC0D-D9F49E4A9D75}">
      <dsp:nvSpPr>
        <dsp:cNvPr id="0" name=""/>
        <dsp:cNvSpPr/>
      </dsp:nvSpPr>
      <dsp:spPr>
        <a:xfrm rot="20794869">
          <a:off x="2387038" y="594895"/>
          <a:ext cx="1114730" cy="180000"/>
        </a:xfrm>
        <a:custGeom>
          <a:avLst/>
          <a:gdLst/>
          <a:ahLst/>
          <a:cxnLst/>
          <a:rect l="0" t="0" r="0" b="0"/>
          <a:pathLst>
            <a:path>
              <a:moveTo>
                <a:pt x="0" y="90000"/>
              </a:moveTo>
              <a:lnTo>
                <a:pt x="1114730" y="9000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kumimoji="1" lang="ja-JP" altLang="en-US" sz="100" kern="1200">
            <a:latin typeface="UD デジタル 教科書体 N-R" panose="02020400000000000000" pitchFamily="17" charset="-128"/>
            <a:ea typeface="UD デジタル 教科書体 N-R" panose="02020400000000000000" pitchFamily="17" charset="-128"/>
          </a:endParaRPr>
        </a:p>
      </dsp:txBody>
      <dsp:txXfrm>
        <a:off x="2916535" y="667489"/>
        <a:ext cx="55736" cy="34810"/>
      </dsp:txXfrm>
    </dsp:sp>
    <dsp:sp modelId="{F9D08A1B-6B9D-CB4C-87E7-74059EF9C95A}">
      <dsp:nvSpPr>
        <dsp:cNvPr id="0" name=""/>
        <dsp:cNvSpPr/>
      </dsp:nvSpPr>
      <dsp:spPr>
        <a:xfrm>
          <a:off x="3486552" y="304920"/>
          <a:ext cx="2710744" cy="501257"/>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障害児支援利用援助</a:t>
          </a:r>
        </a:p>
        <a:p>
          <a:pPr marL="0" lvl="0" indent="0" algn="ctr" defTabSz="533400">
            <a:lnSpc>
              <a:spcPct val="50000"/>
            </a:lnSpc>
            <a:spcBef>
              <a:spcPct val="0"/>
            </a:spcBef>
            <a:spcAft>
              <a:spcPts val="0"/>
            </a:spcAft>
            <a:buNone/>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（障害児通所支援利用計画作成）</a:t>
          </a:r>
        </a:p>
      </dsp:txBody>
      <dsp:txXfrm>
        <a:off x="3501233" y="319601"/>
        <a:ext cx="2681382" cy="471895"/>
      </dsp:txXfrm>
    </dsp:sp>
    <dsp:sp modelId="{1DB401D4-6F5B-C042-AD89-3E75358F0F19}">
      <dsp:nvSpPr>
        <dsp:cNvPr id="0" name=""/>
        <dsp:cNvSpPr/>
      </dsp:nvSpPr>
      <dsp:spPr>
        <a:xfrm rot="940865">
          <a:off x="2381296" y="876440"/>
          <a:ext cx="1126214" cy="180000"/>
        </a:xfrm>
        <a:custGeom>
          <a:avLst/>
          <a:gdLst/>
          <a:ahLst/>
          <a:cxnLst/>
          <a:rect l="0" t="0" r="0" b="0"/>
          <a:pathLst>
            <a:path>
              <a:moveTo>
                <a:pt x="0" y="90000"/>
              </a:moveTo>
              <a:lnTo>
                <a:pt x="1126214" y="9000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kumimoji="1" lang="ja-JP" altLang="en-US" sz="100" kern="1200">
            <a:latin typeface="UD デジタル 教科書体 N-R" panose="02020400000000000000" pitchFamily="17" charset="-128"/>
            <a:ea typeface="UD デジタル 教科書体 N-R" panose="02020400000000000000" pitchFamily="17" charset="-128"/>
          </a:endParaRPr>
        </a:p>
      </dsp:txBody>
      <dsp:txXfrm>
        <a:off x="2916248" y="948855"/>
        <a:ext cx="56310" cy="35169"/>
      </dsp:txXfrm>
    </dsp:sp>
    <dsp:sp modelId="{56126FF7-6124-7B49-8C0C-CF13CC71C48A}">
      <dsp:nvSpPr>
        <dsp:cNvPr id="0" name=""/>
        <dsp:cNvSpPr/>
      </dsp:nvSpPr>
      <dsp:spPr>
        <a:xfrm>
          <a:off x="3486552" y="868009"/>
          <a:ext cx="2710744" cy="501257"/>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継続障害児支援利用援助</a:t>
          </a:r>
        </a:p>
        <a:p>
          <a:pPr marL="0" lvl="0" indent="0" algn="ctr" defTabSz="533400">
            <a:lnSpc>
              <a:spcPct val="50000"/>
            </a:lnSpc>
            <a:spcBef>
              <a:spcPct val="0"/>
            </a:spcBef>
            <a:spcAft>
              <a:spcPts val="0"/>
            </a:spcAft>
            <a:buNone/>
          </a:pPr>
          <a:r>
            <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（モニタリング）</a:t>
          </a:r>
        </a:p>
      </dsp:txBody>
      <dsp:txXfrm>
        <a:off x="3501233" y="882690"/>
        <a:ext cx="2681382" cy="471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B9C39-221E-2244-8873-869DA2D7DE30}">
      <dsp:nvSpPr>
        <dsp:cNvPr id="0" name=""/>
        <dsp:cNvSpPr/>
      </dsp:nvSpPr>
      <dsp:spPr>
        <a:xfrm>
          <a:off x="749225" y="336465"/>
          <a:ext cx="1886151" cy="58617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障害者相談支援事業</a:t>
          </a:r>
          <a:endParaRPr kumimoji="1" lang="en-US" altLang="ja-JP" sz="14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ctr" defTabSz="622300">
            <a:lnSpc>
              <a:spcPct val="50000"/>
            </a:lnSpc>
            <a:spcBef>
              <a:spcPct val="0"/>
            </a:spcBef>
            <a:spcAft>
              <a:spcPts val="0"/>
            </a:spcAft>
            <a:buNone/>
          </a:pPr>
          <a:r>
            <a:rPr kumimoji="1"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市町村直営</a:t>
          </a:r>
          <a:r>
            <a:rPr kumimoji="1" lang="en-US" altLang="ja-JP" sz="1100" kern="1200" dirty="0">
              <a:latin typeface="メイリオ" panose="020B0604030504040204" pitchFamily="50" charset="-128"/>
              <a:ea typeface="メイリオ" panose="020B0604030504040204" pitchFamily="50" charset="-128"/>
              <a:cs typeface="メイリオ" panose="020B0604030504040204" pitchFamily="50" charset="-128"/>
            </a:rPr>
            <a:t>or</a:t>
          </a:r>
          <a:r>
            <a:rPr kumimoji="1"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委託可</a:t>
          </a:r>
        </a:p>
      </dsp:txBody>
      <dsp:txXfrm>
        <a:off x="766394" y="353634"/>
        <a:ext cx="1851813" cy="551839"/>
      </dsp:txXfrm>
    </dsp:sp>
    <dsp:sp modelId="{CEF90258-816D-8948-804C-31ADCDB126DF}">
      <dsp:nvSpPr>
        <dsp:cNvPr id="0" name=""/>
        <dsp:cNvSpPr/>
      </dsp:nvSpPr>
      <dsp:spPr>
        <a:xfrm rot="19274295">
          <a:off x="2553625" y="314843"/>
          <a:ext cx="742363" cy="164641"/>
        </a:xfrm>
        <a:custGeom>
          <a:avLst/>
          <a:gdLst/>
          <a:ahLst/>
          <a:cxnLst/>
          <a:rect l="0" t="0" r="0" b="0"/>
          <a:pathLst>
            <a:path>
              <a:moveTo>
                <a:pt x="0" y="82320"/>
              </a:moveTo>
              <a:lnTo>
                <a:pt x="742363" y="823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kumimoji="1" lang="ja-JP" altLang="en-US" sz="200" kern="1200">
            <a:latin typeface="UD デジタル 教科書体 N-R" panose="02020400000000000000" pitchFamily="17" charset="-128"/>
            <a:ea typeface="UD デジタル 教科書体 N-R" panose="02020400000000000000" pitchFamily="17" charset="-128"/>
          </a:endParaRPr>
        </a:p>
      </dsp:txBody>
      <dsp:txXfrm>
        <a:off x="2553625" y="388790"/>
        <a:ext cx="742363" cy="16746"/>
      </dsp:txXfrm>
    </dsp:sp>
    <dsp:sp modelId="{A1E3E13F-22DE-9840-9A59-8B43B8ED2273}">
      <dsp:nvSpPr>
        <dsp:cNvPr id="0" name=""/>
        <dsp:cNvSpPr/>
      </dsp:nvSpPr>
      <dsp:spPr>
        <a:xfrm>
          <a:off x="3214238" y="1382"/>
          <a:ext cx="1434696" cy="32678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cs typeface="メイリオ" panose="020B0604030504040204" pitchFamily="50" charset="-128"/>
            </a:rPr>
            <a:t>一般的相談</a:t>
          </a:r>
        </a:p>
      </dsp:txBody>
      <dsp:txXfrm>
        <a:off x="3223809" y="10953"/>
        <a:ext cx="1415554" cy="307640"/>
      </dsp:txXfrm>
    </dsp:sp>
    <dsp:sp modelId="{7DE4A6BD-3168-1149-B206-B35E25CB0E7D}">
      <dsp:nvSpPr>
        <dsp:cNvPr id="0" name=""/>
        <dsp:cNvSpPr/>
      </dsp:nvSpPr>
      <dsp:spPr>
        <a:xfrm>
          <a:off x="4648935" y="82452"/>
          <a:ext cx="971389" cy="164641"/>
        </a:xfrm>
        <a:custGeom>
          <a:avLst/>
          <a:gdLst/>
          <a:ahLst/>
          <a:cxnLst/>
          <a:rect l="0" t="0" r="0" b="0"/>
          <a:pathLst>
            <a:path>
              <a:moveTo>
                <a:pt x="0" y="82320"/>
              </a:moveTo>
              <a:lnTo>
                <a:pt x="971389" y="823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kumimoji="1" lang="ja-JP" altLang="en-US" sz="200" kern="1200">
            <a:latin typeface="UD デジタル 教科書体 N-R" panose="02020400000000000000" pitchFamily="17" charset="-128"/>
            <a:ea typeface="UD デジタル 教科書体 N-R" panose="02020400000000000000" pitchFamily="17" charset="-128"/>
          </a:endParaRPr>
        </a:p>
      </dsp:txBody>
      <dsp:txXfrm>
        <a:off x="4648935" y="153816"/>
        <a:ext cx="971389" cy="21913"/>
      </dsp:txXfrm>
    </dsp:sp>
    <dsp:sp modelId="{BFB5A507-A09C-D64D-91BF-2D235D46FB8B}">
      <dsp:nvSpPr>
        <dsp:cNvPr id="0" name=""/>
        <dsp:cNvSpPr/>
      </dsp:nvSpPr>
      <dsp:spPr>
        <a:xfrm>
          <a:off x="5620324" y="1382"/>
          <a:ext cx="2336187" cy="32678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rPr>
            <a:t>障害者相談支援事業（必須）</a:t>
          </a:r>
        </a:p>
      </dsp:txBody>
      <dsp:txXfrm>
        <a:off x="5629895" y="10953"/>
        <a:ext cx="2317045" cy="307640"/>
      </dsp:txXfrm>
    </dsp:sp>
    <dsp:sp modelId="{32E044AE-B9EB-234D-AD1F-0B024ECB0FF5}">
      <dsp:nvSpPr>
        <dsp:cNvPr id="0" name=""/>
        <dsp:cNvSpPr/>
      </dsp:nvSpPr>
      <dsp:spPr>
        <a:xfrm rot="2206349">
          <a:off x="2563478" y="763539"/>
          <a:ext cx="722657" cy="164641"/>
        </a:xfrm>
        <a:custGeom>
          <a:avLst/>
          <a:gdLst/>
          <a:ahLst/>
          <a:cxnLst/>
          <a:rect l="0" t="0" r="0" b="0"/>
          <a:pathLst>
            <a:path>
              <a:moveTo>
                <a:pt x="0" y="82320"/>
              </a:moveTo>
              <a:lnTo>
                <a:pt x="722657" y="823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kumimoji="1" lang="ja-JP" altLang="en-US" sz="200" kern="1200">
            <a:latin typeface="UD デジタル 教科書体 N-R" panose="02020400000000000000" pitchFamily="17" charset="-128"/>
            <a:ea typeface="UD デジタル 教科書体 N-R" panose="02020400000000000000" pitchFamily="17" charset="-128"/>
          </a:endParaRPr>
        </a:p>
      </dsp:txBody>
      <dsp:txXfrm>
        <a:off x="2563478" y="837708"/>
        <a:ext cx="722657" cy="16302"/>
      </dsp:txXfrm>
    </dsp:sp>
    <dsp:sp modelId="{E699DB49-57B1-E941-A24E-FC10D675EEE1}">
      <dsp:nvSpPr>
        <dsp:cNvPr id="0" name=""/>
        <dsp:cNvSpPr/>
      </dsp:nvSpPr>
      <dsp:spPr>
        <a:xfrm>
          <a:off x="3214238" y="898774"/>
          <a:ext cx="1823315" cy="32678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cs typeface="メイリオ" panose="020B0604030504040204" pitchFamily="50" charset="-128"/>
            </a:rPr>
            <a:t>専門的相談</a:t>
          </a:r>
        </a:p>
      </dsp:txBody>
      <dsp:txXfrm>
        <a:off x="3223809" y="908345"/>
        <a:ext cx="1804173" cy="307640"/>
      </dsp:txXfrm>
    </dsp:sp>
    <dsp:sp modelId="{F79ACC9F-0917-9A42-B561-9F94D40E0358}">
      <dsp:nvSpPr>
        <dsp:cNvPr id="0" name=""/>
        <dsp:cNvSpPr/>
      </dsp:nvSpPr>
      <dsp:spPr>
        <a:xfrm rot="19280359">
          <a:off x="4956328" y="748292"/>
          <a:ext cx="741314" cy="164641"/>
        </a:xfrm>
        <a:custGeom>
          <a:avLst/>
          <a:gdLst/>
          <a:ahLst/>
          <a:cxnLst/>
          <a:rect l="0" t="0" r="0" b="0"/>
          <a:pathLst>
            <a:path>
              <a:moveTo>
                <a:pt x="0" y="82320"/>
              </a:moveTo>
              <a:lnTo>
                <a:pt x="741314" y="823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kumimoji="1" lang="ja-JP" altLang="en-US" sz="200" kern="1200">
            <a:latin typeface="UD デジタル 教科書体 N-R" panose="02020400000000000000" pitchFamily="17" charset="-128"/>
            <a:ea typeface="UD デジタル 教科書体 N-R" panose="02020400000000000000" pitchFamily="17" charset="-128"/>
          </a:endParaRPr>
        </a:p>
      </dsp:txBody>
      <dsp:txXfrm>
        <a:off x="4956328" y="822251"/>
        <a:ext cx="741314" cy="16723"/>
      </dsp:txXfrm>
    </dsp:sp>
    <dsp:sp modelId="{C8153221-BE8B-644C-8BAE-B990C03DD321}">
      <dsp:nvSpPr>
        <dsp:cNvPr id="0" name=""/>
        <dsp:cNvSpPr/>
      </dsp:nvSpPr>
      <dsp:spPr>
        <a:xfrm>
          <a:off x="5616417" y="376745"/>
          <a:ext cx="2445491" cy="44463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基幹相談支援センター</a:t>
          </a:r>
        </a:p>
        <a:p>
          <a:pPr marL="0" lvl="0" indent="0" algn="ctr" defTabSz="622300">
            <a:lnSpc>
              <a:spcPct val="50000"/>
            </a:lnSpc>
            <a:spcBef>
              <a:spcPct val="0"/>
            </a:spcBef>
            <a:spcAft>
              <a:spcPts val="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機能強化事業</a:t>
          </a:r>
        </a:p>
      </dsp:txBody>
      <dsp:txXfrm>
        <a:off x="5629440" y="389768"/>
        <a:ext cx="2419445" cy="418585"/>
      </dsp:txXfrm>
    </dsp:sp>
    <dsp:sp modelId="{EF28303C-072F-2A46-86B1-D2623E69710B}">
      <dsp:nvSpPr>
        <dsp:cNvPr id="0" name=""/>
        <dsp:cNvSpPr/>
      </dsp:nvSpPr>
      <dsp:spPr>
        <a:xfrm rot="61594">
          <a:off x="5037508" y="985031"/>
          <a:ext cx="578955" cy="164641"/>
        </a:xfrm>
        <a:custGeom>
          <a:avLst/>
          <a:gdLst/>
          <a:ahLst/>
          <a:cxnLst/>
          <a:rect l="0" t="0" r="0" b="0"/>
          <a:pathLst>
            <a:path>
              <a:moveTo>
                <a:pt x="0" y="82320"/>
              </a:moveTo>
              <a:lnTo>
                <a:pt x="578955" y="823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kumimoji="1" lang="ja-JP" altLang="en-US" sz="200" kern="1200">
            <a:latin typeface="UD デジタル 教科書体 N-R" panose="02020400000000000000" pitchFamily="17" charset="-128"/>
            <a:ea typeface="UD デジタル 教科書体 N-R" panose="02020400000000000000" pitchFamily="17" charset="-128"/>
          </a:endParaRPr>
        </a:p>
      </dsp:txBody>
      <dsp:txXfrm>
        <a:off x="5037508" y="1060821"/>
        <a:ext cx="578955" cy="13060"/>
      </dsp:txXfrm>
    </dsp:sp>
    <dsp:sp modelId="{FB11AF70-F7B8-4247-B96C-2C0DA2B41B22}">
      <dsp:nvSpPr>
        <dsp:cNvPr id="0" name=""/>
        <dsp:cNvSpPr/>
      </dsp:nvSpPr>
      <dsp:spPr>
        <a:xfrm>
          <a:off x="5616417" y="909147"/>
          <a:ext cx="2446490" cy="32678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メイリオ" panose="020B0604030504040204" pitchFamily="50" charset="-128"/>
              <a:ea typeface="メイリオ" panose="020B0604030504040204" pitchFamily="50" charset="-128"/>
              <a:cs typeface="メイリオ" panose="020B0604030504040204" pitchFamily="50" charset="-128"/>
            </a:rPr>
            <a:t>居住サポート事業</a:t>
          </a:r>
        </a:p>
      </dsp:txBody>
      <dsp:txXfrm>
        <a:off x="5625988" y="918718"/>
        <a:ext cx="2427348" cy="307640"/>
      </dsp:txXfrm>
    </dsp:sp>
    <dsp:sp modelId="{6524C99E-42C1-1A4C-B8DE-FC9330201812}">
      <dsp:nvSpPr>
        <dsp:cNvPr id="0" name=""/>
        <dsp:cNvSpPr/>
      </dsp:nvSpPr>
      <dsp:spPr>
        <a:xfrm rot="2226245">
          <a:off x="4964081" y="1198772"/>
          <a:ext cx="725809" cy="164641"/>
        </a:xfrm>
        <a:custGeom>
          <a:avLst/>
          <a:gdLst/>
          <a:ahLst/>
          <a:cxnLst/>
          <a:rect l="0" t="0" r="0" b="0"/>
          <a:pathLst>
            <a:path>
              <a:moveTo>
                <a:pt x="0" y="82320"/>
              </a:moveTo>
              <a:lnTo>
                <a:pt x="725809" y="823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kumimoji="1" lang="ja-JP" altLang="en-US" sz="200" kern="1200">
            <a:latin typeface="UD デジタル 教科書体 N-R" panose="02020400000000000000" pitchFamily="17" charset="-128"/>
            <a:ea typeface="UD デジタル 教科書体 N-R" panose="02020400000000000000" pitchFamily="17" charset="-128"/>
          </a:endParaRPr>
        </a:p>
      </dsp:txBody>
      <dsp:txXfrm>
        <a:off x="4964081" y="1272906"/>
        <a:ext cx="725809" cy="16373"/>
      </dsp:txXfrm>
    </dsp:sp>
    <dsp:sp modelId="{C8452F71-300D-9340-88E6-07D63124389E}">
      <dsp:nvSpPr>
        <dsp:cNvPr id="0" name=""/>
        <dsp:cNvSpPr/>
      </dsp:nvSpPr>
      <dsp:spPr>
        <a:xfrm>
          <a:off x="5616417" y="1336629"/>
          <a:ext cx="2448443" cy="32678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latin typeface="メイリオ" panose="020B0604030504040204" pitchFamily="50" charset="-128"/>
              <a:ea typeface="メイリオ" panose="020B0604030504040204" pitchFamily="50" charset="-128"/>
              <a:cs typeface="メイリオ" panose="020B0604030504040204" pitchFamily="50" charset="-128"/>
            </a:rPr>
            <a:t>成年後見制度利用支援事業（必須）</a:t>
          </a:r>
        </a:p>
      </dsp:txBody>
      <dsp:txXfrm>
        <a:off x="5625988" y="1346200"/>
        <a:ext cx="2429301" cy="3076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E189FC4-B1C8-9E32-A7FE-137E0662A2A3}"/>
              </a:ext>
            </a:extLst>
          </p:cNvPr>
          <p:cNvSpPr>
            <a:spLocks noGrp="1"/>
          </p:cNvSpPr>
          <p:nvPr>
            <p:ph type="hdr" sz="quarter"/>
          </p:nvPr>
        </p:nvSpPr>
        <p:spPr>
          <a:xfrm>
            <a:off x="815227" y="341136"/>
            <a:ext cx="8613025" cy="267376"/>
          </a:xfrm>
          <a:prstGeom prst="rect">
            <a:avLst/>
          </a:prstGeom>
        </p:spPr>
        <p:txBody>
          <a:bodyPr vert="horz" lIns="94755" tIns="47378" rIns="94755" bIns="47378" rtlCol="0"/>
          <a:lstStyle>
            <a:lvl1pPr algn="l">
              <a:defRPr sz="1200"/>
            </a:lvl1pPr>
          </a:lstStyle>
          <a:p>
            <a:r>
              <a:rPr kumimoji="1" lang="ja-JP" altLang="en-US" sz="1500" dirty="0">
                <a:latin typeface="ＭＳ ゴシック" panose="020B0609070205080204" pitchFamily="49" charset="-128"/>
                <a:ea typeface="ＭＳ ゴシック" panose="020B0609070205080204" pitchFamily="49" charset="-128"/>
              </a:rPr>
              <a:t>講義・演習資料：講義１「相談支援の基本的な考え方」　</a:t>
            </a:r>
          </a:p>
        </p:txBody>
      </p:sp>
      <p:sp>
        <p:nvSpPr>
          <p:cNvPr id="4" name="フッター プレースホルダー 3">
            <a:extLst>
              <a:ext uri="{FF2B5EF4-FFF2-40B4-BE49-F238E27FC236}">
                <a16:creationId xmlns:a16="http://schemas.microsoft.com/office/drawing/2014/main" id="{BA4346D0-6DC0-866C-FE4D-04908F67B1BD}"/>
              </a:ext>
            </a:extLst>
          </p:cNvPr>
          <p:cNvSpPr>
            <a:spLocks noGrp="1"/>
          </p:cNvSpPr>
          <p:nvPr>
            <p:ph type="ftr" sz="quarter" idx="2"/>
          </p:nvPr>
        </p:nvSpPr>
        <p:spPr>
          <a:xfrm>
            <a:off x="5" y="6743106"/>
            <a:ext cx="4434998" cy="356197"/>
          </a:xfrm>
          <a:prstGeom prst="rect">
            <a:avLst/>
          </a:prstGeom>
        </p:spPr>
        <p:txBody>
          <a:bodyPr vert="horz" lIns="94755" tIns="47378" rIns="94755" bIns="47378" rtlCol="0" anchor="b"/>
          <a:lstStyle>
            <a:lvl1pPr algn="l">
              <a:defRPr sz="1200"/>
            </a:lvl1pPr>
          </a:lstStyle>
          <a:p>
            <a:endParaRPr kumimoji="1" lang="ja-JP" altLang="en-US"/>
          </a:p>
        </p:txBody>
      </p:sp>
    </p:spTree>
    <p:extLst>
      <p:ext uri="{BB962C8B-B14F-4D97-AF65-F5344CB8AC3E}">
        <p14:creationId xmlns:p14="http://schemas.microsoft.com/office/powerpoint/2010/main" val="2553115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4434998" cy="356198"/>
          </a:xfrm>
          <a:prstGeom prst="rect">
            <a:avLst/>
          </a:prstGeom>
        </p:spPr>
        <p:txBody>
          <a:bodyPr vert="horz" lIns="94755" tIns="47378" rIns="94755" bIns="47378"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51" y="1"/>
            <a:ext cx="4434998" cy="356198"/>
          </a:xfrm>
          <a:prstGeom prst="rect">
            <a:avLst/>
          </a:prstGeom>
        </p:spPr>
        <p:txBody>
          <a:bodyPr vert="horz" lIns="94755" tIns="47378" rIns="94755" bIns="47378" rtlCol="0"/>
          <a:lstStyle>
            <a:lvl1pPr algn="r">
              <a:defRPr sz="1200"/>
            </a:lvl1pPr>
          </a:lstStyle>
          <a:p>
            <a:fld id="{C0DC881E-79A7-41D7-A49B-D2E6C4E2CA80}" type="datetimeFigureOut">
              <a:rPr kumimoji="1" lang="ja-JP" altLang="en-US" smtClean="0"/>
              <a:t>2024/4/5</a:t>
            </a:fld>
            <a:endParaRPr kumimoji="1" lang="ja-JP" altLang="en-US"/>
          </a:p>
        </p:txBody>
      </p:sp>
      <p:sp>
        <p:nvSpPr>
          <p:cNvPr id="4" name="スライド イメージ プレースホルダー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4755" tIns="47378" rIns="94755" bIns="47378" rtlCol="0" anchor="ctr"/>
          <a:lstStyle/>
          <a:p>
            <a:endParaRPr lang="ja-JP" altLang="en-US"/>
          </a:p>
        </p:txBody>
      </p:sp>
      <p:sp>
        <p:nvSpPr>
          <p:cNvPr id="5" name="ノート プレースホルダー 4"/>
          <p:cNvSpPr>
            <a:spLocks noGrp="1"/>
          </p:cNvSpPr>
          <p:nvPr>
            <p:ph type="body" sz="quarter" idx="3"/>
          </p:nvPr>
        </p:nvSpPr>
        <p:spPr>
          <a:xfrm>
            <a:off x="1023463" y="3416540"/>
            <a:ext cx="8187690" cy="2795349"/>
          </a:xfrm>
          <a:prstGeom prst="rect">
            <a:avLst/>
          </a:prstGeom>
        </p:spPr>
        <p:txBody>
          <a:bodyPr vert="horz" lIns="94755" tIns="47378" rIns="94755" bIns="4737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743106"/>
            <a:ext cx="4434998" cy="356197"/>
          </a:xfrm>
          <a:prstGeom prst="rect">
            <a:avLst/>
          </a:prstGeom>
        </p:spPr>
        <p:txBody>
          <a:bodyPr vert="horz" lIns="94755" tIns="47378" rIns="94755" bIns="4737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51" y="6743106"/>
            <a:ext cx="4434998" cy="356197"/>
          </a:xfrm>
          <a:prstGeom prst="rect">
            <a:avLst/>
          </a:prstGeom>
        </p:spPr>
        <p:txBody>
          <a:bodyPr vert="horz" lIns="94755" tIns="47378" rIns="94755" bIns="47378" rtlCol="0" anchor="b"/>
          <a:lstStyle>
            <a:lvl1pPr algn="r">
              <a:defRPr sz="1200"/>
            </a:lvl1pPr>
          </a:lstStyle>
          <a:p>
            <a:fld id="{015A321C-6CDE-4AD5-8159-F832669EC863}" type="slidenum">
              <a:rPr kumimoji="1" lang="ja-JP" altLang="en-US" smtClean="0"/>
              <a:t>‹#›</a:t>
            </a:fld>
            <a:endParaRPr kumimoji="1" lang="ja-JP" altLang="en-US"/>
          </a:p>
        </p:txBody>
      </p:sp>
    </p:spTree>
    <p:extLst>
      <p:ext uri="{BB962C8B-B14F-4D97-AF65-F5344CB8AC3E}">
        <p14:creationId xmlns:p14="http://schemas.microsoft.com/office/powerpoint/2010/main" val="21824209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a:t>
            </a:fld>
            <a:endParaRPr kumimoji="1" lang="ja-JP" altLang="en-US"/>
          </a:p>
        </p:txBody>
      </p:sp>
    </p:spTree>
    <p:extLst>
      <p:ext uri="{BB962C8B-B14F-4D97-AF65-F5344CB8AC3E}">
        <p14:creationId xmlns:p14="http://schemas.microsoft.com/office/powerpoint/2010/main" val="200967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10</a:t>
            </a:fld>
            <a:endParaRPr kumimoji="1" lang="ja-JP" altLang="en-US"/>
          </a:p>
        </p:txBody>
      </p:sp>
    </p:spTree>
    <p:extLst>
      <p:ext uri="{BB962C8B-B14F-4D97-AF65-F5344CB8AC3E}">
        <p14:creationId xmlns:p14="http://schemas.microsoft.com/office/powerpoint/2010/main" val="46316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11</a:t>
            </a:fld>
            <a:endParaRPr kumimoji="1" lang="ja-JP" altLang="en-US"/>
          </a:p>
        </p:txBody>
      </p:sp>
    </p:spTree>
    <p:extLst>
      <p:ext uri="{BB962C8B-B14F-4D97-AF65-F5344CB8AC3E}">
        <p14:creationId xmlns:p14="http://schemas.microsoft.com/office/powerpoint/2010/main" val="154849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12</a:t>
            </a:fld>
            <a:endParaRPr kumimoji="1" lang="ja-JP" altLang="en-US"/>
          </a:p>
        </p:txBody>
      </p:sp>
    </p:spTree>
    <p:extLst>
      <p:ext uri="{BB962C8B-B14F-4D97-AF65-F5344CB8AC3E}">
        <p14:creationId xmlns:p14="http://schemas.microsoft.com/office/powerpoint/2010/main" val="111870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endParaRPr kumimoji="1"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13</a:t>
            </a:fld>
            <a:endParaRPr kumimoji="1" lang="ja-JP" altLang="en-US"/>
          </a:p>
        </p:txBody>
      </p:sp>
    </p:spTree>
    <p:extLst>
      <p:ext uri="{BB962C8B-B14F-4D97-AF65-F5344CB8AC3E}">
        <p14:creationId xmlns:p14="http://schemas.microsoft.com/office/powerpoint/2010/main" val="26721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endParaRPr kumimoji="1"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14</a:t>
            </a:fld>
            <a:endParaRPr kumimoji="1" lang="ja-JP" altLang="en-US"/>
          </a:p>
        </p:txBody>
      </p:sp>
    </p:spTree>
    <p:extLst>
      <p:ext uri="{BB962C8B-B14F-4D97-AF65-F5344CB8AC3E}">
        <p14:creationId xmlns:p14="http://schemas.microsoft.com/office/powerpoint/2010/main" val="414549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15</a:t>
            </a:fld>
            <a:endParaRPr kumimoji="1" lang="ja-JP" altLang="en-US"/>
          </a:p>
        </p:txBody>
      </p:sp>
    </p:spTree>
    <p:extLst>
      <p:ext uri="{BB962C8B-B14F-4D97-AF65-F5344CB8AC3E}">
        <p14:creationId xmlns:p14="http://schemas.microsoft.com/office/powerpoint/2010/main" val="4171175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16</a:t>
            </a:fld>
            <a:endParaRPr kumimoji="1" lang="ja-JP" altLang="en-US"/>
          </a:p>
        </p:txBody>
      </p:sp>
    </p:spTree>
    <p:extLst>
      <p:ext uri="{BB962C8B-B14F-4D97-AF65-F5344CB8AC3E}">
        <p14:creationId xmlns:p14="http://schemas.microsoft.com/office/powerpoint/2010/main" val="230060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17</a:t>
            </a:fld>
            <a:endParaRPr kumimoji="1" lang="ja-JP" altLang="en-US"/>
          </a:p>
        </p:txBody>
      </p:sp>
    </p:spTree>
    <p:extLst>
      <p:ext uri="{BB962C8B-B14F-4D97-AF65-F5344CB8AC3E}">
        <p14:creationId xmlns:p14="http://schemas.microsoft.com/office/powerpoint/2010/main" val="147052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18</a:t>
            </a:fld>
            <a:endParaRPr kumimoji="1" lang="ja-JP" altLang="en-US"/>
          </a:p>
        </p:txBody>
      </p:sp>
    </p:spTree>
    <p:extLst>
      <p:ext uri="{BB962C8B-B14F-4D97-AF65-F5344CB8AC3E}">
        <p14:creationId xmlns:p14="http://schemas.microsoft.com/office/powerpoint/2010/main" val="284115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19</a:t>
            </a:fld>
            <a:endParaRPr kumimoji="1" lang="ja-JP" altLang="en-US"/>
          </a:p>
        </p:txBody>
      </p:sp>
    </p:spTree>
    <p:extLst>
      <p:ext uri="{BB962C8B-B14F-4D97-AF65-F5344CB8AC3E}">
        <p14:creationId xmlns:p14="http://schemas.microsoft.com/office/powerpoint/2010/main" val="426777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a:t>
            </a:fld>
            <a:endParaRPr kumimoji="1" lang="ja-JP" altLang="en-US"/>
          </a:p>
        </p:txBody>
      </p:sp>
    </p:spTree>
    <p:extLst>
      <p:ext uri="{BB962C8B-B14F-4D97-AF65-F5344CB8AC3E}">
        <p14:creationId xmlns:p14="http://schemas.microsoft.com/office/powerpoint/2010/main" val="158422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20</a:t>
            </a:fld>
            <a:endParaRPr kumimoji="1" lang="ja-JP" altLang="en-US"/>
          </a:p>
        </p:txBody>
      </p:sp>
    </p:spTree>
    <p:extLst>
      <p:ext uri="{BB962C8B-B14F-4D97-AF65-F5344CB8AC3E}">
        <p14:creationId xmlns:p14="http://schemas.microsoft.com/office/powerpoint/2010/main" val="245116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21</a:t>
            </a:fld>
            <a:endParaRPr kumimoji="1" lang="ja-JP" altLang="en-US"/>
          </a:p>
        </p:txBody>
      </p:sp>
    </p:spTree>
    <p:extLst>
      <p:ext uri="{BB962C8B-B14F-4D97-AF65-F5344CB8AC3E}">
        <p14:creationId xmlns:p14="http://schemas.microsoft.com/office/powerpoint/2010/main" val="353890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22</a:t>
            </a:fld>
            <a:endParaRPr kumimoji="1" lang="ja-JP" altLang="en-US"/>
          </a:p>
        </p:txBody>
      </p:sp>
    </p:spTree>
    <p:extLst>
      <p:ext uri="{BB962C8B-B14F-4D97-AF65-F5344CB8AC3E}">
        <p14:creationId xmlns:p14="http://schemas.microsoft.com/office/powerpoint/2010/main" val="423683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23</a:t>
            </a:fld>
            <a:endParaRPr kumimoji="1" lang="ja-JP" altLang="en-US"/>
          </a:p>
        </p:txBody>
      </p:sp>
    </p:spTree>
    <p:extLst>
      <p:ext uri="{BB962C8B-B14F-4D97-AF65-F5344CB8AC3E}">
        <p14:creationId xmlns:p14="http://schemas.microsoft.com/office/powerpoint/2010/main" val="376438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D37B5-A288-F1EC-1954-DB0E3D4A25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7676D9-C1A9-8F20-24E7-967EDB5035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6C0C2E-C088-B959-E14A-594C03F2985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3156267-3BA5-A36B-B967-5743D41AF67D}"/>
              </a:ext>
            </a:extLst>
          </p:cNvPr>
          <p:cNvSpPr>
            <a:spLocks noGrp="1"/>
          </p:cNvSpPr>
          <p:nvPr>
            <p:ph type="sldNum" sz="quarter" idx="5"/>
          </p:nvPr>
        </p:nvSpPr>
        <p:spPr/>
        <p:txBody>
          <a:bodyPr/>
          <a:lstStyle/>
          <a:p>
            <a:fld id="{015A321C-6CDE-4AD5-8159-F832669EC863}" type="slidenum">
              <a:rPr kumimoji="1" lang="ja-JP" altLang="en-US" smtClean="0"/>
              <a:t>24</a:t>
            </a:fld>
            <a:endParaRPr kumimoji="1" lang="ja-JP" altLang="en-US"/>
          </a:p>
        </p:txBody>
      </p:sp>
    </p:spTree>
    <p:extLst>
      <p:ext uri="{BB962C8B-B14F-4D97-AF65-F5344CB8AC3E}">
        <p14:creationId xmlns:p14="http://schemas.microsoft.com/office/powerpoint/2010/main" val="3935415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25</a:t>
            </a:fld>
            <a:endParaRPr kumimoji="1" lang="ja-JP" altLang="en-US"/>
          </a:p>
        </p:txBody>
      </p:sp>
    </p:spTree>
    <p:extLst>
      <p:ext uri="{BB962C8B-B14F-4D97-AF65-F5344CB8AC3E}">
        <p14:creationId xmlns:p14="http://schemas.microsoft.com/office/powerpoint/2010/main" val="389409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26</a:t>
            </a:fld>
            <a:endParaRPr kumimoji="1" lang="ja-JP" altLang="en-US"/>
          </a:p>
        </p:txBody>
      </p:sp>
    </p:spTree>
    <p:extLst>
      <p:ext uri="{BB962C8B-B14F-4D97-AF65-F5344CB8AC3E}">
        <p14:creationId xmlns:p14="http://schemas.microsoft.com/office/powerpoint/2010/main" val="307952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27</a:t>
            </a:fld>
            <a:endParaRPr kumimoji="1" lang="ja-JP" altLang="en-US"/>
          </a:p>
        </p:txBody>
      </p:sp>
    </p:spTree>
    <p:extLst>
      <p:ext uri="{BB962C8B-B14F-4D97-AF65-F5344CB8AC3E}">
        <p14:creationId xmlns:p14="http://schemas.microsoft.com/office/powerpoint/2010/main" val="1790867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562">
              <a:defRPr/>
            </a:pPr>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28</a:t>
            </a:fld>
            <a:endParaRPr kumimoji="1" lang="ja-JP" altLang="en-US"/>
          </a:p>
        </p:txBody>
      </p:sp>
    </p:spTree>
    <p:extLst>
      <p:ext uri="{BB962C8B-B14F-4D97-AF65-F5344CB8AC3E}">
        <p14:creationId xmlns:p14="http://schemas.microsoft.com/office/powerpoint/2010/main" val="185635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29</a:t>
            </a:fld>
            <a:endParaRPr kumimoji="1" lang="ja-JP" altLang="en-US"/>
          </a:p>
        </p:txBody>
      </p:sp>
    </p:spTree>
    <p:extLst>
      <p:ext uri="{BB962C8B-B14F-4D97-AF65-F5344CB8AC3E}">
        <p14:creationId xmlns:p14="http://schemas.microsoft.com/office/powerpoint/2010/main" val="150726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3</a:t>
            </a:fld>
            <a:endParaRPr kumimoji="1" lang="ja-JP" altLang="en-US"/>
          </a:p>
        </p:txBody>
      </p:sp>
    </p:spTree>
    <p:extLst>
      <p:ext uri="{BB962C8B-B14F-4D97-AF65-F5344CB8AC3E}">
        <p14:creationId xmlns:p14="http://schemas.microsoft.com/office/powerpoint/2010/main" val="1767349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tabLst>
                <a:tab pos="473781" algn="l"/>
              </a:tabLst>
            </a:pPr>
            <a:r>
              <a:rPr lang="ja-JP" altLang="en-US" sz="1900" kern="100" dirty="0">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30</a:t>
            </a:fld>
            <a:endParaRPr kumimoji="1" lang="ja-JP" altLang="en-US"/>
          </a:p>
        </p:txBody>
      </p:sp>
    </p:spTree>
    <p:extLst>
      <p:ext uri="{BB962C8B-B14F-4D97-AF65-F5344CB8AC3E}">
        <p14:creationId xmlns:p14="http://schemas.microsoft.com/office/powerpoint/2010/main" val="156572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4</a:t>
            </a:fld>
            <a:endParaRPr kumimoji="1" lang="ja-JP" altLang="en-US"/>
          </a:p>
        </p:txBody>
      </p:sp>
    </p:spTree>
    <p:extLst>
      <p:ext uri="{BB962C8B-B14F-4D97-AF65-F5344CB8AC3E}">
        <p14:creationId xmlns:p14="http://schemas.microsoft.com/office/powerpoint/2010/main" val="2829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5</a:t>
            </a:fld>
            <a:endParaRPr kumimoji="1" lang="ja-JP" altLang="en-US"/>
          </a:p>
        </p:txBody>
      </p:sp>
    </p:spTree>
    <p:extLst>
      <p:ext uri="{BB962C8B-B14F-4D97-AF65-F5344CB8AC3E}">
        <p14:creationId xmlns:p14="http://schemas.microsoft.com/office/powerpoint/2010/main" val="67211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u="sng" dirty="0">
              <a:solidFill>
                <a:schemeClr val="accent1"/>
              </a:solidFill>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6</a:t>
            </a:fld>
            <a:endParaRPr kumimoji="1" lang="ja-JP" altLang="en-US"/>
          </a:p>
        </p:txBody>
      </p:sp>
    </p:spTree>
    <p:extLst>
      <p:ext uri="{BB962C8B-B14F-4D97-AF65-F5344CB8AC3E}">
        <p14:creationId xmlns:p14="http://schemas.microsoft.com/office/powerpoint/2010/main" val="82275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sz="1900" dirty="0">
              <a:latin typeface="MS-Mincho"/>
            </a:endParaRPr>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7</a:t>
            </a:fld>
            <a:endParaRPr kumimoji="1" lang="ja-JP" altLang="en-US"/>
          </a:p>
        </p:txBody>
      </p:sp>
    </p:spTree>
    <p:extLst>
      <p:ext uri="{BB962C8B-B14F-4D97-AF65-F5344CB8AC3E}">
        <p14:creationId xmlns:p14="http://schemas.microsoft.com/office/powerpoint/2010/main" val="405492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8</a:t>
            </a:fld>
            <a:endParaRPr kumimoji="1" lang="ja-JP" altLang="en-US"/>
          </a:p>
        </p:txBody>
      </p:sp>
    </p:spTree>
    <p:extLst>
      <p:ext uri="{BB962C8B-B14F-4D97-AF65-F5344CB8AC3E}">
        <p14:creationId xmlns:p14="http://schemas.microsoft.com/office/powerpoint/2010/main" val="286792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5A321C-6CDE-4AD5-8159-F832669EC863}" type="slidenum">
              <a:rPr kumimoji="1" lang="ja-JP" altLang="en-US" smtClean="0"/>
              <a:t>9</a:t>
            </a:fld>
            <a:endParaRPr kumimoji="1" lang="ja-JP" altLang="en-US"/>
          </a:p>
        </p:txBody>
      </p:sp>
    </p:spTree>
    <p:extLst>
      <p:ext uri="{BB962C8B-B14F-4D97-AF65-F5344CB8AC3E}">
        <p14:creationId xmlns:p14="http://schemas.microsoft.com/office/powerpoint/2010/main" val="403854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noFill/>
        </p:spPr>
        <p:txBody>
          <a:bodyPr anchor="b"/>
          <a:lstStyle>
            <a:lvl1pPr marL="0" indent="0" algn="ctr">
              <a:defRPr sz="6000">
                <a:solidFill>
                  <a:schemeClr val="tx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0" y="6492875"/>
            <a:ext cx="2057400" cy="365125"/>
          </a:xfrm>
        </p:spPr>
        <p:txBody>
          <a:bodyPr/>
          <a:lstStyle>
            <a:lvl1pPr>
              <a:defRPr>
                <a:solidFill>
                  <a:schemeClr val="tx1"/>
                </a:solidFill>
              </a:defRPr>
            </a:lvl1pPr>
          </a:lstStyle>
          <a:p>
            <a:fld id="{4302DBE3-EB2A-4E23-8DA3-25CE907D1017}" type="datetime1">
              <a:rPr kumimoji="1" lang="ja-JP" altLang="en-US" smtClean="0"/>
              <a:pPr/>
              <a:t>2024/4/5</a:t>
            </a:fld>
            <a:endParaRPr kumimoji="1" lang="ja-JP" altLang="en-US" dirty="0"/>
          </a:p>
        </p:txBody>
      </p:sp>
      <p:sp>
        <p:nvSpPr>
          <p:cNvPr id="5" name="Footer Placeholder 4"/>
          <p:cNvSpPr>
            <a:spLocks noGrp="1"/>
          </p:cNvSpPr>
          <p:nvPr>
            <p:ph type="ftr" sz="quarter" idx="11"/>
          </p:nvPr>
        </p:nvSpPr>
        <p:spPr>
          <a:xfrm>
            <a:off x="3028950" y="6492874"/>
            <a:ext cx="3086100" cy="365125"/>
          </a:xfrm>
        </p:spPr>
        <p:txBody>
          <a:bodyPr/>
          <a:lstStyle>
            <a:lvl1pPr>
              <a:defRPr>
                <a:solidFill>
                  <a:schemeClr val="tx1"/>
                </a:solidFill>
              </a:defRPr>
            </a:lvl1pPr>
          </a:lstStyle>
          <a:p>
            <a:endParaRPr kumimoji="1" lang="ja-JP" altLang="en-US" dirty="0"/>
          </a:p>
        </p:txBody>
      </p:sp>
      <p:sp>
        <p:nvSpPr>
          <p:cNvPr id="6" name="Slide Number Placeholder 5"/>
          <p:cNvSpPr>
            <a:spLocks noGrp="1"/>
          </p:cNvSpPr>
          <p:nvPr>
            <p:ph type="sldNum" sz="quarter" idx="12"/>
          </p:nvPr>
        </p:nvSpPr>
        <p:spPr>
          <a:xfrm>
            <a:off x="6972300" y="285751"/>
            <a:ext cx="2057400" cy="365125"/>
          </a:xfrm>
        </p:spPr>
        <p:txBody>
          <a:bodyPr/>
          <a:lstStyle>
            <a:lvl1pPr>
              <a:defRPr sz="4400">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264007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0652"/>
          </a:xfrm>
          <a:solidFill>
            <a:srgbClr val="03A4B5"/>
          </a:solidFill>
        </p:spPr>
        <p:txBody>
          <a:bodyPr/>
          <a:lstStyle>
            <a:lvl1pPr marL="444500" indent="0">
              <a:defRPr>
                <a:solidFill>
                  <a:schemeClr val="bg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320215"/>
            <a:ext cx="7886700" cy="4856748"/>
          </a:xfrm>
        </p:spPr>
        <p:txBody>
          <a:bodyPr/>
          <a:lstStyle>
            <a:lvl1pPr>
              <a:defRPr sz="3600"/>
            </a:lvl1pPr>
            <a:lvl2pPr>
              <a:defRPr sz="3200"/>
            </a:lvl2pPr>
            <a:lvl3pPr>
              <a:defRPr sz="2800"/>
            </a:lvl3pPr>
            <a:lvl4pPr>
              <a:defRPr sz="2400"/>
            </a:lvl4pPr>
            <a:lvl5pPr>
              <a:defRPr sz="24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91E0EF7-0603-44AB-AF1E-AFFCE2923875}" type="datetime1">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331200" y="0"/>
            <a:ext cx="812800" cy="1010651"/>
          </a:xfrm>
        </p:spPr>
        <p:txBody>
          <a:bodyPr/>
          <a:lstStyle>
            <a:lvl1pPr>
              <a:defRPr sz="4400" b="1">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313760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9ADBA-964F-4F67-904A-A12B94CCD651}" type="datetime1">
              <a:rPr kumimoji="1" lang="ja-JP" altLang="en-US" smtClean="0"/>
              <a:t>2024/4/5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23DC7A6-A3E6-40A6-A88F-7A8EA63E7490}" type="slidenum">
              <a:rPr kumimoji="1" lang="ja-JP" altLang="en-US" smtClean="0"/>
              <a:t>‹#›</a:t>
            </a:fld>
            <a:endParaRPr kumimoji="1" lang="ja-JP" altLang="en-US"/>
          </a:p>
        </p:txBody>
      </p:sp>
    </p:spTree>
    <p:extLst>
      <p:ext uri="{BB962C8B-B14F-4D97-AF65-F5344CB8AC3E}">
        <p14:creationId xmlns:p14="http://schemas.microsoft.com/office/powerpoint/2010/main" val="3648849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37398"/>
          </a:xfrm>
          <a:prstGeom prst="rect">
            <a:avLst/>
          </a:prstGeom>
          <a:solidFill>
            <a:srgbClr val="03A4B5"/>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44500" y="1092200"/>
            <a:ext cx="8293100" cy="5084763"/>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0" y="64635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EFF3-3B69-462F-A104-6A31B249C7C4}" type="datetime1">
              <a:rPr kumimoji="1" lang="ja-JP" altLang="en-US" smtClean="0"/>
              <a:t>2024/4/5</a:t>
            </a:fld>
            <a:endParaRPr kumimoji="1" lang="ja-JP" altLang="en-US" dirty="0"/>
          </a:p>
        </p:txBody>
      </p:sp>
      <p:sp>
        <p:nvSpPr>
          <p:cNvPr id="5" name="Footer Placeholder 4"/>
          <p:cNvSpPr>
            <a:spLocks noGrp="1"/>
          </p:cNvSpPr>
          <p:nvPr>
            <p:ph type="ftr" sz="quarter" idx="3"/>
          </p:nvPr>
        </p:nvSpPr>
        <p:spPr>
          <a:xfrm>
            <a:off x="3028950" y="646351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216900" y="79775"/>
            <a:ext cx="927100" cy="601262"/>
          </a:xfrm>
          <a:prstGeom prst="rect">
            <a:avLst/>
          </a:prstGeom>
          <a:solidFill>
            <a:srgbClr val="03A4B5"/>
          </a:solidFill>
        </p:spPr>
        <p:txBody>
          <a:bodyPr vert="horz" lIns="91440" tIns="45720" rIns="91440" bIns="45720" rtlCol="0" anchor="ctr"/>
          <a:lstStyle>
            <a:lvl1pPr algn="r">
              <a:defRPr sz="4400">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3771351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ftr="0" dt="0"/>
  <p:txStyles>
    <p:titleStyle>
      <a:lvl1pPr marL="355600" indent="0"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E85735-2F96-B6F6-9A45-E94F5C24EC33}"/>
              </a:ext>
            </a:extLst>
          </p:cNvPr>
          <p:cNvSpPr>
            <a:spLocks noGrp="1"/>
          </p:cNvSpPr>
          <p:nvPr>
            <p:ph type="ctrTitle"/>
          </p:nvPr>
        </p:nvSpPr>
        <p:spPr>
          <a:xfrm>
            <a:off x="685800" y="729963"/>
            <a:ext cx="7772400" cy="2387600"/>
          </a:xfrm>
        </p:spPr>
        <p:txBody>
          <a:bodyPr/>
          <a:lstStyle/>
          <a:p>
            <a:r>
              <a:rPr kumimoji="1" lang="ja-JP" altLang="en-US" dirty="0"/>
              <a:t>相談支援の基本的な考え方</a:t>
            </a:r>
          </a:p>
        </p:txBody>
      </p:sp>
      <p:pic>
        <p:nvPicPr>
          <p:cNvPr id="10" name="図 9">
            <a:extLst>
              <a:ext uri="{FF2B5EF4-FFF2-40B4-BE49-F238E27FC236}">
                <a16:creationId xmlns:a16="http://schemas.microsoft.com/office/drawing/2014/main" id="{FAB91D65-E5BC-183D-D54A-37A75675490B}"/>
              </a:ext>
            </a:extLst>
          </p:cNvPr>
          <p:cNvPicPr>
            <a:picLocks noChangeAspect="1"/>
          </p:cNvPicPr>
          <p:nvPr/>
        </p:nvPicPr>
        <p:blipFill>
          <a:blip r:embed="rId3"/>
          <a:stretch>
            <a:fillRect/>
          </a:stretch>
        </p:blipFill>
        <p:spPr>
          <a:xfrm>
            <a:off x="3399391" y="3073425"/>
            <a:ext cx="2362200" cy="2362200"/>
          </a:xfrm>
          <a:prstGeom prst="rect">
            <a:avLst/>
          </a:prstGeom>
        </p:spPr>
      </p:pic>
      <p:sp>
        <p:nvSpPr>
          <p:cNvPr id="3" name="字幕 2">
            <a:extLst>
              <a:ext uri="{FF2B5EF4-FFF2-40B4-BE49-F238E27FC236}">
                <a16:creationId xmlns:a16="http://schemas.microsoft.com/office/drawing/2014/main" id="{2D741095-CD1D-8BD4-7274-FBF9DBBBC1D7}"/>
              </a:ext>
            </a:extLst>
          </p:cNvPr>
          <p:cNvSpPr>
            <a:spLocks noGrp="1"/>
          </p:cNvSpPr>
          <p:nvPr>
            <p:ph type="subTitle" idx="1"/>
          </p:nvPr>
        </p:nvSpPr>
        <p:spPr>
          <a:xfrm>
            <a:off x="1143000" y="3048025"/>
            <a:ext cx="6858000" cy="1655762"/>
          </a:xfrm>
        </p:spPr>
        <p:txBody>
          <a:bodyPr/>
          <a:lstStyle/>
          <a:p>
            <a:r>
              <a:rPr kumimoji="1" lang="ja-JP" altLang="en-US" dirty="0"/>
              <a:t>～相談支援に関する手引き（案）より～</a:t>
            </a:r>
          </a:p>
        </p:txBody>
      </p:sp>
      <p:sp>
        <p:nvSpPr>
          <p:cNvPr id="11" name="テキスト ボックス 10">
            <a:extLst>
              <a:ext uri="{FF2B5EF4-FFF2-40B4-BE49-F238E27FC236}">
                <a16:creationId xmlns:a16="http://schemas.microsoft.com/office/drawing/2014/main" id="{50054BEB-AB22-7EE8-BE22-FE71A86CA17B}"/>
              </a:ext>
            </a:extLst>
          </p:cNvPr>
          <p:cNvSpPr txBox="1"/>
          <p:nvPr/>
        </p:nvSpPr>
        <p:spPr>
          <a:xfrm>
            <a:off x="4394200" y="5139065"/>
            <a:ext cx="4749800" cy="1015663"/>
          </a:xfrm>
          <a:prstGeom prst="rect">
            <a:avLst/>
          </a:prstGeom>
          <a:noFill/>
        </p:spPr>
        <p:txBody>
          <a:bodyPr wrap="square" rtlCol="0">
            <a:spAutoFit/>
          </a:bodyPr>
          <a:lstStyle/>
          <a:p>
            <a:r>
              <a:rPr kumimoji="1" lang="ja-JP" altLang="en-US" sz="2000" dirty="0"/>
              <a:t>名西郡障がい者基幹相談支援センター</a:t>
            </a:r>
            <a:endParaRPr kumimoji="1" lang="en-US" altLang="ja-JP" sz="2000" dirty="0"/>
          </a:p>
          <a:p>
            <a:r>
              <a:rPr kumimoji="1" lang="ja-JP" altLang="en-US" sz="2000" dirty="0"/>
              <a:t>管理者／主任相談支援専門員</a:t>
            </a:r>
            <a:endParaRPr kumimoji="1" lang="en-US" altLang="ja-JP" sz="2000" dirty="0"/>
          </a:p>
          <a:p>
            <a:pPr algn="r"/>
            <a:r>
              <a:rPr kumimoji="1" lang="ja-JP" altLang="en-US" sz="2000" dirty="0"/>
              <a:t>川島　成太</a:t>
            </a:r>
            <a:endParaRPr kumimoji="1" lang="ja-JP" altLang="en-US" dirty="0"/>
          </a:p>
        </p:txBody>
      </p:sp>
      <p:sp>
        <p:nvSpPr>
          <p:cNvPr id="4" name="テキスト ボックス 3">
            <a:extLst>
              <a:ext uri="{FF2B5EF4-FFF2-40B4-BE49-F238E27FC236}">
                <a16:creationId xmlns:a16="http://schemas.microsoft.com/office/drawing/2014/main" id="{FBA48334-396B-8D4F-842C-C4C4E0099401}"/>
              </a:ext>
            </a:extLst>
          </p:cNvPr>
          <p:cNvSpPr txBox="1"/>
          <p:nvPr/>
        </p:nvSpPr>
        <p:spPr>
          <a:xfrm>
            <a:off x="7219106" y="644510"/>
            <a:ext cx="1778590" cy="338554"/>
          </a:xfrm>
          <a:prstGeom prst="rect">
            <a:avLst/>
          </a:prstGeom>
          <a:noFill/>
        </p:spPr>
        <p:txBody>
          <a:bodyPr wrap="square" rtlCol="0">
            <a:spAutoFit/>
          </a:bodyPr>
          <a:lstStyle/>
          <a:p>
            <a:pPr algn="r"/>
            <a:r>
              <a:rPr kumimoji="1" lang="en-US" altLang="ja-JP" sz="1600" dirty="0"/>
              <a:t>R6.2.20</a:t>
            </a:r>
            <a:r>
              <a:rPr kumimoji="1" lang="ja-JP" altLang="en-US" sz="1600" dirty="0"/>
              <a:t>（</a:t>
            </a:r>
            <a:r>
              <a:rPr kumimoji="1" lang="en-US" altLang="ja-JP" sz="1600" dirty="0"/>
              <a:t>Tue</a:t>
            </a:r>
            <a:r>
              <a:rPr kumimoji="1" lang="ja-JP" altLang="en-US" sz="1600" dirty="0"/>
              <a:t>）　</a:t>
            </a:r>
          </a:p>
        </p:txBody>
      </p:sp>
      <p:sp>
        <p:nvSpPr>
          <p:cNvPr id="6" name="テキスト ボックス 5">
            <a:extLst>
              <a:ext uri="{FF2B5EF4-FFF2-40B4-BE49-F238E27FC236}">
                <a16:creationId xmlns:a16="http://schemas.microsoft.com/office/drawing/2014/main" id="{12147B23-68AD-2AF0-5B00-FE0E09F7F188}"/>
              </a:ext>
            </a:extLst>
          </p:cNvPr>
          <p:cNvSpPr txBox="1"/>
          <p:nvPr/>
        </p:nvSpPr>
        <p:spPr>
          <a:xfrm>
            <a:off x="356191" y="692616"/>
            <a:ext cx="1573618" cy="523220"/>
          </a:xfrm>
          <a:prstGeom prst="rect">
            <a:avLst/>
          </a:prstGeom>
          <a:noFill/>
        </p:spPr>
        <p:txBody>
          <a:bodyPr wrap="square">
            <a:spAutoFit/>
          </a:bodyPr>
          <a:lstStyle/>
          <a:p>
            <a:pPr algn="ctr"/>
            <a:r>
              <a:rPr kumimoji="1" lang="ja-JP" altLang="en-US" sz="2800" dirty="0"/>
              <a:t>講義</a:t>
            </a:r>
            <a:r>
              <a:rPr kumimoji="1" lang="en-US" altLang="ja-JP" sz="2800" dirty="0"/>
              <a:t>Ⅰ</a:t>
            </a:r>
            <a:endParaRPr lang="ja-JP" altLang="en-US" sz="2800" dirty="0"/>
          </a:p>
        </p:txBody>
      </p:sp>
      <p:sp>
        <p:nvSpPr>
          <p:cNvPr id="5" name="テキスト ボックス 4">
            <a:extLst>
              <a:ext uri="{FF2B5EF4-FFF2-40B4-BE49-F238E27FC236}">
                <a16:creationId xmlns:a16="http://schemas.microsoft.com/office/drawing/2014/main" id="{7343A5C4-CB09-47B6-5A59-EF325480D40A}"/>
              </a:ext>
            </a:extLst>
          </p:cNvPr>
          <p:cNvSpPr txBox="1"/>
          <p:nvPr/>
        </p:nvSpPr>
        <p:spPr>
          <a:xfrm>
            <a:off x="0" y="11507"/>
            <a:ext cx="9160983" cy="400110"/>
          </a:xfrm>
          <a:prstGeom prst="rect">
            <a:avLst/>
          </a:prstGeom>
          <a:noFill/>
        </p:spPr>
        <p:txBody>
          <a:bodyPr wrap="square" rtlCol="0">
            <a:spAutoFit/>
          </a:bodyPr>
          <a:lstStyle/>
          <a:p>
            <a:pPr algn="just"/>
            <a:r>
              <a:rPr lang="ja-JP" altLang="ja-JP" sz="1000" kern="100" spc="-130" dirty="0">
                <a:effectLst/>
                <a:latin typeface="ＭＳ ゴシック" panose="020B0609070205080204" pitchFamily="49" charset="-128"/>
                <a:ea typeface="ＭＳ ゴシック" panose="020B0609070205080204" pitchFamily="49" charset="-128"/>
                <a:cs typeface="Times New Roman" panose="02020603050405020304" pitchFamily="18" charset="0"/>
              </a:rPr>
              <a:t>令和５年度厚生労働省障害者総合福祉推進事業「地域の相談支援体制整備及び（自立支援）協議会の活性化に向けた都道府県による市町村支援の効果的な取組についての調査研究」</a:t>
            </a:r>
            <a:endParaRPr lang="en-US" altLang="ja-JP" sz="1000" kern="100" spc="-13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000" spc="-40" dirty="0">
                <a:latin typeface="ＭＳ ゴシック" panose="020B0609070205080204" pitchFamily="49" charset="-128"/>
                <a:ea typeface="ＭＳ ゴシック" panose="020B0609070205080204" pitchFamily="49" charset="-128"/>
                <a:cs typeface="Times New Roman" panose="02020603050405020304" pitchFamily="18" charset="0"/>
              </a:rPr>
              <a:t>相談支援体制整備や（自立支援）協議会の運営等の市町村支援に関する「都道府県</a:t>
            </a:r>
            <a:r>
              <a:rPr lang="ja-JP" altLang="ja-JP"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担当職員等向け試行研修</a:t>
            </a:r>
            <a:r>
              <a:rPr lang="ja-JP" altLang="en-US"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000" spc="-40" dirty="0">
                <a:latin typeface="ＭＳ ゴシック" panose="020B0609070205080204" pitchFamily="49" charset="-128"/>
                <a:ea typeface="ＭＳ ゴシック" panose="020B0609070205080204" pitchFamily="49" charset="-128"/>
                <a:cs typeface="Times New Roman" panose="02020603050405020304" pitchFamily="18" charset="0"/>
              </a:rPr>
              <a:t>R6</a:t>
            </a:r>
            <a:r>
              <a:rPr lang="en-US" altLang="ja-JP"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.2.20</a:t>
            </a:r>
            <a:r>
              <a:rPr lang="ja-JP" altLang="en-US"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16084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EE94E-7738-F7DE-C780-6FAFF8ADE471}"/>
              </a:ext>
            </a:extLst>
          </p:cNvPr>
          <p:cNvSpPr>
            <a:spLocks noGrp="1"/>
          </p:cNvSpPr>
          <p:nvPr>
            <p:ph type="title"/>
          </p:nvPr>
        </p:nvSpPr>
        <p:spPr/>
        <p:txBody>
          <a:bodyPr>
            <a:normAutofit/>
          </a:bodyPr>
          <a:lstStyle/>
          <a:p>
            <a:r>
              <a:rPr lang="en-US" altLang="ja-JP" b="1" dirty="0"/>
              <a:t>(2)</a:t>
            </a:r>
            <a:r>
              <a:rPr lang="ja-JP" altLang="en-US" b="1" dirty="0"/>
              <a:t>相談支援の基本的な流れ</a:t>
            </a:r>
            <a:endParaRPr lang="ja-JP" altLang="en-US" b="1" dirty="0">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628650" y="4519519"/>
            <a:ext cx="7886700" cy="1874078"/>
          </a:xfrm>
        </p:spPr>
        <p:txBody>
          <a:bodyPr>
            <a:normAutofit/>
          </a:bodyPr>
          <a:lstStyle/>
          <a:p>
            <a:pPr marL="133350" marR="133350" indent="0">
              <a:buNone/>
            </a:pPr>
            <a:r>
              <a:rPr lang="ja-JP" altLang="en-US" sz="28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800" dirty="0">
                <a:effectLst/>
                <a:latin typeface="メイリオ" panose="020B0604030504040204" pitchFamily="50" charset="-128"/>
                <a:ea typeface="メイリオ" panose="020B0604030504040204" pitchFamily="50" charset="-128"/>
                <a:cs typeface="Times New Roman" panose="02020603050405020304" pitchFamily="18" charset="0"/>
              </a:rPr>
              <a:t>本人のみならず、家族・親族や地域住民、関係機関等からの相談を受け止め、丁寧に話を聞き、相談の内容を整理することから始まる。</a:t>
            </a:r>
            <a:endParaRPr lang="ja-JP" altLang="en-US" sz="44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8EABCAD6-172E-301A-6719-0B5863FF3CFE}"/>
              </a:ext>
            </a:extLst>
          </p:cNvPr>
          <p:cNvSpPr>
            <a:spLocks noGrp="1"/>
          </p:cNvSpPr>
          <p:nvPr>
            <p:ph type="sldNum" sz="quarter" idx="12"/>
          </p:nvPr>
        </p:nvSpPr>
        <p:spPr/>
        <p:txBody>
          <a:bodyPr/>
          <a:lstStyle/>
          <a:p>
            <a:fld id="{723DC7A6-A3E6-40A6-A88F-7A8EA63E7490}" type="slidenum">
              <a:rPr kumimoji="1" lang="ja-JP" altLang="en-US" smtClean="0"/>
              <a:pPr/>
              <a:t>10</a:t>
            </a:fld>
            <a:endParaRPr kumimoji="1" lang="ja-JP" altLang="en-US" dirty="0"/>
          </a:p>
        </p:txBody>
      </p:sp>
      <p:sp>
        <p:nvSpPr>
          <p:cNvPr id="3" name="コンテンツ プレースホルダー 4">
            <a:extLst>
              <a:ext uri="{FF2B5EF4-FFF2-40B4-BE49-F238E27FC236}">
                <a16:creationId xmlns:a16="http://schemas.microsoft.com/office/drawing/2014/main" id="{D5F056FD-7616-918F-077C-82BA45F50D38}"/>
              </a:ext>
            </a:extLst>
          </p:cNvPr>
          <p:cNvSpPr txBox="1">
            <a:spLocks/>
          </p:cNvSpPr>
          <p:nvPr/>
        </p:nvSpPr>
        <p:spPr>
          <a:xfrm>
            <a:off x="3065993" y="1900794"/>
            <a:ext cx="3012017" cy="110971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33350" marR="133350" indent="0" algn="ctr">
              <a:buFont typeface="Arial" panose="020B0604020202020204" pitchFamily="34" charset="0"/>
              <a:buNone/>
            </a:pPr>
            <a:r>
              <a:rPr lang="ja-JP" altLang="en-US" b="1" dirty="0">
                <a:latin typeface="メイリオ" panose="020B0604030504040204" pitchFamily="50" charset="-128"/>
                <a:ea typeface="メイリオ" panose="020B0604030504040204" pitchFamily="50" charset="-128"/>
              </a:rPr>
              <a:t>相談支援</a:t>
            </a:r>
          </a:p>
        </p:txBody>
      </p:sp>
      <p:pic>
        <p:nvPicPr>
          <p:cNvPr id="1026" name="Picture 2" descr="説明を受けるカップルのイラスト">
            <a:extLst>
              <a:ext uri="{FF2B5EF4-FFF2-40B4-BE49-F238E27FC236}">
                <a16:creationId xmlns:a16="http://schemas.microsoft.com/office/drawing/2014/main" id="{F4480F8F-0FC7-267D-0011-D53425A8F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008" y="1836682"/>
            <a:ext cx="2376914" cy="217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コネクタ: カギ線 8">
            <a:extLst>
              <a:ext uri="{FF2B5EF4-FFF2-40B4-BE49-F238E27FC236}">
                <a16:creationId xmlns:a16="http://schemas.microsoft.com/office/drawing/2014/main" id="{8B0B9E27-5500-6116-0CBC-5558E6E3D1A5}"/>
              </a:ext>
            </a:extLst>
          </p:cNvPr>
          <p:cNvCxnSpPr>
            <a:cxnSpLocks/>
          </p:cNvCxnSpPr>
          <p:nvPr/>
        </p:nvCxnSpPr>
        <p:spPr>
          <a:xfrm flipV="1">
            <a:off x="3645272" y="314461"/>
            <a:ext cx="2115099" cy="2102334"/>
          </a:xfrm>
          <a:prstGeom prst="bentConnector3">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F6D119F1-C7CD-943D-76D2-9CAC6282AB7B}"/>
              </a:ext>
            </a:extLst>
          </p:cNvPr>
          <p:cNvSpPr>
            <a:spLocks noGrp="1"/>
          </p:cNvSpPr>
          <p:nvPr>
            <p:ph type="sldNum" sz="quarter" idx="12"/>
          </p:nvPr>
        </p:nvSpPr>
        <p:spPr/>
        <p:txBody>
          <a:bodyPr/>
          <a:lstStyle/>
          <a:p>
            <a:fld id="{723DC7A6-A3E6-40A6-A88F-7A8EA63E7490}" type="slidenum">
              <a:rPr kumimoji="1" lang="ja-JP" altLang="en-US" smtClean="0"/>
              <a:pPr/>
              <a:t>11</a:t>
            </a:fld>
            <a:endParaRPr kumimoji="1" lang="ja-JP" altLang="en-US" dirty="0"/>
          </a:p>
        </p:txBody>
      </p:sp>
      <p:grpSp>
        <p:nvGrpSpPr>
          <p:cNvPr id="122" name="グループ化 121">
            <a:extLst>
              <a:ext uri="{FF2B5EF4-FFF2-40B4-BE49-F238E27FC236}">
                <a16:creationId xmlns:a16="http://schemas.microsoft.com/office/drawing/2014/main" id="{E468BC0D-8C36-E413-A754-525DAFB2D533}"/>
              </a:ext>
            </a:extLst>
          </p:cNvPr>
          <p:cNvGrpSpPr/>
          <p:nvPr/>
        </p:nvGrpSpPr>
        <p:grpSpPr>
          <a:xfrm>
            <a:off x="4832895" y="730757"/>
            <a:ext cx="4233642" cy="4541848"/>
            <a:chOff x="4910358" y="1147078"/>
            <a:chExt cx="3987238" cy="4075807"/>
          </a:xfrm>
        </p:grpSpPr>
        <p:sp>
          <p:nvSpPr>
            <p:cNvPr id="74" name="四角形: 角を丸くする 73">
              <a:extLst>
                <a:ext uri="{FF2B5EF4-FFF2-40B4-BE49-F238E27FC236}">
                  <a16:creationId xmlns:a16="http://schemas.microsoft.com/office/drawing/2014/main" id="{7C0105FC-113E-046A-12B1-4F7FFCA482DC}"/>
                </a:ext>
              </a:extLst>
            </p:cNvPr>
            <p:cNvSpPr/>
            <p:nvPr/>
          </p:nvSpPr>
          <p:spPr>
            <a:xfrm>
              <a:off x="4910358" y="1147078"/>
              <a:ext cx="3987238" cy="4075807"/>
            </a:xfrm>
            <a:prstGeom prst="roundRect">
              <a:avLst>
                <a:gd name="adj" fmla="val 4075"/>
              </a:avLst>
            </a:prstGeom>
            <a:solidFill>
              <a:schemeClr val="accent5">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75" name="グループ化 74">
              <a:extLst>
                <a:ext uri="{FF2B5EF4-FFF2-40B4-BE49-F238E27FC236}">
                  <a16:creationId xmlns:a16="http://schemas.microsoft.com/office/drawing/2014/main" id="{314A705C-5393-0D20-020E-1A2DB50245D2}"/>
                </a:ext>
              </a:extLst>
            </p:cNvPr>
            <p:cNvGrpSpPr/>
            <p:nvPr/>
          </p:nvGrpSpPr>
          <p:grpSpPr>
            <a:xfrm>
              <a:off x="5050611" y="1224380"/>
              <a:ext cx="3734212" cy="1176843"/>
              <a:chOff x="116392" y="-43624"/>
              <a:chExt cx="3020263" cy="1176843"/>
            </a:xfrm>
          </p:grpSpPr>
          <p:sp>
            <p:nvSpPr>
              <p:cNvPr id="105" name="四角形: 角を丸くする 104">
                <a:extLst>
                  <a:ext uri="{FF2B5EF4-FFF2-40B4-BE49-F238E27FC236}">
                    <a16:creationId xmlns:a16="http://schemas.microsoft.com/office/drawing/2014/main" id="{14E2DC09-FCFE-9215-9CFA-864396D569CC}"/>
                  </a:ext>
                </a:extLst>
              </p:cNvPr>
              <p:cNvSpPr/>
              <p:nvPr/>
            </p:nvSpPr>
            <p:spPr>
              <a:xfrm>
                <a:off x="127554" y="268917"/>
                <a:ext cx="3009101" cy="850265"/>
              </a:xfrm>
              <a:prstGeom prst="roundRect">
                <a:avLst>
                  <a:gd name="adj" fmla="val 0"/>
                </a:avLst>
              </a:prstGeom>
              <a:solidFill>
                <a:schemeClr val="accent6">
                  <a:lumMod val="40000"/>
                  <a:lumOff val="60000"/>
                </a:schemeClr>
              </a:solidFill>
              <a:ln w="12700" cap="flat" cmpd="sng" algn="ctr">
                <a:solidFill>
                  <a:schemeClr val="tx1"/>
                </a:solidFill>
                <a:prstDash val="solid"/>
                <a:miter lim="800000"/>
              </a:ln>
              <a:effectLst/>
            </p:spPr>
            <p:txBody>
              <a:bodyPr wrap="square" rtlCol="0" anchor="ctr">
                <a:noAutofit/>
              </a:bodyPr>
              <a:lstStyle/>
              <a:p>
                <a:pPr algn="ctr"/>
                <a:r>
                  <a:rPr lang="en-US" sz="9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6" name="四角形: 角を丸くする 105">
                <a:extLst>
                  <a:ext uri="{FF2B5EF4-FFF2-40B4-BE49-F238E27FC236}">
                    <a16:creationId xmlns:a16="http://schemas.microsoft.com/office/drawing/2014/main" id="{80AAE719-D298-5993-7F4D-E46DBF44A110}"/>
                  </a:ext>
                </a:extLst>
              </p:cNvPr>
              <p:cNvSpPr/>
              <p:nvPr/>
            </p:nvSpPr>
            <p:spPr>
              <a:xfrm>
                <a:off x="127554" y="-43624"/>
                <a:ext cx="3009101" cy="378598"/>
              </a:xfrm>
              <a:prstGeom prst="roundRect">
                <a:avLst>
                  <a:gd name="adj" fmla="val 0"/>
                </a:avLst>
              </a:prstGeom>
              <a:solidFill>
                <a:sysClr val="window" lastClr="FFFFFF"/>
              </a:solidFill>
              <a:ln w="12700" cap="flat" cmpd="sng" algn="ctr">
                <a:solidFill>
                  <a:schemeClr val="tx1"/>
                </a:solidFill>
                <a:prstDash val="solid"/>
                <a:miter lim="800000"/>
              </a:ln>
              <a:effectLst/>
            </p:spPr>
            <p:txBody>
              <a:bodyPr wrap="square" rtlCol="0" anchor="ctr">
                <a:noAutofit/>
              </a:bodyPr>
              <a:lstStyle/>
              <a:p>
                <a:pPr algn="ctr">
                  <a:lnSpc>
                    <a:spcPts val="1200"/>
                  </a:lnSpc>
                </a:pPr>
                <a:r>
                  <a:rPr 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障害福祉サービス等を</a:t>
                </a:r>
                <a:r>
                  <a:rPr lang="ja-JP" sz="1600" b="1" kern="100" dirty="0">
                    <a:solidFill>
                      <a:srgbClr val="000000"/>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利用しない</a:t>
                </a:r>
                <a:r>
                  <a:rPr 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場合</a:t>
                </a:r>
                <a:endParaRPr 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07" name="グループ化 106">
                <a:extLst>
                  <a:ext uri="{FF2B5EF4-FFF2-40B4-BE49-F238E27FC236}">
                    <a16:creationId xmlns:a16="http://schemas.microsoft.com/office/drawing/2014/main" id="{64FA5476-D5DC-572E-9E86-210CCBB58CB8}"/>
                  </a:ext>
                </a:extLst>
              </p:cNvPr>
              <p:cNvGrpSpPr/>
              <p:nvPr/>
            </p:nvGrpSpPr>
            <p:grpSpPr>
              <a:xfrm>
                <a:off x="338132" y="760947"/>
                <a:ext cx="559815" cy="320332"/>
                <a:chOff x="-554887" y="3213429"/>
                <a:chExt cx="1782919" cy="780596"/>
              </a:xfrm>
            </p:grpSpPr>
            <p:sp>
              <p:nvSpPr>
                <p:cNvPr id="112" name="正方形/長方形 111">
                  <a:extLst>
                    <a:ext uri="{FF2B5EF4-FFF2-40B4-BE49-F238E27FC236}">
                      <a16:creationId xmlns:a16="http://schemas.microsoft.com/office/drawing/2014/main" id="{E522C80B-E853-39AC-FCC4-CEA0154F0238}"/>
                    </a:ext>
                  </a:extLst>
                </p:cNvPr>
                <p:cNvSpPr/>
                <p:nvPr/>
              </p:nvSpPr>
              <p:spPr>
                <a:xfrm>
                  <a:off x="-354245" y="3437136"/>
                  <a:ext cx="1450928" cy="556889"/>
                </a:xfrm>
                <a:prstGeom prst="rect">
                  <a:avLst/>
                </a:prstGeom>
                <a:solidFill>
                  <a:srgbClr val="FFFFCC"/>
                </a:solidFill>
                <a:ln w="12700" cap="flat" cmpd="sng" algn="ctr">
                  <a:solidFill>
                    <a:srgbClr val="ED7D31"/>
                  </a:solidFill>
                  <a:prstDash val="solid"/>
                  <a:miter lim="800000"/>
                </a:ln>
                <a:effectLst/>
              </p:spPr>
              <p:txBody>
                <a:bodyPr rtlCol="0" anchor="ctr"/>
                <a:lstStyle/>
                <a:p>
                  <a:endParaRPr lang="ja-JP" altLang="en-US"/>
                </a:p>
              </p:txBody>
            </p:sp>
            <p:sp>
              <p:nvSpPr>
                <p:cNvPr id="113" name="正方形/長方形 112">
                  <a:extLst>
                    <a:ext uri="{FF2B5EF4-FFF2-40B4-BE49-F238E27FC236}">
                      <a16:creationId xmlns:a16="http://schemas.microsoft.com/office/drawing/2014/main" id="{37F9FB36-9732-19A7-D87A-70032C44873D}"/>
                    </a:ext>
                  </a:extLst>
                </p:cNvPr>
                <p:cNvSpPr/>
                <p:nvPr/>
              </p:nvSpPr>
              <p:spPr>
                <a:xfrm>
                  <a:off x="-119206" y="3606239"/>
                  <a:ext cx="226424" cy="200295"/>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114" name="正方形/長方形 113">
                  <a:extLst>
                    <a:ext uri="{FF2B5EF4-FFF2-40B4-BE49-F238E27FC236}">
                      <a16:creationId xmlns:a16="http://schemas.microsoft.com/office/drawing/2014/main" id="{519BC054-2741-2126-0FDF-6726E3AABF1E}"/>
                    </a:ext>
                  </a:extLst>
                </p:cNvPr>
                <p:cNvSpPr/>
                <p:nvPr/>
              </p:nvSpPr>
              <p:spPr>
                <a:xfrm>
                  <a:off x="573133" y="3606237"/>
                  <a:ext cx="226424" cy="348349"/>
                </a:xfrm>
                <a:prstGeom prst="rect">
                  <a:avLst/>
                </a:prstGeom>
                <a:solidFill>
                  <a:srgbClr val="ED7D31">
                    <a:lumMod val="50000"/>
                  </a:srgbClr>
                </a:solidFill>
                <a:ln w="12700" cap="flat" cmpd="sng" algn="ctr">
                  <a:noFill/>
                  <a:prstDash val="solid"/>
                  <a:miter lim="800000"/>
                </a:ln>
                <a:effectLst/>
              </p:spPr>
              <p:txBody>
                <a:bodyPr rtlCol="0" anchor="ctr"/>
                <a:lstStyle/>
                <a:p>
                  <a:endParaRPr lang="ja-JP" altLang="en-US"/>
                </a:p>
              </p:txBody>
            </p:sp>
            <p:sp>
              <p:nvSpPr>
                <p:cNvPr id="115" name="正方形/長方形 114">
                  <a:extLst>
                    <a:ext uri="{FF2B5EF4-FFF2-40B4-BE49-F238E27FC236}">
                      <a16:creationId xmlns:a16="http://schemas.microsoft.com/office/drawing/2014/main" id="{D55BE977-1C37-0EAB-06F5-D37C84C90132}"/>
                    </a:ext>
                  </a:extLst>
                </p:cNvPr>
                <p:cNvSpPr/>
                <p:nvPr/>
              </p:nvSpPr>
              <p:spPr>
                <a:xfrm>
                  <a:off x="185599" y="3606237"/>
                  <a:ext cx="226424" cy="200295"/>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116" name="台形 115">
                  <a:extLst>
                    <a:ext uri="{FF2B5EF4-FFF2-40B4-BE49-F238E27FC236}">
                      <a16:creationId xmlns:a16="http://schemas.microsoft.com/office/drawing/2014/main" id="{E61BA0AB-366D-0179-F164-95FA2CDEAD50}"/>
                    </a:ext>
                  </a:extLst>
                </p:cNvPr>
                <p:cNvSpPr/>
                <p:nvPr/>
              </p:nvSpPr>
              <p:spPr>
                <a:xfrm>
                  <a:off x="-554887" y="3213429"/>
                  <a:ext cx="1782919" cy="240195"/>
                </a:xfrm>
                <a:prstGeom prst="trapezoid">
                  <a:avLst/>
                </a:prstGeom>
                <a:solidFill>
                  <a:srgbClr val="ED7D31"/>
                </a:solidFill>
                <a:ln w="12700" cap="flat" cmpd="sng" algn="ctr">
                  <a:solidFill>
                    <a:srgbClr val="ED7D31"/>
                  </a:solidFill>
                  <a:prstDash val="solid"/>
                  <a:miter lim="800000"/>
                </a:ln>
                <a:effectLst/>
              </p:spPr>
              <p:txBody>
                <a:bodyPr rtlCol="0" anchor="ctr"/>
                <a:lstStyle/>
                <a:p>
                  <a:endParaRPr lang="ja-JP" altLang="en-US"/>
                </a:p>
              </p:txBody>
            </p:sp>
          </p:grpSp>
          <p:sp>
            <p:nvSpPr>
              <p:cNvPr id="108" name="テキスト ボックス 186">
                <a:extLst>
                  <a:ext uri="{FF2B5EF4-FFF2-40B4-BE49-F238E27FC236}">
                    <a16:creationId xmlns:a16="http://schemas.microsoft.com/office/drawing/2014/main" id="{B559CBC6-2DBA-D3FA-1E92-B60EA3147A11}"/>
                  </a:ext>
                </a:extLst>
              </p:cNvPr>
              <p:cNvSpPr txBox="1"/>
              <p:nvPr/>
            </p:nvSpPr>
            <p:spPr>
              <a:xfrm>
                <a:off x="116392" y="547497"/>
                <a:ext cx="1186995" cy="193470"/>
              </a:xfrm>
              <a:prstGeom prst="rect">
                <a:avLst/>
              </a:prstGeom>
              <a:noFill/>
            </p:spPr>
            <p:txBody>
              <a:bodyPr wrap="square" rtlCol="0" anchor="ctr">
                <a:noAutofit/>
              </a:bodyPr>
              <a:lstStyle/>
              <a:p>
                <a:pPr algn="ctr">
                  <a:lnSpc>
                    <a:spcPts val="0"/>
                  </a:lnSpc>
                  <a:spcAft>
                    <a:spcPts val="1800"/>
                  </a:spcAft>
                </a:pPr>
                <a:r>
                  <a:rPr lang="ja-JP" sz="1400" b="1" kern="1200" dirty="0">
                    <a:effectLst/>
                    <a:latin typeface="+mn-ea"/>
                    <a:cs typeface="Times New Roman" panose="02020603050405020304" pitchFamily="18" charset="0"/>
                  </a:rPr>
                  <a:t>相談支援事業所</a:t>
                </a:r>
                <a:endParaRPr lang="en-US" altLang="ja-JP" sz="1400" b="1" kern="1200" dirty="0">
                  <a:effectLst/>
                  <a:latin typeface="+mn-ea"/>
                  <a:cs typeface="Times New Roman" panose="02020603050405020304" pitchFamily="18" charset="0"/>
                </a:endParaRPr>
              </a:p>
              <a:p>
                <a:pPr algn="ctr">
                  <a:lnSpc>
                    <a:spcPts val="0"/>
                  </a:lnSpc>
                  <a:spcAft>
                    <a:spcPts val="1800"/>
                  </a:spcAft>
                </a:pPr>
                <a:r>
                  <a:rPr lang="ja-JP" altLang="en-US" sz="1100" b="1" kern="1200" dirty="0">
                    <a:effectLst/>
                    <a:latin typeface="+mn-ea"/>
                    <a:cs typeface="Times New Roman" panose="02020603050405020304" pitchFamily="18" charset="0"/>
                  </a:rPr>
                  <a:t>（委託）</a:t>
                </a:r>
                <a:endParaRPr lang="en-US" altLang="ja-JP" sz="1100" b="1" kern="1200" dirty="0">
                  <a:effectLst/>
                  <a:latin typeface="+mn-ea"/>
                  <a:cs typeface="Times New Roman" panose="02020603050405020304" pitchFamily="18" charset="0"/>
                </a:endParaRPr>
              </a:p>
            </p:txBody>
          </p:sp>
          <p:pic>
            <p:nvPicPr>
              <p:cNvPr id="109" name="図 108" descr="白い背景に黒い文字が書かれた紙&#10;&#10;低い精度で自動的に生成された説明">
                <a:extLst>
                  <a:ext uri="{FF2B5EF4-FFF2-40B4-BE49-F238E27FC236}">
                    <a16:creationId xmlns:a16="http://schemas.microsoft.com/office/drawing/2014/main" id="{856E75E4-0608-4175-B8F6-3E739EF7F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5638" y="558629"/>
                <a:ext cx="619742" cy="574590"/>
              </a:xfrm>
              <a:prstGeom prst="rect">
                <a:avLst/>
              </a:prstGeom>
            </p:spPr>
          </p:pic>
          <p:sp>
            <p:nvSpPr>
              <p:cNvPr id="110" name="テキスト ボックス 185">
                <a:extLst>
                  <a:ext uri="{FF2B5EF4-FFF2-40B4-BE49-F238E27FC236}">
                    <a16:creationId xmlns:a16="http://schemas.microsoft.com/office/drawing/2014/main" id="{0110348F-786F-DD97-5076-22ED6393A5D7}"/>
                  </a:ext>
                </a:extLst>
              </p:cNvPr>
              <p:cNvSpPr txBox="1"/>
              <p:nvPr/>
            </p:nvSpPr>
            <p:spPr>
              <a:xfrm>
                <a:off x="2436069" y="344913"/>
                <a:ext cx="667385" cy="251460"/>
              </a:xfrm>
              <a:prstGeom prst="rect">
                <a:avLst/>
              </a:prstGeom>
              <a:noFill/>
            </p:spPr>
            <p:txBody>
              <a:bodyPr wrap="square" rtlCol="0" anchor="ctr">
                <a:noAutofit/>
              </a:bodyPr>
              <a:lstStyle/>
              <a:p>
                <a:pPr algn="ctr"/>
                <a:r>
                  <a:rPr lang="ja-JP" sz="1600" b="1" kern="1200" dirty="0">
                    <a:effectLst/>
                    <a:latin typeface="メイリオ" panose="020B0604030504040204" pitchFamily="50" charset="-128"/>
                    <a:ea typeface="メイリオ" panose="020B0604030504040204" pitchFamily="50" charset="-128"/>
                    <a:cs typeface="Times New Roman" panose="02020603050405020304" pitchFamily="18" charset="0"/>
                  </a:rPr>
                  <a:t>市町村</a:t>
                </a:r>
                <a:endParaRPr 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1" name="テキスト ボックス 195">
                <a:extLst>
                  <a:ext uri="{FF2B5EF4-FFF2-40B4-BE49-F238E27FC236}">
                    <a16:creationId xmlns:a16="http://schemas.microsoft.com/office/drawing/2014/main" id="{99BD57EB-83EF-45D6-4FCC-05E4A45647C0}"/>
                  </a:ext>
                </a:extLst>
              </p:cNvPr>
              <p:cNvSpPr txBox="1"/>
              <p:nvPr/>
            </p:nvSpPr>
            <p:spPr>
              <a:xfrm>
                <a:off x="932162" y="716282"/>
                <a:ext cx="1636977" cy="353935"/>
              </a:xfrm>
              <a:prstGeom prst="rect">
                <a:avLst/>
              </a:prstGeom>
              <a:noFill/>
            </p:spPr>
            <p:txBody>
              <a:bodyPr wrap="square" rtlCol="0" anchor="ctr">
                <a:noAutofit/>
              </a:bodyPr>
              <a:lstStyle/>
              <a:p>
                <a:pPr algn="ctr">
                  <a:lnSpc>
                    <a:spcPts val="1100"/>
                  </a:lnSpc>
                  <a:spcAft>
                    <a:spcPts val="600"/>
                  </a:spcAft>
                </a:pPr>
                <a:r>
                  <a:rPr lang="ja-JP" sz="1400" b="1" kern="1200" dirty="0">
                    <a:effectLst/>
                    <a:latin typeface="メイリオ" panose="020B0604030504040204" pitchFamily="50" charset="-128"/>
                    <a:ea typeface="メイリオ" panose="020B0604030504040204" pitchFamily="50" charset="-128"/>
                    <a:cs typeface="Times New Roman" panose="02020603050405020304" pitchFamily="18" charset="0"/>
                  </a:rPr>
                  <a:t>市町村障害者</a:t>
                </a:r>
                <a:endParaRPr lang="en-US" altLang="ja-JP" sz="1400" b="1" kern="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500"/>
                  </a:lnSpc>
                  <a:spcAft>
                    <a:spcPts val="600"/>
                  </a:spcAft>
                </a:pPr>
                <a:r>
                  <a:rPr lang="ja-JP" sz="1400" b="1" kern="1200" dirty="0">
                    <a:effectLst/>
                    <a:latin typeface="メイリオ" panose="020B0604030504040204" pitchFamily="50" charset="-128"/>
                    <a:ea typeface="メイリオ" panose="020B0604030504040204" pitchFamily="50" charset="-128"/>
                    <a:cs typeface="Times New Roman" panose="02020603050405020304" pitchFamily="18" charset="0"/>
                  </a:rPr>
                  <a:t>相談支援事業</a:t>
                </a:r>
                <a:endParaRPr 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grpSp>
          <p:nvGrpSpPr>
            <p:cNvPr id="76" name="グループ化 75">
              <a:extLst>
                <a:ext uri="{FF2B5EF4-FFF2-40B4-BE49-F238E27FC236}">
                  <a16:creationId xmlns:a16="http://schemas.microsoft.com/office/drawing/2014/main" id="{CEECCDDF-72C0-3C8F-9A55-59947DCF9815}"/>
                </a:ext>
              </a:extLst>
            </p:cNvPr>
            <p:cNvGrpSpPr/>
            <p:nvPr/>
          </p:nvGrpSpPr>
          <p:grpSpPr>
            <a:xfrm>
              <a:off x="5064411" y="2510394"/>
              <a:ext cx="3788631" cy="1244478"/>
              <a:chOff x="0" y="-1"/>
              <a:chExt cx="2242563" cy="993739"/>
            </a:xfrm>
          </p:grpSpPr>
          <p:sp>
            <p:nvSpPr>
              <p:cNvPr id="95" name="四角形: 角を丸くする 94">
                <a:extLst>
                  <a:ext uri="{FF2B5EF4-FFF2-40B4-BE49-F238E27FC236}">
                    <a16:creationId xmlns:a16="http://schemas.microsoft.com/office/drawing/2014/main" id="{CFF9F4EE-E33D-2E38-AED5-989A51169760}"/>
                  </a:ext>
                </a:extLst>
              </p:cNvPr>
              <p:cNvSpPr/>
              <p:nvPr/>
            </p:nvSpPr>
            <p:spPr>
              <a:xfrm>
                <a:off x="6063" y="127841"/>
                <a:ext cx="2204620" cy="732932"/>
              </a:xfrm>
              <a:prstGeom prst="roundRect">
                <a:avLst>
                  <a:gd name="adj" fmla="val 0"/>
                </a:avLst>
              </a:prstGeom>
              <a:solidFill>
                <a:schemeClr val="accent4">
                  <a:lumMod val="40000"/>
                  <a:lumOff val="60000"/>
                </a:schemeClr>
              </a:solidFill>
              <a:ln w="12700" cap="flat" cmpd="sng" algn="ctr">
                <a:solidFill>
                  <a:schemeClr val="tx1"/>
                </a:solidFill>
                <a:prstDash val="solid"/>
                <a:miter lim="800000"/>
              </a:ln>
              <a:effectLst/>
            </p:spPr>
            <p:txBody>
              <a:bodyPr wrap="square" rtlCol="0" anchor="ctr">
                <a:noAutofit/>
              </a:bodyPr>
              <a:lstStyle/>
              <a:p>
                <a:pPr algn="ctr"/>
                <a:r>
                  <a:rPr lang="en-US" sz="9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6" name="四角形: 角を丸くする 95">
                <a:extLst>
                  <a:ext uri="{FF2B5EF4-FFF2-40B4-BE49-F238E27FC236}">
                    <a16:creationId xmlns:a16="http://schemas.microsoft.com/office/drawing/2014/main" id="{23384BB8-6606-7E82-4B2F-1879BF388CB6}"/>
                  </a:ext>
                </a:extLst>
              </p:cNvPr>
              <p:cNvSpPr/>
              <p:nvPr/>
            </p:nvSpPr>
            <p:spPr>
              <a:xfrm>
                <a:off x="0" y="-1"/>
                <a:ext cx="2202180" cy="260025"/>
              </a:xfrm>
              <a:prstGeom prst="roundRect">
                <a:avLst>
                  <a:gd name="adj" fmla="val 0"/>
                </a:avLst>
              </a:prstGeom>
              <a:solidFill>
                <a:sysClr val="window" lastClr="FFFFFF"/>
              </a:solidFill>
              <a:ln w="12700" cap="flat" cmpd="sng" algn="ctr">
                <a:solidFill>
                  <a:schemeClr val="tx1"/>
                </a:solidFill>
                <a:prstDash val="solid"/>
                <a:miter lim="800000"/>
              </a:ln>
              <a:effectLst/>
            </p:spPr>
            <p:txBody>
              <a:bodyPr wrap="square" rtlCol="0" anchor="ctr">
                <a:noAutofit/>
              </a:bodyPr>
              <a:lstStyle/>
              <a:p>
                <a:pPr algn="ctr">
                  <a:lnSpc>
                    <a:spcPts val="1200"/>
                  </a:lnSpc>
                </a:pPr>
                <a:r>
                  <a:rPr 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障害福祉サービス等を</a:t>
                </a:r>
                <a:r>
                  <a:rPr lang="ja-JP" sz="1600" b="1" kern="100" dirty="0">
                    <a:solidFill>
                      <a:srgbClr val="000000"/>
                    </a:solidFill>
                    <a:effectLst/>
                    <a:highlight>
                      <a:srgbClr val="00FFFF"/>
                    </a:highlight>
                    <a:latin typeface="メイリオ" panose="020B0604030504040204" pitchFamily="50" charset="-128"/>
                    <a:ea typeface="メイリオ" panose="020B0604030504040204" pitchFamily="50" charset="-128"/>
                    <a:cs typeface="Times New Roman" panose="02020603050405020304" pitchFamily="18" charset="0"/>
                  </a:rPr>
                  <a:t>利用する</a:t>
                </a:r>
                <a:r>
                  <a:rPr lang="ja-JP" sz="16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場合</a:t>
                </a:r>
                <a:endParaRPr 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97" name="グループ化 96">
                <a:extLst>
                  <a:ext uri="{FF2B5EF4-FFF2-40B4-BE49-F238E27FC236}">
                    <a16:creationId xmlns:a16="http://schemas.microsoft.com/office/drawing/2014/main" id="{AD864AFB-9534-FF72-373E-FAD6277B0F57}"/>
                  </a:ext>
                </a:extLst>
              </p:cNvPr>
              <p:cNvGrpSpPr/>
              <p:nvPr/>
            </p:nvGrpSpPr>
            <p:grpSpPr>
              <a:xfrm>
                <a:off x="155960" y="559242"/>
                <a:ext cx="401955" cy="264238"/>
                <a:chOff x="-2401255" y="3109440"/>
                <a:chExt cx="1280160" cy="643906"/>
              </a:xfrm>
            </p:grpSpPr>
            <p:sp>
              <p:nvSpPr>
                <p:cNvPr id="100" name="正方形/長方形 99">
                  <a:extLst>
                    <a:ext uri="{FF2B5EF4-FFF2-40B4-BE49-F238E27FC236}">
                      <a16:creationId xmlns:a16="http://schemas.microsoft.com/office/drawing/2014/main" id="{9B00C1AB-847B-F470-7F27-0551482BDECA}"/>
                    </a:ext>
                  </a:extLst>
                </p:cNvPr>
                <p:cNvSpPr/>
                <p:nvPr/>
              </p:nvSpPr>
              <p:spPr>
                <a:xfrm>
                  <a:off x="-2322235" y="3252605"/>
                  <a:ext cx="1132114" cy="500741"/>
                </a:xfrm>
                <a:prstGeom prst="rect">
                  <a:avLst/>
                </a:prstGeom>
                <a:solidFill>
                  <a:srgbClr val="FFFFCC"/>
                </a:solidFill>
                <a:ln w="12700" cap="flat" cmpd="sng" algn="ctr">
                  <a:solidFill>
                    <a:srgbClr val="ED7D31"/>
                  </a:solidFill>
                  <a:prstDash val="solid"/>
                  <a:miter lim="800000"/>
                </a:ln>
                <a:effectLst/>
              </p:spPr>
              <p:txBody>
                <a:bodyPr rtlCol="0" anchor="ctr"/>
                <a:lstStyle/>
                <a:p>
                  <a:endParaRPr lang="ja-JP" altLang="en-US"/>
                </a:p>
              </p:txBody>
            </p:sp>
            <p:sp>
              <p:nvSpPr>
                <p:cNvPr id="101" name="正方形/長方形 100">
                  <a:extLst>
                    <a:ext uri="{FF2B5EF4-FFF2-40B4-BE49-F238E27FC236}">
                      <a16:creationId xmlns:a16="http://schemas.microsoft.com/office/drawing/2014/main" id="{569175D8-E181-EFA8-683B-709C112F3F56}"/>
                    </a:ext>
                  </a:extLst>
                </p:cNvPr>
                <p:cNvSpPr/>
                <p:nvPr/>
              </p:nvSpPr>
              <p:spPr>
                <a:xfrm>
                  <a:off x="-1856541" y="3387421"/>
                  <a:ext cx="226423" cy="200298"/>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102" name="正方形/長方形 101">
                  <a:extLst>
                    <a:ext uri="{FF2B5EF4-FFF2-40B4-BE49-F238E27FC236}">
                      <a16:creationId xmlns:a16="http://schemas.microsoft.com/office/drawing/2014/main" id="{30BC2BE0-5283-CF29-B43E-9E18BF573889}"/>
                    </a:ext>
                  </a:extLst>
                </p:cNvPr>
                <p:cNvSpPr/>
                <p:nvPr/>
              </p:nvSpPr>
              <p:spPr>
                <a:xfrm>
                  <a:off x="-1497266" y="3370484"/>
                  <a:ext cx="226423" cy="348349"/>
                </a:xfrm>
                <a:prstGeom prst="rect">
                  <a:avLst/>
                </a:prstGeom>
                <a:solidFill>
                  <a:srgbClr val="ED7D31">
                    <a:lumMod val="50000"/>
                  </a:srgbClr>
                </a:solidFill>
                <a:ln w="12700" cap="flat" cmpd="sng" algn="ctr">
                  <a:noFill/>
                  <a:prstDash val="solid"/>
                  <a:miter lim="800000"/>
                </a:ln>
                <a:effectLst/>
              </p:spPr>
              <p:txBody>
                <a:bodyPr rtlCol="0" anchor="ctr"/>
                <a:lstStyle/>
                <a:p>
                  <a:endParaRPr lang="ja-JP" altLang="en-US"/>
                </a:p>
              </p:txBody>
            </p:sp>
            <p:sp>
              <p:nvSpPr>
                <p:cNvPr id="103" name="正方形/長方形 102">
                  <a:extLst>
                    <a:ext uri="{FF2B5EF4-FFF2-40B4-BE49-F238E27FC236}">
                      <a16:creationId xmlns:a16="http://schemas.microsoft.com/office/drawing/2014/main" id="{E3039859-9AE5-9387-A652-BE8BD1D60997}"/>
                    </a:ext>
                  </a:extLst>
                </p:cNvPr>
                <p:cNvSpPr/>
                <p:nvPr/>
              </p:nvSpPr>
              <p:spPr>
                <a:xfrm>
                  <a:off x="-2238908" y="3389341"/>
                  <a:ext cx="226423" cy="200298"/>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104" name="台形 103">
                  <a:extLst>
                    <a:ext uri="{FF2B5EF4-FFF2-40B4-BE49-F238E27FC236}">
                      <a16:creationId xmlns:a16="http://schemas.microsoft.com/office/drawing/2014/main" id="{1196A66C-B453-CAC5-1556-09370AFFA74D}"/>
                    </a:ext>
                  </a:extLst>
                </p:cNvPr>
                <p:cNvSpPr/>
                <p:nvPr/>
              </p:nvSpPr>
              <p:spPr>
                <a:xfrm>
                  <a:off x="-2401255" y="3109440"/>
                  <a:ext cx="1280160" cy="139337"/>
                </a:xfrm>
                <a:prstGeom prst="trapezoid">
                  <a:avLst/>
                </a:prstGeom>
                <a:solidFill>
                  <a:srgbClr val="ED7D31"/>
                </a:solidFill>
                <a:ln w="12700" cap="flat" cmpd="sng" algn="ctr">
                  <a:solidFill>
                    <a:srgbClr val="ED7D31"/>
                  </a:solidFill>
                  <a:prstDash val="solid"/>
                  <a:miter lim="800000"/>
                </a:ln>
                <a:effectLst/>
              </p:spPr>
              <p:txBody>
                <a:bodyPr rtlCol="0" anchor="ctr"/>
                <a:lstStyle/>
                <a:p>
                  <a:endParaRPr lang="ja-JP" altLang="en-US"/>
                </a:p>
              </p:txBody>
            </p:sp>
          </p:grpSp>
          <p:sp>
            <p:nvSpPr>
              <p:cNvPr id="99" name="テキスト ボックス 195">
                <a:extLst>
                  <a:ext uri="{FF2B5EF4-FFF2-40B4-BE49-F238E27FC236}">
                    <a16:creationId xmlns:a16="http://schemas.microsoft.com/office/drawing/2014/main" id="{CDD9E777-F3FD-2434-9D88-CCF8E9F9A6BE}"/>
                  </a:ext>
                </a:extLst>
              </p:cNvPr>
              <p:cNvSpPr txBox="1"/>
              <p:nvPr/>
            </p:nvSpPr>
            <p:spPr>
              <a:xfrm>
                <a:off x="950349" y="314787"/>
                <a:ext cx="1292214" cy="678951"/>
              </a:xfrm>
              <a:prstGeom prst="rect">
                <a:avLst/>
              </a:prstGeom>
              <a:noFill/>
            </p:spPr>
            <p:txBody>
              <a:bodyPr wrap="square" rtlCol="0" anchor="ctr">
                <a:noAutofit/>
              </a:bodyPr>
              <a:lstStyle/>
              <a:p>
                <a:pPr>
                  <a:lnSpc>
                    <a:spcPts val="0"/>
                  </a:lnSpc>
                  <a:spcAft>
                    <a:spcPts val="1800"/>
                  </a:spcAft>
                </a:pPr>
                <a:r>
                  <a:rPr lang="ja-JP" sz="1400" b="1" kern="1200" dirty="0">
                    <a:effectLst/>
                    <a:latin typeface="+mn-ea"/>
                    <a:cs typeface="Times New Roman" panose="02020603050405020304" pitchFamily="18" charset="0"/>
                  </a:rPr>
                  <a:t>指定特定相談支援</a:t>
                </a:r>
                <a:endParaRPr lang="ja-JP" kern="100" dirty="0">
                  <a:effectLst/>
                  <a:latin typeface="+mn-ea"/>
                  <a:cs typeface="Times New Roman" panose="02020603050405020304" pitchFamily="18" charset="0"/>
                </a:endParaRPr>
              </a:p>
              <a:p>
                <a:pPr>
                  <a:lnSpc>
                    <a:spcPts val="0"/>
                  </a:lnSpc>
                  <a:spcAft>
                    <a:spcPts val="1800"/>
                  </a:spcAft>
                </a:pPr>
                <a:r>
                  <a:rPr lang="ja-JP" sz="1400" b="1" kern="1200" dirty="0">
                    <a:effectLst/>
                    <a:latin typeface="+mn-ea"/>
                    <a:cs typeface="Times New Roman" panose="02020603050405020304" pitchFamily="18" charset="0"/>
                  </a:rPr>
                  <a:t>指定障害児相談支援</a:t>
                </a:r>
                <a:endParaRPr lang="en-US" altLang="ja-JP" sz="1400" b="1" kern="1200" dirty="0">
                  <a:effectLst/>
                  <a:latin typeface="+mn-ea"/>
                  <a:cs typeface="Times New Roman" panose="02020603050405020304" pitchFamily="18" charset="0"/>
                </a:endParaRPr>
              </a:p>
              <a:p>
                <a:pPr>
                  <a:lnSpc>
                    <a:spcPts val="0"/>
                  </a:lnSpc>
                  <a:spcAft>
                    <a:spcPts val="1800"/>
                  </a:spcAft>
                </a:pPr>
                <a:r>
                  <a:rPr lang="ja-JP" altLang="en-US" sz="1400" b="1" kern="100" dirty="0">
                    <a:effectLst/>
                    <a:latin typeface="+mn-ea"/>
                    <a:cs typeface="Times New Roman" panose="02020603050405020304" pitchFamily="18" charset="0"/>
                  </a:rPr>
                  <a:t>一般相談支援</a:t>
                </a:r>
                <a:endParaRPr lang="ja-JP" sz="1400" b="1" kern="100" dirty="0">
                  <a:effectLst/>
                  <a:latin typeface="+mn-ea"/>
                  <a:cs typeface="Times New Roman" panose="02020603050405020304" pitchFamily="18" charset="0"/>
                </a:endParaRPr>
              </a:p>
            </p:txBody>
          </p:sp>
        </p:grpSp>
        <p:sp>
          <p:nvSpPr>
            <p:cNvPr id="77" name="テキスト ボックス 133">
              <a:extLst>
                <a:ext uri="{FF2B5EF4-FFF2-40B4-BE49-F238E27FC236}">
                  <a16:creationId xmlns:a16="http://schemas.microsoft.com/office/drawing/2014/main" id="{E8FBAF20-A652-79D3-69A4-63AD8C922274}"/>
                </a:ext>
              </a:extLst>
            </p:cNvPr>
            <p:cNvSpPr txBox="1"/>
            <p:nvPr/>
          </p:nvSpPr>
          <p:spPr>
            <a:xfrm>
              <a:off x="5253249" y="3621480"/>
              <a:ext cx="315556" cy="1554692"/>
            </a:xfrm>
            <a:prstGeom prst="rect">
              <a:avLst/>
            </a:prstGeom>
            <a:solidFill>
              <a:srgbClr val="FFFFD5"/>
            </a:solidFill>
            <a:ln w="12700">
              <a:solidFill>
                <a:srgbClr val="ED7D31"/>
              </a:solidFill>
            </a:ln>
          </p:spPr>
          <p:txBody>
            <a:bodyPr rot="0" spcFirstLastPara="0" vert="eaVert" wrap="square" lIns="36000" tIns="36000" rIns="36000" bIns="36000" numCol="1" spcCol="0" rtlCol="0" fromWordArt="0" anchor="ctr" anchorCtr="0" forceAA="0" compatLnSpc="1">
              <a:prstTxWarp prst="textNoShape">
                <a:avLst/>
              </a:prstTxWarp>
              <a:noAutofit/>
            </a:bodyPr>
            <a:lstStyle/>
            <a:p>
              <a:pPr algn="ctr">
                <a:lnSpc>
                  <a:spcPts val="1100"/>
                </a:lnSpc>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利用契約</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8" name="テキスト ボックス 129">
              <a:extLst>
                <a:ext uri="{FF2B5EF4-FFF2-40B4-BE49-F238E27FC236}">
                  <a16:creationId xmlns:a16="http://schemas.microsoft.com/office/drawing/2014/main" id="{433A72E0-440E-9642-DA9A-E78831D019BD}"/>
                </a:ext>
              </a:extLst>
            </p:cNvPr>
            <p:cNvSpPr txBox="1"/>
            <p:nvPr/>
          </p:nvSpPr>
          <p:spPr>
            <a:xfrm>
              <a:off x="7116808" y="3630152"/>
              <a:ext cx="389461" cy="1558504"/>
            </a:xfrm>
            <a:prstGeom prst="rect">
              <a:avLst/>
            </a:prstGeom>
            <a:solidFill>
              <a:srgbClr val="FFFFD5"/>
            </a:solidFill>
            <a:ln w="12700">
              <a:solidFill>
                <a:srgbClr val="ED7D31"/>
              </a:solidFill>
            </a:ln>
          </p:spPr>
          <p:txBody>
            <a:bodyPr rot="0" spcFirstLastPara="0" vert="eaVert" wrap="square" lIns="36000" tIns="36000" rIns="36000" bIns="36000" numCol="1" spcCol="0" rtlCol="0" fromWordArt="0" anchor="ctr" anchorCtr="0" forceAA="0" compatLnSpc="1">
              <a:prstTxWarp prst="textNoShape">
                <a:avLst/>
              </a:prstTxWarp>
              <a:noAutofit/>
            </a:bodyPr>
            <a:lstStyle/>
            <a:p>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サービス担当者会議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9" name="テキスト ボックス 131">
              <a:extLst>
                <a:ext uri="{FF2B5EF4-FFF2-40B4-BE49-F238E27FC236}">
                  <a16:creationId xmlns:a16="http://schemas.microsoft.com/office/drawing/2014/main" id="{AAE278B6-3180-C4FD-D116-3E864212015A}"/>
                </a:ext>
              </a:extLst>
            </p:cNvPr>
            <p:cNvSpPr txBox="1"/>
            <p:nvPr/>
          </p:nvSpPr>
          <p:spPr>
            <a:xfrm>
              <a:off x="8132166" y="3623750"/>
              <a:ext cx="293995" cy="1564906"/>
            </a:xfrm>
            <a:prstGeom prst="rect">
              <a:avLst/>
            </a:prstGeom>
            <a:solidFill>
              <a:srgbClr val="FFFFD5"/>
            </a:solidFill>
            <a:ln w="12700">
              <a:solidFill>
                <a:srgbClr val="ED7D31"/>
              </a:solidFill>
            </a:ln>
          </p:spPr>
          <p:txBody>
            <a:bodyPr rot="0" spcFirstLastPara="0" vert="eaVert" wrap="square" lIns="36000" tIns="36000" rIns="36000" bIns="36000" numCol="1" spcCol="0" rtlCol="0" fromWordArt="0" anchor="ctr" anchorCtr="0" forceAA="0" compatLnSpc="1">
              <a:prstTxWarp prst="textNoShape">
                <a:avLst/>
              </a:prstTxWarp>
              <a:noAutofit/>
            </a:bodyPr>
            <a:lstStyle/>
            <a:p>
              <a:pPr algn="ct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サービス利用の開始</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0" name="テキスト ボックス 62">
              <a:extLst>
                <a:ext uri="{FF2B5EF4-FFF2-40B4-BE49-F238E27FC236}">
                  <a16:creationId xmlns:a16="http://schemas.microsoft.com/office/drawing/2014/main" id="{1FEC64B8-7A9B-F356-539E-19FA3679D18B}"/>
                </a:ext>
              </a:extLst>
            </p:cNvPr>
            <p:cNvSpPr txBox="1"/>
            <p:nvPr/>
          </p:nvSpPr>
          <p:spPr>
            <a:xfrm>
              <a:off x="5713755" y="3630903"/>
              <a:ext cx="279382" cy="1545268"/>
            </a:xfrm>
            <a:prstGeom prst="rect">
              <a:avLst/>
            </a:prstGeom>
            <a:solidFill>
              <a:srgbClr val="FFFFD5"/>
            </a:solidFill>
            <a:ln w="12700">
              <a:solidFill>
                <a:srgbClr val="ED7D31"/>
              </a:solidFill>
            </a:ln>
          </p:spPr>
          <p:txBody>
            <a:bodyPr rot="0" spcFirstLastPara="0" vert="eaVert" wrap="square" lIns="36000" tIns="36000" rIns="36000" bIns="36000" numCol="1" spcCol="0" rtlCol="0" fromWordArt="0" anchor="ctr" anchorCtr="0" forceAA="0" compatLnSpc="1">
              <a:prstTxWarp prst="textNoShape">
                <a:avLst/>
              </a:prstTxWarp>
              <a:noAutofit/>
            </a:bodyPr>
            <a:lstStyle/>
            <a:p>
              <a:pPr algn="ctr">
                <a:lnSpc>
                  <a:spcPts val="1100"/>
                </a:lnSpc>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アセスメント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1" name="テキスト ボックス 63">
              <a:extLst>
                <a:ext uri="{FF2B5EF4-FFF2-40B4-BE49-F238E27FC236}">
                  <a16:creationId xmlns:a16="http://schemas.microsoft.com/office/drawing/2014/main" id="{897DC57E-F68C-AA48-2539-754B19430D69}"/>
                </a:ext>
              </a:extLst>
            </p:cNvPr>
            <p:cNvSpPr txBox="1"/>
            <p:nvPr/>
          </p:nvSpPr>
          <p:spPr>
            <a:xfrm>
              <a:off x="6164693" y="3611257"/>
              <a:ext cx="322029" cy="1542137"/>
            </a:xfrm>
            <a:prstGeom prst="rect">
              <a:avLst/>
            </a:prstGeom>
            <a:solidFill>
              <a:srgbClr val="FFFFD5"/>
            </a:solidFill>
            <a:ln w="12700">
              <a:solidFill>
                <a:srgbClr val="ED7D31"/>
              </a:solidFill>
            </a:ln>
          </p:spPr>
          <p:txBody>
            <a:bodyPr rot="0" spcFirstLastPara="0" vert="eaVert" wrap="square" lIns="36000" tIns="0" rIns="36000" bIns="0" numCol="1" spcCol="0" rtlCol="0" fromWordArt="0" anchor="ctr" anchorCtr="0" forceAA="0" compatLnSpc="1">
              <a:prstTxWarp prst="textNoShape">
                <a:avLst/>
              </a:prstTxWarp>
              <a:noAutofit/>
            </a:bodyPr>
            <a:lstStyle/>
            <a:p>
              <a:pPr algn="ctr"/>
              <a:r>
                <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rPr>
                <a:t>サービス等利用計画案の作成</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テキスト ボックス 128">
              <a:extLst>
                <a:ext uri="{FF2B5EF4-FFF2-40B4-BE49-F238E27FC236}">
                  <a16:creationId xmlns:a16="http://schemas.microsoft.com/office/drawing/2014/main" id="{D2E3CA46-EB67-582E-1A84-EB736021D7CC}"/>
                </a:ext>
              </a:extLst>
            </p:cNvPr>
            <p:cNvSpPr txBox="1"/>
            <p:nvPr/>
          </p:nvSpPr>
          <p:spPr>
            <a:xfrm>
              <a:off x="6667722" y="3616510"/>
              <a:ext cx="273086" cy="1554692"/>
            </a:xfrm>
            <a:prstGeom prst="rect">
              <a:avLst/>
            </a:prstGeom>
            <a:solidFill>
              <a:srgbClr val="FFFFD5"/>
            </a:solidFill>
            <a:ln w="12700">
              <a:solidFill>
                <a:srgbClr val="ED7D31"/>
              </a:solidFill>
            </a:ln>
          </p:spPr>
          <p:txBody>
            <a:bodyPr rot="0" spcFirstLastPara="0" vert="eaVert" wrap="square" lIns="36000" tIns="36000" rIns="36000" bIns="36000" numCol="1" spcCol="0" rtlCol="0" fromWordArt="0" anchor="ctr" anchorCtr="0" forceAA="0" compatLnSpc="1">
              <a:prstTxWarp prst="textNoShape">
                <a:avLst/>
              </a:prstTxWarp>
              <a:noAutofit/>
            </a:bodyPr>
            <a:lstStyle/>
            <a:p>
              <a:pPr algn="ctr">
                <a:lnSpc>
                  <a:spcPts val="1100"/>
                </a:lnSpc>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支給決定</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3" name="テキスト ボックス 132">
              <a:extLst>
                <a:ext uri="{FF2B5EF4-FFF2-40B4-BE49-F238E27FC236}">
                  <a16:creationId xmlns:a16="http://schemas.microsoft.com/office/drawing/2014/main" id="{E926EE9E-2684-73BB-E77D-8C0BBC4017A1}"/>
                </a:ext>
              </a:extLst>
            </p:cNvPr>
            <p:cNvSpPr txBox="1"/>
            <p:nvPr/>
          </p:nvSpPr>
          <p:spPr>
            <a:xfrm>
              <a:off x="8535838" y="3630152"/>
              <a:ext cx="317898" cy="1558503"/>
            </a:xfrm>
            <a:prstGeom prst="rect">
              <a:avLst/>
            </a:prstGeom>
            <a:solidFill>
              <a:srgbClr val="FFFFD5"/>
            </a:solidFill>
            <a:ln w="12700">
              <a:solidFill>
                <a:srgbClr val="ED7D31"/>
              </a:solidFill>
            </a:ln>
          </p:spPr>
          <p:txBody>
            <a:bodyPr rot="0" spcFirstLastPara="0" vert="eaVert" wrap="square" lIns="36000" tIns="36000" rIns="36000" bIns="36000" numCol="1" spcCol="0" rtlCol="0" fromWordArt="0" anchor="ctr" anchorCtr="0" forceAA="0" compatLnSpc="1">
              <a:prstTxWarp prst="textNoShape">
                <a:avLst/>
              </a:prstTxWarp>
              <a:noAutofit/>
            </a:bodyPr>
            <a:lstStyle/>
            <a:p>
              <a:pPr algn="ct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モニタリング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85" name="グループ化 84">
              <a:extLst>
                <a:ext uri="{FF2B5EF4-FFF2-40B4-BE49-F238E27FC236}">
                  <a16:creationId xmlns:a16="http://schemas.microsoft.com/office/drawing/2014/main" id="{95ADFF2A-F42D-72E5-258D-E34D320A0777}"/>
                </a:ext>
              </a:extLst>
            </p:cNvPr>
            <p:cNvGrpSpPr/>
            <p:nvPr/>
          </p:nvGrpSpPr>
          <p:grpSpPr>
            <a:xfrm>
              <a:off x="5084573" y="3541657"/>
              <a:ext cx="741163" cy="850432"/>
              <a:chOff x="-776984" y="-540717"/>
              <a:chExt cx="741200" cy="850432"/>
            </a:xfrm>
          </p:grpSpPr>
          <p:cxnSp>
            <p:nvCxnSpPr>
              <p:cNvPr id="86" name="直線コネクタ 85">
                <a:extLst>
                  <a:ext uri="{FF2B5EF4-FFF2-40B4-BE49-F238E27FC236}">
                    <a16:creationId xmlns:a16="http://schemas.microsoft.com/office/drawing/2014/main" id="{45E463FA-4831-0726-DAC4-3B3AD3868687}"/>
                  </a:ext>
                </a:extLst>
              </p:cNvPr>
              <p:cNvCxnSpPr>
                <a:cxnSpLocks/>
              </p:cNvCxnSpPr>
              <p:nvPr/>
            </p:nvCxnSpPr>
            <p:spPr>
              <a:xfrm>
                <a:off x="-776984" y="-540717"/>
                <a:ext cx="0" cy="846402"/>
              </a:xfrm>
              <a:prstGeom prst="line">
                <a:avLst/>
              </a:prstGeom>
              <a:noFill/>
              <a:ln w="76200" cap="flat" cmpd="sng" algn="ctr">
                <a:solidFill>
                  <a:srgbClr val="009E47"/>
                </a:solidFill>
                <a:prstDash val="solid"/>
                <a:miter lim="800000"/>
              </a:ln>
              <a:effectLst/>
            </p:spPr>
          </p:cxnSp>
          <p:cxnSp>
            <p:nvCxnSpPr>
              <p:cNvPr id="88" name="直線矢印コネクタ 87">
                <a:extLst>
                  <a:ext uri="{FF2B5EF4-FFF2-40B4-BE49-F238E27FC236}">
                    <a16:creationId xmlns:a16="http://schemas.microsoft.com/office/drawing/2014/main" id="{721ADDE5-2D6B-A043-2B79-DA67A7AB4BD8}"/>
                  </a:ext>
                </a:extLst>
              </p:cNvPr>
              <p:cNvCxnSpPr>
                <a:cxnSpLocks/>
              </p:cNvCxnSpPr>
              <p:nvPr/>
            </p:nvCxnSpPr>
            <p:spPr>
              <a:xfrm>
                <a:off x="-327415" y="309715"/>
                <a:ext cx="291631" cy="0"/>
              </a:xfrm>
              <a:prstGeom prst="straightConnector1">
                <a:avLst/>
              </a:prstGeom>
              <a:noFill/>
              <a:ln w="57150" cap="flat" cmpd="sng" algn="ctr">
                <a:solidFill>
                  <a:srgbClr val="009E47"/>
                </a:solidFill>
                <a:prstDash val="solid"/>
                <a:miter lim="800000"/>
                <a:tailEnd type="triangle"/>
              </a:ln>
              <a:effectLst/>
            </p:spPr>
          </p:cxnSp>
        </p:grpSp>
      </p:grpSp>
      <p:sp>
        <p:nvSpPr>
          <p:cNvPr id="56" name="矢印: 五方向 55">
            <a:extLst>
              <a:ext uri="{FF2B5EF4-FFF2-40B4-BE49-F238E27FC236}">
                <a16:creationId xmlns:a16="http://schemas.microsoft.com/office/drawing/2014/main" id="{AD159834-86DF-8C4F-D278-73BBCA67B3F1}"/>
              </a:ext>
            </a:extLst>
          </p:cNvPr>
          <p:cNvSpPr/>
          <p:nvPr/>
        </p:nvSpPr>
        <p:spPr>
          <a:xfrm>
            <a:off x="2006777" y="6101851"/>
            <a:ext cx="6890817" cy="625520"/>
          </a:xfrm>
          <a:prstGeom prst="homePlate">
            <a:avLst/>
          </a:prstGeom>
          <a:solidFill>
            <a:srgbClr val="FFCCFF"/>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2000" b="1" kern="100"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ケアマネジメントのプロセス</a:t>
            </a:r>
            <a:endParaRPr 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＜エンパワメント・意思決定支援、サービス調整・つなぎ、直接支援＞</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57" name="グループ化 56">
            <a:extLst>
              <a:ext uri="{FF2B5EF4-FFF2-40B4-BE49-F238E27FC236}">
                <a16:creationId xmlns:a16="http://schemas.microsoft.com/office/drawing/2014/main" id="{8A677DAC-C6D7-CF1F-35E2-EAD86E08CC9A}"/>
              </a:ext>
            </a:extLst>
          </p:cNvPr>
          <p:cNvGrpSpPr/>
          <p:nvPr/>
        </p:nvGrpSpPr>
        <p:grpSpPr>
          <a:xfrm>
            <a:off x="4956253" y="5293009"/>
            <a:ext cx="3941341" cy="845502"/>
            <a:chOff x="0" y="0"/>
            <a:chExt cx="3264535" cy="703745"/>
          </a:xfrm>
        </p:grpSpPr>
        <p:sp>
          <p:nvSpPr>
            <p:cNvPr id="58" name="正方形/長方形 57">
              <a:extLst>
                <a:ext uri="{FF2B5EF4-FFF2-40B4-BE49-F238E27FC236}">
                  <a16:creationId xmlns:a16="http://schemas.microsoft.com/office/drawing/2014/main" id="{4751B070-A4F3-8AF1-CB9E-2E3199B5DF72}"/>
                </a:ext>
              </a:extLst>
            </p:cNvPr>
            <p:cNvSpPr/>
            <p:nvPr/>
          </p:nvSpPr>
          <p:spPr>
            <a:xfrm rot="16200000">
              <a:off x="1437640" y="-1203160"/>
              <a:ext cx="389255" cy="3264535"/>
            </a:xfrm>
            <a:prstGeom prst="rect">
              <a:avLst/>
            </a:prstGeom>
            <a:solidFill>
              <a:srgbClr val="EBFFFF"/>
            </a:solid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テキスト ボックス 160">
              <a:extLst>
                <a:ext uri="{FF2B5EF4-FFF2-40B4-BE49-F238E27FC236}">
                  <a16:creationId xmlns:a16="http://schemas.microsoft.com/office/drawing/2014/main" id="{28EF5AE1-20F9-617F-1967-2DA3A25DE950}"/>
                </a:ext>
              </a:extLst>
            </p:cNvPr>
            <p:cNvSpPr txBox="1"/>
            <p:nvPr/>
          </p:nvSpPr>
          <p:spPr>
            <a:xfrm>
              <a:off x="5485" y="278295"/>
              <a:ext cx="2552487" cy="425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2000" b="1" kern="100"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基幹相談支援センター</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60" name="グループ化 59">
              <a:extLst>
                <a:ext uri="{FF2B5EF4-FFF2-40B4-BE49-F238E27FC236}">
                  <a16:creationId xmlns:a16="http://schemas.microsoft.com/office/drawing/2014/main" id="{FADB08F4-5F58-A1ED-6D68-632EECB4006B}"/>
                </a:ext>
              </a:extLst>
            </p:cNvPr>
            <p:cNvGrpSpPr>
              <a:grpSpLocks noChangeAspect="1"/>
            </p:cNvGrpSpPr>
            <p:nvPr/>
          </p:nvGrpSpPr>
          <p:grpSpPr>
            <a:xfrm>
              <a:off x="2511590" y="337930"/>
              <a:ext cx="516255" cy="186055"/>
              <a:chOff x="0" y="0"/>
              <a:chExt cx="1672045" cy="655319"/>
            </a:xfrm>
          </p:grpSpPr>
          <p:sp>
            <p:nvSpPr>
              <p:cNvPr id="63" name="正方形/長方形 62">
                <a:extLst>
                  <a:ext uri="{FF2B5EF4-FFF2-40B4-BE49-F238E27FC236}">
                    <a16:creationId xmlns:a16="http://schemas.microsoft.com/office/drawing/2014/main" id="{E1A14CE8-C01C-8589-60F8-638651393943}"/>
                  </a:ext>
                </a:extLst>
              </p:cNvPr>
              <p:cNvSpPr/>
              <p:nvPr/>
            </p:nvSpPr>
            <p:spPr>
              <a:xfrm>
                <a:off x="0" y="0"/>
                <a:ext cx="1672045" cy="655319"/>
              </a:xfrm>
              <a:prstGeom prst="rect">
                <a:avLst/>
              </a:prstGeom>
              <a:solidFill>
                <a:srgbClr val="E7E6E6"/>
              </a:solidFill>
              <a:ln w="12700" cap="flat" cmpd="sng" algn="ctr">
                <a:solidFill>
                  <a:sysClr val="window" lastClr="FFFFFF">
                    <a:lumMod val="65000"/>
                  </a:sysClr>
                </a:solidFill>
                <a:prstDash val="solid"/>
                <a:miter lim="800000"/>
              </a:ln>
              <a:effectLst/>
            </p:spPr>
            <p:txBody>
              <a:bodyPr rtlCol="0" anchor="ctr"/>
              <a:lstStyle/>
              <a:p>
                <a:endParaRPr lang="ja-JP" altLang="en-US"/>
              </a:p>
            </p:txBody>
          </p:sp>
          <p:sp>
            <p:nvSpPr>
              <p:cNvPr id="64" name="正方形/長方形 63">
                <a:extLst>
                  <a:ext uri="{FF2B5EF4-FFF2-40B4-BE49-F238E27FC236}">
                    <a16:creationId xmlns:a16="http://schemas.microsoft.com/office/drawing/2014/main" id="{DD925E37-B327-0CB9-A81D-C16C723770E5}"/>
                  </a:ext>
                </a:extLst>
              </p:cNvPr>
              <p:cNvSpPr/>
              <p:nvPr/>
            </p:nvSpPr>
            <p:spPr>
              <a:xfrm>
                <a:off x="104502" y="71845"/>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65" name="正方形/長方形 64">
                <a:extLst>
                  <a:ext uri="{FF2B5EF4-FFF2-40B4-BE49-F238E27FC236}">
                    <a16:creationId xmlns:a16="http://schemas.microsoft.com/office/drawing/2014/main" id="{549937CF-6235-62EB-CFC4-9B8443F4CFE5}"/>
                  </a:ext>
                </a:extLst>
              </p:cNvPr>
              <p:cNvSpPr/>
              <p:nvPr/>
            </p:nvSpPr>
            <p:spPr>
              <a:xfrm>
                <a:off x="714102" y="70757"/>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66" name="正方形/長方形 65">
                <a:extLst>
                  <a:ext uri="{FF2B5EF4-FFF2-40B4-BE49-F238E27FC236}">
                    <a16:creationId xmlns:a16="http://schemas.microsoft.com/office/drawing/2014/main" id="{D00B6F12-25B1-4374-D9E6-7F56D13A95E8}"/>
                  </a:ext>
                </a:extLst>
              </p:cNvPr>
              <p:cNvSpPr/>
              <p:nvPr/>
            </p:nvSpPr>
            <p:spPr>
              <a:xfrm>
                <a:off x="409302" y="71845"/>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67" name="正方形/長方形 66">
                <a:extLst>
                  <a:ext uri="{FF2B5EF4-FFF2-40B4-BE49-F238E27FC236}">
                    <a16:creationId xmlns:a16="http://schemas.microsoft.com/office/drawing/2014/main" id="{1F103372-6AC1-A0CD-81BD-0BC629F2A22C}"/>
                  </a:ext>
                </a:extLst>
              </p:cNvPr>
              <p:cNvSpPr/>
              <p:nvPr/>
            </p:nvSpPr>
            <p:spPr>
              <a:xfrm>
                <a:off x="1018901" y="70756"/>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68" name="正方形/長方形 67">
                <a:extLst>
                  <a:ext uri="{FF2B5EF4-FFF2-40B4-BE49-F238E27FC236}">
                    <a16:creationId xmlns:a16="http://schemas.microsoft.com/office/drawing/2014/main" id="{6C2420C2-7573-12B3-D96B-D492A15FF498}"/>
                  </a:ext>
                </a:extLst>
              </p:cNvPr>
              <p:cNvSpPr/>
              <p:nvPr/>
            </p:nvSpPr>
            <p:spPr>
              <a:xfrm>
                <a:off x="1323700" y="70755"/>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69" name="正方形/長方形 68">
                <a:extLst>
                  <a:ext uri="{FF2B5EF4-FFF2-40B4-BE49-F238E27FC236}">
                    <a16:creationId xmlns:a16="http://schemas.microsoft.com/office/drawing/2014/main" id="{2F3BA363-F8E3-CFA4-8306-1DFF0B92C6B8}"/>
                  </a:ext>
                </a:extLst>
              </p:cNvPr>
              <p:cNvSpPr/>
              <p:nvPr/>
            </p:nvSpPr>
            <p:spPr>
              <a:xfrm>
                <a:off x="104502" y="341807"/>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70" name="正方形/長方形 69">
                <a:extLst>
                  <a:ext uri="{FF2B5EF4-FFF2-40B4-BE49-F238E27FC236}">
                    <a16:creationId xmlns:a16="http://schemas.microsoft.com/office/drawing/2014/main" id="{937DA220-EC18-C741-5C5C-6846F87D6CAD}"/>
                  </a:ext>
                </a:extLst>
              </p:cNvPr>
              <p:cNvSpPr/>
              <p:nvPr/>
            </p:nvSpPr>
            <p:spPr>
              <a:xfrm>
                <a:off x="714102" y="340719"/>
                <a:ext cx="226423" cy="288000"/>
              </a:xfrm>
              <a:prstGeom prst="rect">
                <a:avLst/>
              </a:prstGeom>
              <a:solidFill>
                <a:srgbClr val="4472C4">
                  <a:lumMod val="40000"/>
                  <a:lumOff val="60000"/>
                </a:srgbClr>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71" name="正方形/長方形 70">
                <a:extLst>
                  <a:ext uri="{FF2B5EF4-FFF2-40B4-BE49-F238E27FC236}">
                    <a16:creationId xmlns:a16="http://schemas.microsoft.com/office/drawing/2014/main" id="{45828C9F-68A3-A9B3-6627-D8F5351FC58C}"/>
                  </a:ext>
                </a:extLst>
              </p:cNvPr>
              <p:cNvSpPr/>
              <p:nvPr/>
            </p:nvSpPr>
            <p:spPr>
              <a:xfrm>
                <a:off x="409302" y="341807"/>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72" name="正方形/長方形 71">
                <a:extLst>
                  <a:ext uri="{FF2B5EF4-FFF2-40B4-BE49-F238E27FC236}">
                    <a16:creationId xmlns:a16="http://schemas.microsoft.com/office/drawing/2014/main" id="{12CAAC46-E751-E73A-8648-88D832813422}"/>
                  </a:ext>
                </a:extLst>
              </p:cNvPr>
              <p:cNvSpPr/>
              <p:nvPr/>
            </p:nvSpPr>
            <p:spPr>
              <a:xfrm>
                <a:off x="1018901" y="340718"/>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73" name="正方形/長方形 72">
                <a:extLst>
                  <a:ext uri="{FF2B5EF4-FFF2-40B4-BE49-F238E27FC236}">
                    <a16:creationId xmlns:a16="http://schemas.microsoft.com/office/drawing/2014/main" id="{265DC2B7-D30F-630F-2891-B5EFEBE8CEB9}"/>
                  </a:ext>
                </a:extLst>
              </p:cNvPr>
              <p:cNvSpPr/>
              <p:nvPr/>
            </p:nvSpPr>
            <p:spPr>
              <a:xfrm>
                <a:off x="1323700" y="340717"/>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grpSp>
        <p:sp>
          <p:nvSpPr>
            <p:cNvPr id="61" name="矢印: 五方向 60">
              <a:extLst>
                <a:ext uri="{FF2B5EF4-FFF2-40B4-BE49-F238E27FC236}">
                  <a16:creationId xmlns:a16="http://schemas.microsoft.com/office/drawing/2014/main" id="{C471C06B-6D29-019F-F399-74C9389B2A7F}"/>
                </a:ext>
              </a:extLst>
            </p:cNvPr>
            <p:cNvSpPr/>
            <p:nvPr/>
          </p:nvSpPr>
          <p:spPr>
            <a:xfrm rot="16200000" flipV="1">
              <a:off x="1589791" y="-325452"/>
              <a:ext cx="143508" cy="877181"/>
            </a:xfrm>
            <a:prstGeom prst="homePlate">
              <a:avLst>
                <a:gd name="adj" fmla="val 100000"/>
              </a:avLst>
            </a:prstGeom>
            <a:solidFill>
              <a:srgbClr val="0070C0"/>
            </a:solidFill>
            <a:ln w="12700" cap="flat" cmpd="sng" algn="ctr">
              <a:noFill/>
              <a:prstDash val="solid"/>
              <a:miter lim="800000"/>
            </a:ln>
            <a:effectLst/>
          </p:spPr>
          <p:txBody>
            <a:bodyPr rtlCol="0" anchor="ctr"/>
            <a:lstStyle/>
            <a:p>
              <a:endParaRPr lang="ja-JP" altLang="en-US"/>
            </a:p>
          </p:txBody>
        </p:sp>
        <p:sp>
          <p:nvSpPr>
            <p:cNvPr id="62" name="テキスト ボックス 128">
              <a:extLst>
                <a:ext uri="{FF2B5EF4-FFF2-40B4-BE49-F238E27FC236}">
                  <a16:creationId xmlns:a16="http://schemas.microsoft.com/office/drawing/2014/main" id="{04A0BFFA-B94F-7788-9F86-A9C0DAD1C83C}"/>
                </a:ext>
              </a:extLst>
            </p:cNvPr>
            <p:cNvSpPr txBox="1"/>
            <p:nvPr/>
          </p:nvSpPr>
          <p:spPr>
            <a:xfrm>
              <a:off x="1935120" y="0"/>
              <a:ext cx="810260" cy="217748"/>
            </a:xfrm>
            <a:prstGeom prst="rect">
              <a:avLst/>
            </a:prstGeom>
            <a:noFill/>
          </p:spPr>
          <p:txBody>
            <a:bodyPr wrap="square" rtlCol="0">
              <a:spAutoFit/>
            </a:bodyPr>
            <a:lstStyle/>
            <a:p>
              <a:pPr algn="ctr">
                <a:lnSpc>
                  <a:spcPts val="1200"/>
                </a:lnSpc>
              </a:pPr>
              <a:r>
                <a:rPr lang="ja-JP" sz="1400" b="1" kern="12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後方支援</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sp>
        <p:nvSpPr>
          <p:cNvPr id="54" name="テキスト ボックス 128">
            <a:extLst>
              <a:ext uri="{FF2B5EF4-FFF2-40B4-BE49-F238E27FC236}">
                <a16:creationId xmlns:a16="http://schemas.microsoft.com/office/drawing/2014/main" id="{0C8F1281-7131-4947-4596-C8DBBCCF5F91}"/>
              </a:ext>
            </a:extLst>
          </p:cNvPr>
          <p:cNvSpPr txBox="1"/>
          <p:nvPr/>
        </p:nvSpPr>
        <p:spPr>
          <a:xfrm>
            <a:off x="3503362" y="1421068"/>
            <a:ext cx="1428923" cy="392480"/>
          </a:xfrm>
          <a:prstGeom prst="rect">
            <a:avLst/>
          </a:prstGeom>
          <a:noFill/>
        </p:spPr>
        <p:txBody>
          <a:bodyPr wrap="square" rtlCol="0" anchor="ctr">
            <a:spAutoFit/>
          </a:bodyPr>
          <a:lstStyle/>
          <a:p>
            <a:pPr algn="ctr">
              <a:lnSpc>
                <a:spcPts val="0"/>
              </a:lnSpc>
              <a:spcAft>
                <a:spcPts val="1800"/>
              </a:spcAft>
            </a:pPr>
            <a:r>
              <a:rPr lang="ja-JP"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継続的な</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0"/>
              </a:lnSpc>
              <a:spcAft>
                <a:spcPts val="1800"/>
              </a:spcAft>
            </a:pPr>
            <a:r>
              <a:rPr lang="ja-JP"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相談支援</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5776ACED-7FB5-203C-C9DA-7A237A4550D7}"/>
              </a:ext>
            </a:extLst>
          </p:cNvPr>
          <p:cNvSpPr/>
          <p:nvPr/>
        </p:nvSpPr>
        <p:spPr>
          <a:xfrm>
            <a:off x="1879274" y="130630"/>
            <a:ext cx="1876067" cy="5971222"/>
          </a:xfrm>
          <a:prstGeom prst="roundRect">
            <a:avLst>
              <a:gd name="adj" fmla="val 6937"/>
            </a:avLst>
          </a:prstGeom>
          <a:gradFill flip="none" rotWithShape="1">
            <a:gsLst>
              <a:gs pos="0">
                <a:srgbClr val="FCF3EE"/>
              </a:gs>
              <a:gs pos="100000">
                <a:srgbClr val="ED7D31">
                  <a:lumMod val="40000"/>
                  <a:lumOff val="60000"/>
                </a:srgbClr>
              </a:gs>
            </a:gsLst>
            <a:path path="rect">
              <a:fillToRect l="50000" t="50000" r="50000" b="50000"/>
            </a:path>
            <a:tileRect/>
          </a:gradFill>
          <a:ln w="12700" cap="flat" cmpd="sng" algn="ctr">
            <a:solidFill>
              <a:schemeClr val="tx1"/>
            </a:solidFill>
            <a:prstDash val="solid"/>
            <a:miter lim="800000"/>
          </a:ln>
          <a:effectLst/>
        </p:spPr>
        <p:txBody>
          <a:bodyPr rtlCol="0" anchor="ctr"/>
          <a:lstStyle/>
          <a:p>
            <a:endParaRPr lang="ja-JP" altLang="en-US"/>
          </a:p>
        </p:txBody>
      </p:sp>
      <p:grpSp>
        <p:nvGrpSpPr>
          <p:cNvPr id="23" name="グループ化 22">
            <a:extLst>
              <a:ext uri="{FF2B5EF4-FFF2-40B4-BE49-F238E27FC236}">
                <a16:creationId xmlns:a16="http://schemas.microsoft.com/office/drawing/2014/main" id="{2832F9C2-0B72-2855-C3D6-6C47A0CCA27C}"/>
              </a:ext>
            </a:extLst>
          </p:cNvPr>
          <p:cNvGrpSpPr/>
          <p:nvPr/>
        </p:nvGrpSpPr>
        <p:grpSpPr>
          <a:xfrm>
            <a:off x="2474299" y="5614001"/>
            <a:ext cx="778338" cy="431624"/>
            <a:chOff x="2354874" y="917889"/>
            <a:chExt cx="1672046" cy="655319"/>
          </a:xfrm>
        </p:grpSpPr>
        <p:sp>
          <p:nvSpPr>
            <p:cNvPr id="41" name="正方形/長方形 40">
              <a:extLst>
                <a:ext uri="{FF2B5EF4-FFF2-40B4-BE49-F238E27FC236}">
                  <a16:creationId xmlns:a16="http://schemas.microsoft.com/office/drawing/2014/main" id="{CC2B32B1-3E01-AD2F-C0FD-F423540CF0E9}"/>
                </a:ext>
              </a:extLst>
            </p:cNvPr>
            <p:cNvSpPr/>
            <p:nvPr/>
          </p:nvSpPr>
          <p:spPr>
            <a:xfrm>
              <a:off x="2354874" y="917889"/>
              <a:ext cx="1672046" cy="655319"/>
            </a:xfrm>
            <a:prstGeom prst="rect">
              <a:avLst/>
            </a:prstGeom>
            <a:solidFill>
              <a:srgbClr val="E7E6E6"/>
            </a:solidFill>
            <a:ln w="12700" cap="flat" cmpd="sng" algn="ctr">
              <a:solidFill>
                <a:sysClr val="window" lastClr="FFFFFF">
                  <a:lumMod val="65000"/>
                </a:sysClr>
              </a:solidFill>
              <a:prstDash val="solid"/>
              <a:miter lim="800000"/>
            </a:ln>
            <a:effectLst/>
          </p:spPr>
          <p:txBody>
            <a:bodyPr rtlCol="0" anchor="ctr"/>
            <a:lstStyle/>
            <a:p>
              <a:endParaRPr lang="ja-JP" altLang="en-US"/>
            </a:p>
          </p:txBody>
        </p:sp>
        <p:sp>
          <p:nvSpPr>
            <p:cNvPr id="42" name="正方形/長方形 41">
              <a:extLst>
                <a:ext uri="{FF2B5EF4-FFF2-40B4-BE49-F238E27FC236}">
                  <a16:creationId xmlns:a16="http://schemas.microsoft.com/office/drawing/2014/main" id="{C16936FA-8830-9590-BF43-6508A05BB22E}"/>
                </a:ext>
              </a:extLst>
            </p:cNvPr>
            <p:cNvSpPr/>
            <p:nvPr/>
          </p:nvSpPr>
          <p:spPr>
            <a:xfrm>
              <a:off x="2481758" y="955125"/>
              <a:ext cx="226422" cy="200296"/>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3" name="正方形/長方形 42">
              <a:extLst>
                <a:ext uri="{FF2B5EF4-FFF2-40B4-BE49-F238E27FC236}">
                  <a16:creationId xmlns:a16="http://schemas.microsoft.com/office/drawing/2014/main" id="{26F3CD6D-4CCF-D6DB-E3DD-739818FA0F3B}"/>
                </a:ext>
              </a:extLst>
            </p:cNvPr>
            <p:cNvSpPr/>
            <p:nvPr/>
          </p:nvSpPr>
          <p:spPr>
            <a:xfrm>
              <a:off x="3405449" y="947869"/>
              <a:ext cx="226421" cy="200295"/>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4" name="正方形/長方形 43">
              <a:extLst>
                <a:ext uri="{FF2B5EF4-FFF2-40B4-BE49-F238E27FC236}">
                  <a16:creationId xmlns:a16="http://schemas.microsoft.com/office/drawing/2014/main" id="{8783D4EA-D12C-642F-D181-BAE7E96AFF08}"/>
                </a:ext>
              </a:extLst>
            </p:cNvPr>
            <p:cNvSpPr/>
            <p:nvPr/>
          </p:nvSpPr>
          <p:spPr>
            <a:xfrm>
              <a:off x="2786558" y="955125"/>
              <a:ext cx="226422" cy="200296"/>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5" name="正方形/長方形 44">
              <a:extLst>
                <a:ext uri="{FF2B5EF4-FFF2-40B4-BE49-F238E27FC236}">
                  <a16:creationId xmlns:a16="http://schemas.microsoft.com/office/drawing/2014/main" id="{2CA9C757-937D-FC13-44B2-EC82A25DA4DE}"/>
                </a:ext>
              </a:extLst>
            </p:cNvPr>
            <p:cNvSpPr/>
            <p:nvPr/>
          </p:nvSpPr>
          <p:spPr>
            <a:xfrm>
              <a:off x="3132575" y="957314"/>
              <a:ext cx="226423" cy="200295"/>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6" name="正方形/長方形 45">
              <a:extLst>
                <a:ext uri="{FF2B5EF4-FFF2-40B4-BE49-F238E27FC236}">
                  <a16:creationId xmlns:a16="http://schemas.microsoft.com/office/drawing/2014/main" id="{F72716EE-944F-1F92-3DA3-AE2CE2461080}"/>
                </a:ext>
              </a:extLst>
            </p:cNvPr>
            <p:cNvSpPr/>
            <p:nvPr/>
          </p:nvSpPr>
          <p:spPr>
            <a:xfrm>
              <a:off x="3678323" y="960152"/>
              <a:ext cx="226423" cy="200295"/>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7" name="正方形/長方形 46">
              <a:extLst>
                <a:ext uri="{FF2B5EF4-FFF2-40B4-BE49-F238E27FC236}">
                  <a16:creationId xmlns:a16="http://schemas.microsoft.com/office/drawing/2014/main" id="{B4B5C5C9-CB38-5F63-6CE0-168A9CE3CFAA}"/>
                </a:ext>
              </a:extLst>
            </p:cNvPr>
            <p:cNvSpPr/>
            <p:nvPr/>
          </p:nvSpPr>
          <p:spPr>
            <a:xfrm>
              <a:off x="2481758" y="1225088"/>
              <a:ext cx="226422" cy="200296"/>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8" name="正方形/長方形 47">
              <a:extLst>
                <a:ext uri="{FF2B5EF4-FFF2-40B4-BE49-F238E27FC236}">
                  <a16:creationId xmlns:a16="http://schemas.microsoft.com/office/drawing/2014/main" id="{1EC00389-8AEE-08BC-854B-2D6A86B3682C}"/>
                </a:ext>
              </a:extLst>
            </p:cNvPr>
            <p:cNvSpPr/>
            <p:nvPr/>
          </p:nvSpPr>
          <p:spPr>
            <a:xfrm>
              <a:off x="3091357" y="1223999"/>
              <a:ext cx="226422" cy="288000"/>
            </a:xfrm>
            <a:prstGeom prst="rect">
              <a:avLst/>
            </a:prstGeom>
            <a:solidFill>
              <a:srgbClr val="4472C4">
                <a:lumMod val="40000"/>
                <a:lumOff val="60000"/>
              </a:srgbClr>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9" name="正方形/長方形 48">
              <a:extLst>
                <a:ext uri="{FF2B5EF4-FFF2-40B4-BE49-F238E27FC236}">
                  <a16:creationId xmlns:a16="http://schemas.microsoft.com/office/drawing/2014/main" id="{D5A459AF-57DC-4A11-41BF-B215E80F4FA5}"/>
                </a:ext>
              </a:extLst>
            </p:cNvPr>
            <p:cNvSpPr/>
            <p:nvPr/>
          </p:nvSpPr>
          <p:spPr>
            <a:xfrm>
              <a:off x="2786558" y="1225088"/>
              <a:ext cx="226422" cy="200296"/>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50" name="正方形/長方形 49">
              <a:extLst>
                <a:ext uri="{FF2B5EF4-FFF2-40B4-BE49-F238E27FC236}">
                  <a16:creationId xmlns:a16="http://schemas.microsoft.com/office/drawing/2014/main" id="{FA8B912C-69D0-8C8F-81BF-5945948C6DED}"/>
                </a:ext>
              </a:extLst>
            </p:cNvPr>
            <p:cNvSpPr/>
            <p:nvPr/>
          </p:nvSpPr>
          <p:spPr>
            <a:xfrm>
              <a:off x="3393247" y="1218674"/>
              <a:ext cx="226423" cy="200295"/>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51" name="正方形/長方形 50">
              <a:extLst>
                <a:ext uri="{FF2B5EF4-FFF2-40B4-BE49-F238E27FC236}">
                  <a16:creationId xmlns:a16="http://schemas.microsoft.com/office/drawing/2014/main" id="{A70D6634-DF04-F991-6F1F-A0F83A3E5A21}"/>
                </a:ext>
              </a:extLst>
            </p:cNvPr>
            <p:cNvSpPr/>
            <p:nvPr/>
          </p:nvSpPr>
          <p:spPr>
            <a:xfrm>
              <a:off x="3700954" y="1218674"/>
              <a:ext cx="226423" cy="200295"/>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grpSp>
      <p:pic>
        <p:nvPicPr>
          <p:cNvPr id="24" name="図 23" descr="白い背景に黒い文字が書かれた紙&#10;&#10;低い精度で自動的に生成された説明">
            <a:extLst>
              <a:ext uri="{FF2B5EF4-FFF2-40B4-BE49-F238E27FC236}">
                <a16:creationId xmlns:a16="http://schemas.microsoft.com/office/drawing/2014/main" id="{856E75E4-0608-4175-B8F6-3E739EF7F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493" y="620141"/>
            <a:ext cx="833994" cy="773249"/>
          </a:xfrm>
          <a:prstGeom prst="rect">
            <a:avLst/>
          </a:prstGeom>
        </p:spPr>
      </p:pic>
      <p:grpSp>
        <p:nvGrpSpPr>
          <p:cNvPr id="25" name="グループ化 24">
            <a:extLst>
              <a:ext uri="{FF2B5EF4-FFF2-40B4-BE49-F238E27FC236}">
                <a16:creationId xmlns:a16="http://schemas.microsoft.com/office/drawing/2014/main" id="{64F36B06-88F9-058F-5820-240990C129BE}"/>
              </a:ext>
            </a:extLst>
          </p:cNvPr>
          <p:cNvGrpSpPr/>
          <p:nvPr/>
        </p:nvGrpSpPr>
        <p:grpSpPr>
          <a:xfrm>
            <a:off x="2461829" y="1827672"/>
            <a:ext cx="873111" cy="589123"/>
            <a:chOff x="43269" y="2860778"/>
            <a:chExt cx="1280161" cy="561704"/>
          </a:xfrm>
        </p:grpSpPr>
        <p:sp>
          <p:nvSpPr>
            <p:cNvPr id="36" name="正方形/長方形 35">
              <a:extLst>
                <a:ext uri="{FF2B5EF4-FFF2-40B4-BE49-F238E27FC236}">
                  <a16:creationId xmlns:a16="http://schemas.microsoft.com/office/drawing/2014/main" id="{DC80D4D0-614E-0567-E3A5-60040E5AB361}"/>
                </a:ext>
              </a:extLst>
            </p:cNvPr>
            <p:cNvSpPr/>
            <p:nvPr/>
          </p:nvSpPr>
          <p:spPr>
            <a:xfrm>
              <a:off x="121646" y="2921739"/>
              <a:ext cx="1132116" cy="500743"/>
            </a:xfrm>
            <a:prstGeom prst="rect">
              <a:avLst/>
            </a:prstGeom>
            <a:solidFill>
              <a:srgbClr val="FFFFCC"/>
            </a:solidFill>
            <a:ln w="12700" cap="flat" cmpd="sng" algn="ctr">
              <a:solidFill>
                <a:srgbClr val="ED7D31"/>
              </a:solidFill>
              <a:prstDash val="solid"/>
              <a:miter lim="800000"/>
            </a:ln>
            <a:effectLst/>
          </p:spPr>
          <p:txBody>
            <a:bodyPr rtlCol="0" anchor="ctr"/>
            <a:lstStyle/>
            <a:p>
              <a:endParaRPr lang="ja-JP" altLang="en-US"/>
            </a:p>
          </p:txBody>
        </p:sp>
        <p:sp>
          <p:nvSpPr>
            <p:cNvPr id="37" name="正方形/長方形 36">
              <a:extLst>
                <a:ext uri="{FF2B5EF4-FFF2-40B4-BE49-F238E27FC236}">
                  <a16:creationId xmlns:a16="http://schemas.microsoft.com/office/drawing/2014/main" id="{8ED08099-1D2C-7234-53B4-D55504BC7105}"/>
                </a:ext>
              </a:extLst>
            </p:cNvPr>
            <p:cNvSpPr/>
            <p:nvPr/>
          </p:nvSpPr>
          <p:spPr>
            <a:xfrm>
              <a:off x="226147" y="3074134"/>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38" name="正方形/長方形 37">
              <a:extLst>
                <a:ext uri="{FF2B5EF4-FFF2-40B4-BE49-F238E27FC236}">
                  <a16:creationId xmlns:a16="http://schemas.microsoft.com/office/drawing/2014/main" id="{052A4488-9355-5F27-280D-EEE0FE46AF9F}"/>
                </a:ext>
              </a:extLst>
            </p:cNvPr>
            <p:cNvSpPr/>
            <p:nvPr/>
          </p:nvSpPr>
          <p:spPr>
            <a:xfrm>
              <a:off x="918481" y="3074134"/>
              <a:ext cx="226423" cy="348348"/>
            </a:xfrm>
            <a:prstGeom prst="rect">
              <a:avLst/>
            </a:prstGeom>
            <a:solidFill>
              <a:srgbClr val="ED7D31">
                <a:lumMod val="50000"/>
              </a:srgbClr>
            </a:solidFill>
            <a:ln w="12700" cap="flat" cmpd="sng" algn="ctr">
              <a:noFill/>
              <a:prstDash val="solid"/>
              <a:miter lim="800000"/>
            </a:ln>
            <a:effectLst/>
          </p:spPr>
          <p:txBody>
            <a:bodyPr rtlCol="0" anchor="ctr"/>
            <a:lstStyle/>
            <a:p>
              <a:endParaRPr lang="ja-JP" altLang="en-US"/>
            </a:p>
          </p:txBody>
        </p:sp>
        <p:sp>
          <p:nvSpPr>
            <p:cNvPr id="39" name="正方形/長方形 38">
              <a:extLst>
                <a:ext uri="{FF2B5EF4-FFF2-40B4-BE49-F238E27FC236}">
                  <a16:creationId xmlns:a16="http://schemas.microsoft.com/office/drawing/2014/main" id="{97CCBBBB-B7EB-7905-9998-EC565EA41C5C}"/>
                </a:ext>
              </a:extLst>
            </p:cNvPr>
            <p:cNvSpPr/>
            <p:nvPr/>
          </p:nvSpPr>
          <p:spPr>
            <a:xfrm>
              <a:off x="530947" y="3074134"/>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40" name="台形 39">
              <a:extLst>
                <a:ext uri="{FF2B5EF4-FFF2-40B4-BE49-F238E27FC236}">
                  <a16:creationId xmlns:a16="http://schemas.microsoft.com/office/drawing/2014/main" id="{7BD64677-3721-F08B-FA2E-1D7A22356B82}"/>
                </a:ext>
              </a:extLst>
            </p:cNvPr>
            <p:cNvSpPr/>
            <p:nvPr/>
          </p:nvSpPr>
          <p:spPr>
            <a:xfrm>
              <a:off x="43269" y="2860778"/>
              <a:ext cx="1280161" cy="139337"/>
            </a:xfrm>
            <a:prstGeom prst="trapezoid">
              <a:avLst/>
            </a:prstGeom>
            <a:solidFill>
              <a:srgbClr val="ED7D31"/>
            </a:solidFill>
            <a:ln w="12700" cap="flat" cmpd="sng" algn="ctr">
              <a:solidFill>
                <a:srgbClr val="ED7D31"/>
              </a:solidFill>
              <a:prstDash val="solid"/>
              <a:miter lim="800000"/>
            </a:ln>
            <a:effectLst/>
          </p:spPr>
          <p:txBody>
            <a:bodyPr rtlCol="0" anchor="ctr"/>
            <a:lstStyle/>
            <a:p>
              <a:endParaRPr lang="ja-JP" altLang="en-US"/>
            </a:p>
          </p:txBody>
        </p:sp>
      </p:grpSp>
      <p:sp>
        <p:nvSpPr>
          <p:cNvPr id="26" name="テキスト ボックス 176">
            <a:extLst>
              <a:ext uri="{FF2B5EF4-FFF2-40B4-BE49-F238E27FC236}">
                <a16:creationId xmlns:a16="http://schemas.microsoft.com/office/drawing/2014/main" id="{0DF47C95-A8F7-07B3-8435-A9A72574CD85}"/>
              </a:ext>
            </a:extLst>
          </p:cNvPr>
          <p:cNvSpPr txBox="1"/>
          <p:nvPr/>
        </p:nvSpPr>
        <p:spPr>
          <a:xfrm>
            <a:off x="2041891" y="5199632"/>
            <a:ext cx="1670049" cy="532643"/>
          </a:xfrm>
          <a:prstGeom prst="rect">
            <a:avLst/>
          </a:prstGeom>
          <a:noFill/>
        </p:spPr>
        <p:txBody>
          <a:bodyPr wrap="square" rtlCol="0" anchor="ctr">
            <a:noAutofit/>
          </a:bodyPr>
          <a:lstStyle/>
          <a:p>
            <a:pPr algn="ctr">
              <a:lnSpc>
                <a:spcPts val="0"/>
              </a:lnSpc>
              <a:spcAft>
                <a:spcPts val="1800"/>
              </a:spcAft>
            </a:pPr>
            <a:r>
              <a:rPr lang="ja-JP" b="1" kern="1200"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基幹相談</a:t>
            </a:r>
            <a:endParaRPr 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0"/>
              </a:lnSpc>
              <a:spcAft>
                <a:spcPts val="1800"/>
              </a:spcAft>
            </a:pPr>
            <a:r>
              <a:rPr lang="ja-JP" b="1" kern="1200"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支援センター</a:t>
            </a:r>
            <a:endParaRPr 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185">
            <a:extLst>
              <a:ext uri="{FF2B5EF4-FFF2-40B4-BE49-F238E27FC236}">
                <a16:creationId xmlns:a16="http://schemas.microsoft.com/office/drawing/2014/main" id="{8E1D27B6-9379-76F6-14EE-38C069EF12A6}"/>
              </a:ext>
            </a:extLst>
          </p:cNvPr>
          <p:cNvSpPr txBox="1"/>
          <p:nvPr/>
        </p:nvSpPr>
        <p:spPr>
          <a:xfrm>
            <a:off x="2031828" y="288930"/>
            <a:ext cx="1598869" cy="473647"/>
          </a:xfrm>
          <a:prstGeom prst="rect">
            <a:avLst/>
          </a:prstGeom>
          <a:noFill/>
        </p:spPr>
        <p:txBody>
          <a:bodyPr wrap="square" rtlCol="0" anchor="ctr">
            <a:noAutofit/>
          </a:bodyPr>
          <a:lstStyle/>
          <a:p>
            <a:pPr algn="ctr"/>
            <a:r>
              <a:rPr lang="ja-JP" sz="2400" b="1" kern="1200" dirty="0">
                <a:effectLst/>
                <a:latin typeface="メイリオ" panose="020B0604030504040204" pitchFamily="50" charset="-128"/>
                <a:ea typeface="メイリオ" panose="020B0604030504040204" pitchFamily="50" charset="-128"/>
                <a:cs typeface="Times New Roman" panose="02020603050405020304" pitchFamily="18" charset="0"/>
              </a:rPr>
              <a:t>市町村</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8" name="テキスト ボックス 186">
            <a:extLst>
              <a:ext uri="{FF2B5EF4-FFF2-40B4-BE49-F238E27FC236}">
                <a16:creationId xmlns:a16="http://schemas.microsoft.com/office/drawing/2014/main" id="{72B31CA9-0FDA-111C-0AE4-E1127B99658D}"/>
              </a:ext>
            </a:extLst>
          </p:cNvPr>
          <p:cNvSpPr txBox="1"/>
          <p:nvPr/>
        </p:nvSpPr>
        <p:spPr>
          <a:xfrm>
            <a:off x="1766103" y="1357741"/>
            <a:ext cx="2051731" cy="650472"/>
          </a:xfrm>
          <a:prstGeom prst="rect">
            <a:avLst/>
          </a:prstGeom>
          <a:noFill/>
        </p:spPr>
        <p:txBody>
          <a:bodyPr wrap="square" rtlCol="0" anchor="ctr">
            <a:noAutofit/>
          </a:bodyPr>
          <a:lstStyle/>
          <a:p>
            <a:pPr algn="ctr"/>
            <a:r>
              <a:rPr lang="ja-JP" sz="2000" b="1" kern="1200" dirty="0">
                <a:effectLst/>
                <a:latin typeface="メイリオ" panose="020B0604030504040204" pitchFamily="50" charset="-128"/>
                <a:ea typeface="メイリオ" panose="020B0604030504040204" pitchFamily="50" charset="-128"/>
                <a:cs typeface="Times New Roman" panose="02020603050405020304" pitchFamily="18" charset="0"/>
              </a:rPr>
              <a:t>相談支援事業所</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29" name="グループ化 28">
            <a:extLst>
              <a:ext uri="{FF2B5EF4-FFF2-40B4-BE49-F238E27FC236}">
                <a16:creationId xmlns:a16="http://schemas.microsoft.com/office/drawing/2014/main" id="{06581C7F-87E1-ABA8-21C3-A226546F576F}"/>
              </a:ext>
            </a:extLst>
          </p:cNvPr>
          <p:cNvGrpSpPr/>
          <p:nvPr/>
        </p:nvGrpSpPr>
        <p:grpSpPr>
          <a:xfrm>
            <a:off x="2214200" y="3514531"/>
            <a:ext cx="1113345" cy="552096"/>
            <a:chOff x="43269" y="2860778"/>
            <a:chExt cx="1280161" cy="561704"/>
          </a:xfrm>
        </p:grpSpPr>
        <p:sp>
          <p:nvSpPr>
            <p:cNvPr id="31" name="正方形/長方形 30">
              <a:extLst>
                <a:ext uri="{FF2B5EF4-FFF2-40B4-BE49-F238E27FC236}">
                  <a16:creationId xmlns:a16="http://schemas.microsoft.com/office/drawing/2014/main" id="{50423F15-6C2B-6C5A-D72F-4F38C5841E23}"/>
                </a:ext>
              </a:extLst>
            </p:cNvPr>
            <p:cNvSpPr/>
            <p:nvPr/>
          </p:nvSpPr>
          <p:spPr>
            <a:xfrm>
              <a:off x="121646" y="2921739"/>
              <a:ext cx="1132116" cy="500743"/>
            </a:xfrm>
            <a:prstGeom prst="rect">
              <a:avLst/>
            </a:prstGeom>
            <a:solidFill>
              <a:srgbClr val="FFFFCC"/>
            </a:solidFill>
            <a:ln w="12700" cap="flat" cmpd="sng" algn="ctr">
              <a:solidFill>
                <a:srgbClr val="ED7D31"/>
              </a:solidFill>
              <a:prstDash val="solid"/>
              <a:miter lim="800000"/>
            </a:ln>
            <a:effectLst/>
          </p:spPr>
          <p:txBody>
            <a:bodyPr rtlCol="0" anchor="ctr"/>
            <a:lstStyle/>
            <a:p>
              <a:endParaRPr lang="ja-JP" altLang="en-US"/>
            </a:p>
          </p:txBody>
        </p:sp>
        <p:sp>
          <p:nvSpPr>
            <p:cNvPr id="32" name="正方形/長方形 31">
              <a:extLst>
                <a:ext uri="{FF2B5EF4-FFF2-40B4-BE49-F238E27FC236}">
                  <a16:creationId xmlns:a16="http://schemas.microsoft.com/office/drawing/2014/main" id="{E75A394D-9448-BC50-F018-5D38BE6EE5D3}"/>
                </a:ext>
              </a:extLst>
            </p:cNvPr>
            <p:cNvSpPr/>
            <p:nvPr/>
          </p:nvSpPr>
          <p:spPr>
            <a:xfrm>
              <a:off x="226147" y="3074134"/>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33" name="正方形/長方形 32">
              <a:extLst>
                <a:ext uri="{FF2B5EF4-FFF2-40B4-BE49-F238E27FC236}">
                  <a16:creationId xmlns:a16="http://schemas.microsoft.com/office/drawing/2014/main" id="{9FDC1084-6BA4-2028-DCAC-9142BC164C3F}"/>
                </a:ext>
              </a:extLst>
            </p:cNvPr>
            <p:cNvSpPr/>
            <p:nvPr/>
          </p:nvSpPr>
          <p:spPr>
            <a:xfrm>
              <a:off x="918481" y="3074134"/>
              <a:ext cx="226423" cy="348348"/>
            </a:xfrm>
            <a:prstGeom prst="rect">
              <a:avLst/>
            </a:prstGeom>
            <a:solidFill>
              <a:srgbClr val="ED7D31">
                <a:lumMod val="50000"/>
              </a:srgbClr>
            </a:solidFill>
            <a:ln w="12700" cap="flat" cmpd="sng" algn="ctr">
              <a:noFill/>
              <a:prstDash val="solid"/>
              <a:miter lim="800000"/>
            </a:ln>
            <a:effectLst/>
          </p:spPr>
          <p:txBody>
            <a:bodyPr rtlCol="0" anchor="ctr"/>
            <a:lstStyle/>
            <a:p>
              <a:endParaRPr lang="ja-JP" altLang="en-US"/>
            </a:p>
          </p:txBody>
        </p:sp>
        <p:sp>
          <p:nvSpPr>
            <p:cNvPr id="34" name="正方形/長方形 33">
              <a:extLst>
                <a:ext uri="{FF2B5EF4-FFF2-40B4-BE49-F238E27FC236}">
                  <a16:creationId xmlns:a16="http://schemas.microsoft.com/office/drawing/2014/main" id="{587FCF52-81C7-08E4-9137-D810334C9860}"/>
                </a:ext>
              </a:extLst>
            </p:cNvPr>
            <p:cNvSpPr/>
            <p:nvPr/>
          </p:nvSpPr>
          <p:spPr>
            <a:xfrm>
              <a:off x="530947" y="3074134"/>
              <a:ext cx="226423" cy="200297"/>
            </a:xfrm>
            <a:prstGeom prst="rect">
              <a:avLst/>
            </a:prstGeom>
            <a:solidFill>
              <a:srgbClr val="CCFFFF"/>
            </a:solidFill>
            <a:ln w="12700" cap="flat" cmpd="sng" algn="ctr">
              <a:solidFill>
                <a:srgbClr val="5B9BD5">
                  <a:lumMod val="60000"/>
                  <a:lumOff val="40000"/>
                </a:srgbClr>
              </a:solidFill>
              <a:prstDash val="solid"/>
              <a:miter lim="800000"/>
            </a:ln>
            <a:effectLst/>
          </p:spPr>
          <p:txBody>
            <a:bodyPr rtlCol="0" anchor="ctr"/>
            <a:lstStyle/>
            <a:p>
              <a:endParaRPr lang="ja-JP" altLang="en-US"/>
            </a:p>
          </p:txBody>
        </p:sp>
        <p:sp>
          <p:nvSpPr>
            <p:cNvPr id="35" name="台形 34">
              <a:extLst>
                <a:ext uri="{FF2B5EF4-FFF2-40B4-BE49-F238E27FC236}">
                  <a16:creationId xmlns:a16="http://schemas.microsoft.com/office/drawing/2014/main" id="{85F147E7-A5E2-8192-42CC-BC28C4121AB7}"/>
                </a:ext>
              </a:extLst>
            </p:cNvPr>
            <p:cNvSpPr/>
            <p:nvPr/>
          </p:nvSpPr>
          <p:spPr>
            <a:xfrm>
              <a:off x="43269" y="2860778"/>
              <a:ext cx="1280161" cy="139337"/>
            </a:xfrm>
            <a:prstGeom prst="trapezoid">
              <a:avLst/>
            </a:prstGeom>
            <a:solidFill>
              <a:srgbClr val="ED7D31"/>
            </a:solidFill>
            <a:ln w="12700" cap="flat" cmpd="sng" algn="ctr">
              <a:solidFill>
                <a:srgbClr val="ED7D31"/>
              </a:solidFill>
              <a:prstDash val="solid"/>
              <a:miter lim="800000"/>
            </a:ln>
            <a:effectLst/>
          </p:spPr>
          <p:txBody>
            <a:bodyPr rtlCol="0" anchor="ctr"/>
            <a:lstStyle/>
            <a:p>
              <a:endParaRPr lang="ja-JP" altLang="en-US"/>
            </a:p>
          </p:txBody>
        </p:sp>
      </p:grpSp>
      <p:sp>
        <p:nvSpPr>
          <p:cNvPr id="30" name="テキスト ボックス 186">
            <a:extLst>
              <a:ext uri="{FF2B5EF4-FFF2-40B4-BE49-F238E27FC236}">
                <a16:creationId xmlns:a16="http://schemas.microsoft.com/office/drawing/2014/main" id="{D4A9660F-6BEA-2021-C86D-6F01660D62DD}"/>
              </a:ext>
            </a:extLst>
          </p:cNvPr>
          <p:cNvSpPr txBox="1"/>
          <p:nvPr/>
        </p:nvSpPr>
        <p:spPr>
          <a:xfrm>
            <a:off x="1745248" y="3100069"/>
            <a:ext cx="2051731" cy="468606"/>
          </a:xfrm>
          <a:prstGeom prst="rect">
            <a:avLst/>
          </a:prstGeom>
          <a:noFill/>
          <a:ln>
            <a:noFill/>
          </a:ln>
        </p:spPr>
        <p:txBody>
          <a:bodyPr wrap="square" rtlCol="0" anchor="ctr">
            <a:noAutofit/>
          </a:bodyPr>
          <a:lstStyle/>
          <a:p>
            <a:pPr algn="ctr"/>
            <a:r>
              <a:rPr lang="ja-JP" sz="2000" b="1" kern="1200" dirty="0">
                <a:effectLst/>
                <a:latin typeface="メイリオ" panose="020B0604030504040204" pitchFamily="50" charset="-128"/>
                <a:ea typeface="メイリオ" panose="020B0604030504040204" pitchFamily="50" charset="-128"/>
                <a:cs typeface="Times New Roman" panose="02020603050405020304" pitchFamily="18" charset="0"/>
              </a:rPr>
              <a:t>相談支援事業所</a:t>
            </a:r>
            <a:endParaRPr lang="en-US" altLang="ja-JP" sz="2000" b="1" kern="12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9" name="テキスト ボックス 128">
            <a:extLst>
              <a:ext uri="{FF2B5EF4-FFF2-40B4-BE49-F238E27FC236}">
                <a16:creationId xmlns:a16="http://schemas.microsoft.com/office/drawing/2014/main" id="{21F38FCF-5F34-FC5D-1638-C3DADBB717E6}"/>
              </a:ext>
            </a:extLst>
          </p:cNvPr>
          <p:cNvSpPr txBox="1"/>
          <p:nvPr/>
        </p:nvSpPr>
        <p:spPr>
          <a:xfrm>
            <a:off x="183649" y="2449404"/>
            <a:ext cx="1145086" cy="461665"/>
          </a:xfrm>
          <a:prstGeom prst="rect">
            <a:avLst/>
          </a:prstGeom>
          <a:noFill/>
        </p:spPr>
        <p:txBody>
          <a:bodyPr wrap="square" rtlCol="0">
            <a:spAutoFit/>
          </a:bodyPr>
          <a:lstStyle/>
          <a:p>
            <a:pPr algn="just"/>
            <a:r>
              <a:rPr lang="ja-JP" sz="240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相談者</a:t>
            </a:r>
            <a:endParaRPr lang="ja-JP" sz="3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0" name="図 19" descr="挿絵 が含まれている画像&#10;&#10;自動的に生成された説明">
            <a:extLst>
              <a:ext uri="{FF2B5EF4-FFF2-40B4-BE49-F238E27FC236}">
                <a16:creationId xmlns:a16="http://schemas.microsoft.com/office/drawing/2014/main" id="{4F64995E-5C2E-4EB6-9963-8307D466A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88" y="2841990"/>
            <a:ext cx="1094295" cy="1488843"/>
          </a:xfrm>
          <a:prstGeom prst="rect">
            <a:avLst/>
          </a:prstGeom>
        </p:spPr>
      </p:pic>
      <p:sp>
        <p:nvSpPr>
          <p:cNvPr id="21" name="矢印: 五方向 20">
            <a:extLst>
              <a:ext uri="{FF2B5EF4-FFF2-40B4-BE49-F238E27FC236}">
                <a16:creationId xmlns:a16="http://schemas.microsoft.com/office/drawing/2014/main" id="{60E7ABB8-C850-8E96-D731-E73F6AC3D37C}"/>
              </a:ext>
            </a:extLst>
          </p:cNvPr>
          <p:cNvSpPr/>
          <p:nvPr/>
        </p:nvSpPr>
        <p:spPr>
          <a:xfrm>
            <a:off x="1181282" y="3170568"/>
            <a:ext cx="264781" cy="1063098"/>
          </a:xfrm>
          <a:prstGeom prst="homePlate">
            <a:avLst>
              <a:gd name="adj" fmla="val 100000"/>
            </a:avLst>
          </a:prstGeom>
          <a:solidFill>
            <a:srgbClr val="0070C0"/>
          </a:solidFill>
          <a:ln w="12700" cap="flat" cmpd="sng" algn="ctr">
            <a:noFill/>
            <a:prstDash val="solid"/>
            <a:miter lim="800000"/>
          </a:ln>
          <a:effectLst/>
        </p:spPr>
        <p:txBody>
          <a:bodyPr rtlCol="0" anchor="ctr"/>
          <a:lstStyle/>
          <a:p>
            <a:endParaRPr lang="ja-JP" altLang="en-US"/>
          </a:p>
        </p:txBody>
      </p:sp>
      <p:sp>
        <p:nvSpPr>
          <p:cNvPr id="18" name="テキスト ボックス 29">
            <a:extLst>
              <a:ext uri="{FF2B5EF4-FFF2-40B4-BE49-F238E27FC236}">
                <a16:creationId xmlns:a16="http://schemas.microsoft.com/office/drawing/2014/main" id="{EA7B32C7-B685-ECB6-D975-77EE4BA05049}"/>
              </a:ext>
            </a:extLst>
          </p:cNvPr>
          <p:cNvSpPr txBox="1"/>
          <p:nvPr/>
        </p:nvSpPr>
        <p:spPr>
          <a:xfrm>
            <a:off x="1318603" y="1452309"/>
            <a:ext cx="447643" cy="3953380"/>
          </a:xfrm>
          <a:prstGeom prst="rect">
            <a:avLst/>
          </a:prstGeom>
          <a:noFill/>
          <a:ln w="6350">
            <a:noFill/>
          </a:ln>
        </p:spPr>
        <p:txBody>
          <a:bodyPr rot="0" spcFirstLastPara="0" vert="eaVert" wrap="square" lIns="0" tIns="0" rIns="0" bIns="0" numCol="1" spcCol="0" rtlCol="0" fromWordArt="0" anchor="ctr" anchorCtr="0" forceAA="0" compatLnSpc="1">
            <a:prstTxWarp prst="textNoShape">
              <a:avLst/>
            </a:prstTxWarp>
            <a:noAutofit/>
          </a:bodyPr>
          <a:lstStyle/>
          <a:p>
            <a:pPr algn="ctr">
              <a:lnSpc>
                <a:spcPts val="1200"/>
              </a:lnSpc>
            </a:pPr>
            <a:r>
              <a:rPr lang="ja-JP" sz="2000" b="1" kern="100"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アクセスしやすい相談窓口</a:t>
            </a:r>
            <a:r>
              <a:rPr lang="ja-JP" sz="2000" b="1" kern="100" baseline="30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6" name="図 15" descr="部屋 が含まれている画像&#10;&#10;自動的に生成された説明">
            <a:extLst>
              <a:ext uri="{FF2B5EF4-FFF2-40B4-BE49-F238E27FC236}">
                <a16:creationId xmlns:a16="http://schemas.microsoft.com/office/drawing/2014/main" id="{8CB85FD8-4E31-4D1B-B58F-1CC30633F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04" y="4995434"/>
            <a:ext cx="1478079" cy="1248026"/>
          </a:xfrm>
          <a:prstGeom prst="rect">
            <a:avLst/>
          </a:prstGeom>
        </p:spPr>
      </p:pic>
      <p:sp>
        <p:nvSpPr>
          <p:cNvPr id="55" name="矢印: 右 54">
            <a:extLst>
              <a:ext uri="{FF2B5EF4-FFF2-40B4-BE49-F238E27FC236}">
                <a16:creationId xmlns:a16="http://schemas.microsoft.com/office/drawing/2014/main" id="{7540735C-3E69-9EA6-4D79-E35FCA0DDA47}"/>
              </a:ext>
            </a:extLst>
          </p:cNvPr>
          <p:cNvSpPr/>
          <p:nvPr/>
        </p:nvSpPr>
        <p:spPr>
          <a:xfrm>
            <a:off x="3601236" y="5641836"/>
            <a:ext cx="1591118" cy="345611"/>
          </a:xfrm>
          <a:prstGeom prst="rightArrow">
            <a:avLst/>
          </a:prstGeom>
          <a:solidFill>
            <a:srgbClr val="0070C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20" name="矢印: 右 119">
            <a:extLst>
              <a:ext uri="{FF2B5EF4-FFF2-40B4-BE49-F238E27FC236}">
                <a16:creationId xmlns:a16="http://schemas.microsoft.com/office/drawing/2014/main" id="{E3F60D62-D956-56D0-1A37-F66B9361840A}"/>
              </a:ext>
            </a:extLst>
          </p:cNvPr>
          <p:cNvSpPr/>
          <p:nvPr/>
        </p:nvSpPr>
        <p:spPr>
          <a:xfrm>
            <a:off x="3601236" y="803661"/>
            <a:ext cx="1354157" cy="455455"/>
          </a:xfrm>
          <a:prstGeom prst="rightArrow">
            <a:avLst/>
          </a:prstGeom>
          <a:solidFill>
            <a:schemeClr val="accent6"/>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21" name="テキスト ボックス 128">
            <a:extLst>
              <a:ext uri="{FF2B5EF4-FFF2-40B4-BE49-F238E27FC236}">
                <a16:creationId xmlns:a16="http://schemas.microsoft.com/office/drawing/2014/main" id="{BF38741B-228A-6864-EFA3-1CF365588805}"/>
              </a:ext>
            </a:extLst>
          </p:cNvPr>
          <p:cNvSpPr txBox="1"/>
          <p:nvPr/>
        </p:nvSpPr>
        <p:spPr>
          <a:xfrm>
            <a:off x="3570841" y="3708432"/>
            <a:ext cx="1428923" cy="392480"/>
          </a:xfrm>
          <a:prstGeom prst="rect">
            <a:avLst/>
          </a:prstGeom>
          <a:noFill/>
        </p:spPr>
        <p:txBody>
          <a:bodyPr wrap="square" rtlCol="0" anchor="ctr">
            <a:spAutoFit/>
          </a:bodyPr>
          <a:lstStyle/>
          <a:p>
            <a:pPr algn="ctr">
              <a:lnSpc>
                <a:spcPts val="0"/>
              </a:lnSpc>
              <a:spcAft>
                <a:spcPts val="1800"/>
              </a:spcAft>
            </a:pPr>
            <a:r>
              <a:rPr lang="ja-JP"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継続的な</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0"/>
              </a:lnSpc>
              <a:spcAft>
                <a:spcPts val="1800"/>
              </a:spcAft>
            </a:pPr>
            <a:r>
              <a:rPr lang="ja-JP"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相談支援</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9" name="テキスト ボックス 63">
            <a:extLst>
              <a:ext uri="{FF2B5EF4-FFF2-40B4-BE49-F238E27FC236}">
                <a16:creationId xmlns:a16="http://schemas.microsoft.com/office/drawing/2014/main" id="{AFA4EA92-6E44-F945-E421-C5F4978936F2}"/>
              </a:ext>
            </a:extLst>
          </p:cNvPr>
          <p:cNvSpPr txBox="1"/>
          <p:nvPr/>
        </p:nvSpPr>
        <p:spPr>
          <a:xfrm>
            <a:off x="7726805" y="3468471"/>
            <a:ext cx="438819" cy="1676977"/>
          </a:xfrm>
          <a:prstGeom prst="rect">
            <a:avLst/>
          </a:prstGeom>
          <a:solidFill>
            <a:srgbClr val="FFFFD5"/>
          </a:solidFill>
          <a:ln w="12700">
            <a:solidFill>
              <a:srgbClr val="ED7D31"/>
            </a:solidFill>
          </a:ln>
        </p:spPr>
        <p:txBody>
          <a:bodyPr rot="0" spcFirstLastPara="0" vert="eaVert" wrap="square" lIns="36000" tIns="0" rIns="36000" bIns="0" numCol="1" spcCol="0" rtlCol="0" fromWordArt="0" anchor="ctr" anchorCtr="0" forceAA="0" compatLnSpc="1">
            <a:prstTxWarp prst="textNoShape">
              <a:avLst/>
            </a:prstTxWarp>
            <a:noAutofit/>
          </a:bodyPr>
          <a:lstStyle/>
          <a:p>
            <a:pPr algn="ctr"/>
            <a:r>
              <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rPr>
              <a:t>サービス等利用計画の作成</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216" name="グループ化 215">
            <a:extLst>
              <a:ext uri="{FF2B5EF4-FFF2-40B4-BE49-F238E27FC236}">
                <a16:creationId xmlns:a16="http://schemas.microsoft.com/office/drawing/2014/main" id="{5E029D39-8D84-A616-9413-4BA09D5F5705}"/>
              </a:ext>
            </a:extLst>
          </p:cNvPr>
          <p:cNvGrpSpPr/>
          <p:nvPr/>
        </p:nvGrpSpPr>
        <p:grpSpPr>
          <a:xfrm>
            <a:off x="5013610" y="4315782"/>
            <a:ext cx="3787914" cy="38622"/>
            <a:chOff x="5013610" y="4405722"/>
            <a:chExt cx="3787914" cy="38622"/>
          </a:xfrm>
        </p:grpSpPr>
        <p:cxnSp>
          <p:nvCxnSpPr>
            <p:cNvPr id="126" name="直線矢印コネクタ 125">
              <a:extLst>
                <a:ext uri="{FF2B5EF4-FFF2-40B4-BE49-F238E27FC236}">
                  <a16:creationId xmlns:a16="http://schemas.microsoft.com/office/drawing/2014/main" id="{101EBC2D-6831-B8D1-193E-6434E3ABCC4D}"/>
                </a:ext>
              </a:extLst>
            </p:cNvPr>
            <p:cNvCxnSpPr>
              <a:cxnSpLocks/>
            </p:cNvCxnSpPr>
            <p:nvPr/>
          </p:nvCxnSpPr>
          <p:spPr>
            <a:xfrm>
              <a:off x="5976586" y="4409017"/>
              <a:ext cx="291616" cy="0"/>
            </a:xfrm>
            <a:prstGeom prst="straightConnector1">
              <a:avLst/>
            </a:prstGeom>
            <a:noFill/>
            <a:ln w="57150" cap="flat" cmpd="sng" algn="ctr">
              <a:solidFill>
                <a:srgbClr val="009E47"/>
              </a:solidFill>
              <a:prstDash val="solid"/>
              <a:miter lim="800000"/>
              <a:tailEnd type="triangle"/>
            </a:ln>
            <a:effectLst/>
          </p:spPr>
        </p:cxnSp>
        <p:cxnSp>
          <p:nvCxnSpPr>
            <p:cNvPr id="127" name="直線矢印コネクタ 126">
              <a:extLst>
                <a:ext uri="{FF2B5EF4-FFF2-40B4-BE49-F238E27FC236}">
                  <a16:creationId xmlns:a16="http://schemas.microsoft.com/office/drawing/2014/main" id="{51425929-ED8F-2083-861D-27416BAD1F96}"/>
                </a:ext>
              </a:extLst>
            </p:cNvPr>
            <p:cNvCxnSpPr>
              <a:cxnSpLocks/>
            </p:cNvCxnSpPr>
            <p:nvPr/>
          </p:nvCxnSpPr>
          <p:spPr>
            <a:xfrm>
              <a:off x="6493576" y="4414483"/>
              <a:ext cx="291616" cy="0"/>
            </a:xfrm>
            <a:prstGeom prst="straightConnector1">
              <a:avLst/>
            </a:prstGeom>
            <a:noFill/>
            <a:ln w="57150" cap="flat" cmpd="sng" algn="ctr">
              <a:solidFill>
                <a:srgbClr val="009E47"/>
              </a:solidFill>
              <a:prstDash val="solid"/>
              <a:miter lim="800000"/>
              <a:tailEnd type="triangle"/>
            </a:ln>
            <a:effectLst/>
          </p:spPr>
        </p:cxnSp>
        <p:cxnSp>
          <p:nvCxnSpPr>
            <p:cNvPr id="128" name="直線矢印コネクタ 127">
              <a:extLst>
                <a:ext uri="{FF2B5EF4-FFF2-40B4-BE49-F238E27FC236}">
                  <a16:creationId xmlns:a16="http://schemas.microsoft.com/office/drawing/2014/main" id="{C63E560D-3AC2-B021-E2DC-C8C84D723D5F}"/>
                </a:ext>
              </a:extLst>
            </p:cNvPr>
            <p:cNvCxnSpPr>
              <a:cxnSpLocks/>
            </p:cNvCxnSpPr>
            <p:nvPr/>
          </p:nvCxnSpPr>
          <p:spPr>
            <a:xfrm>
              <a:off x="7000948" y="4418923"/>
              <a:ext cx="291616" cy="0"/>
            </a:xfrm>
            <a:prstGeom prst="straightConnector1">
              <a:avLst/>
            </a:prstGeom>
            <a:noFill/>
            <a:ln w="57150" cap="flat" cmpd="sng" algn="ctr">
              <a:solidFill>
                <a:srgbClr val="009E47"/>
              </a:solidFill>
              <a:prstDash val="solid"/>
              <a:miter lim="800000"/>
              <a:tailEnd type="triangle"/>
            </a:ln>
            <a:effectLst/>
          </p:spPr>
        </p:cxnSp>
        <p:cxnSp>
          <p:nvCxnSpPr>
            <p:cNvPr id="130" name="直線矢印コネクタ 129">
              <a:extLst>
                <a:ext uri="{FF2B5EF4-FFF2-40B4-BE49-F238E27FC236}">
                  <a16:creationId xmlns:a16="http://schemas.microsoft.com/office/drawing/2014/main" id="{975261E8-1D82-364C-E54F-64D91F67E73C}"/>
                </a:ext>
              </a:extLst>
            </p:cNvPr>
            <p:cNvCxnSpPr>
              <a:cxnSpLocks/>
            </p:cNvCxnSpPr>
            <p:nvPr/>
          </p:nvCxnSpPr>
          <p:spPr>
            <a:xfrm>
              <a:off x="5013610" y="4405722"/>
              <a:ext cx="291616" cy="0"/>
            </a:xfrm>
            <a:prstGeom prst="straightConnector1">
              <a:avLst/>
            </a:prstGeom>
            <a:noFill/>
            <a:ln w="57150" cap="flat" cmpd="sng" algn="ctr">
              <a:solidFill>
                <a:srgbClr val="009E47"/>
              </a:solidFill>
              <a:prstDash val="solid"/>
              <a:miter lim="800000"/>
              <a:tailEnd type="triangle"/>
            </a:ln>
            <a:effectLst/>
          </p:spPr>
        </p:cxnSp>
        <p:cxnSp>
          <p:nvCxnSpPr>
            <p:cNvPr id="207" name="直線矢印コネクタ 206">
              <a:extLst>
                <a:ext uri="{FF2B5EF4-FFF2-40B4-BE49-F238E27FC236}">
                  <a16:creationId xmlns:a16="http://schemas.microsoft.com/office/drawing/2014/main" id="{FC1205DC-C681-4785-DF9A-6C690CB4DBF5}"/>
                </a:ext>
              </a:extLst>
            </p:cNvPr>
            <p:cNvCxnSpPr>
              <a:cxnSpLocks/>
            </p:cNvCxnSpPr>
            <p:nvPr/>
          </p:nvCxnSpPr>
          <p:spPr>
            <a:xfrm>
              <a:off x="7491790" y="4435876"/>
              <a:ext cx="291616" cy="0"/>
            </a:xfrm>
            <a:prstGeom prst="straightConnector1">
              <a:avLst/>
            </a:prstGeom>
            <a:noFill/>
            <a:ln w="57150" cap="flat" cmpd="sng" algn="ctr">
              <a:solidFill>
                <a:srgbClr val="009E47"/>
              </a:solidFill>
              <a:prstDash val="solid"/>
              <a:miter lim="800000"/>
              <a:tailEnd type="triangle"/>
            </a:ln>
            <a:effectLst/>
          </p:spPr>
        </p:cxnSp>
        <p:cxnSp>
          <p:nvCxnSpPr>
            <p:cNvPr id="210" name="直線矢印コネクタ 209">
              <a:extLst>
                <a:ext uri="{FF2B5EF4-FFF2-40B4-BE49-F238E27FC236}">
                  <a16:creationId xmlns:a16="http://schemas.microsoft.com/office/drawing/2014/main" id="{54F8A097-9D0B-1A7E-1CE1-7F452E93AD87}"/>
                </a:ext>
              </a:extLst>
            </p:cNvPr>
            <p:cNvCxnSpPr>
              <a:cxnSpLocks/>
            </p:cNvCxnSpPr>
            <p:nvPr/>
          </p:nvCxnSpPr>
          <p:spPr>
            <a:xfrm>
              <a:off x="8509908" y="4442194"/>
              <a:ext cx="291616" cy="0"/>
            </a:xfrm>
            <a:prstGeom prst="straightConnector1">
              <a:avLst/>
            </a:prstGeom>
            <a:noFill/>
            <a:ln w="57150" cap="flat" cmpd="sng" algn="ctr">
              <a:solidFill>
                <a:srgbClr val="009E47"/>
              </a:solidFill>
              <a:prstDash val="solid"/>
              <a:miter lim="800000"/>
              <a:tailEnd type="triangle"/>
            </a:ln>
            <a:effectLst/>
          </p:spPr>
        </p:cxnSp>
        <p:cxnSp>
          <p:nvCxnSpPr>
            <p:cNvPr id="214" name="直線矢印コネクタ 213">
              <a:extLst>
                <a:ext uri="{FF2B5EF4-FFF2-40B4-BE49-F238E27FC236}">
                  <a16:creationId xmlns:a16="http://schemas.microsoft.com/office/drawing/2014/main" id="{07F2EBCF-1F68-9DA3-FDA0-ABDF4F9F0CA1}"/>
                </a:ext>
              </a:extLst>
            </p:cNvPr>
            <p:cNvCxnSpPr>
              <a:cxnSpLocks/>
            </p:cNvCxnSpPr>
            <p:nvPr/>
          </p:nvCxnSpPr>
          <p:spPr>
            <a:xfrm>
              <a:off x="8027503" y="4444344"/>
              <a:ext cx="291616" cy="0"/>
            </a:xfrm>
            <a:prstGeom prst="straightConnector1">
              <a:avLst/>
            </a:prstGeom>
            <a:noFill/>
            <a:ln w="57150" cap="flat" cmpd="sng" algn="ctr">
              <a:solidFill>
                <a:srgbClr val="009E47"/>
              </a:solidFill>
              <a:prstDash val="solid"/>
              <a:miter lim="800000"/>
              <a:tailEnd type="triangle"/>
            </a:ln>
            <a:effectLst/>
          </p:spPr>
        </p:cxnSp>
      </p:grpSp>
      <p:sp>
        <p:nvSpPr>
          <p:cNvPr id="2" name="テキスト ボックス 1">
            <a:extLst>
              <a:ext uri="{FF2B5EF4-FFF2-40B4-BE49-F238E27FC236}">
                <a16:creationId xmlns:a16="http://schemas.microsoft.com/office/drawing/2014/main" id="{871FAA92-2122-8D11-3551-50072B3B7C9E}"/>
              </a:ext>
            </a:extLst>
          </p:cNvPr>
          <p:cNvSpPr txBox="1"/>
          <p:nvPr/>
        </p:nvSpPr>
        <p:spPr>
          <a:xfrm>
            <a:off x="129288" y="1732633"/>
            <a:ext cx="1225370" cy="600164"/>
          </a:xfrm>
          <a:prstGeom prst="rect">
            <a:avLst/>
          </a:prstGeom>
          <a:noFill/>
          <a:ln>
            <a:solidFill>
              <a:schemeClr val="tx1"/>
            </a:solidFill>
          </a:ln>
        </p:spPr>
        <p:txBody>
          <a:bodyPr wrap="square" rtlCol="0">
            <a:spAutoFit/>
          </a:bodyPr>
          <a:lstStyle/>
          <a:p>
            <a:r>
              <a:rPr kumimoji="1" lang="ja-JP" altLang="en-US" sz="1100" dirty="0"/>
              <a:t>本人・家族、</a:t>
            </a:r>
            <a:endParaRPr kumimoji="1" lang="en-US" altLang="ja-JP" sz="1100" dirty="0"/>
          </a:p>
          <a:p>
            <a:r>
              <a:rPr kumimoji="1" lang="ja-JP" altLang="en-US" sz="1100" dirty="0"/>
              <a:t>地域住民</a:t>
            </a:r>
            <a:endParaRPr kumimoji="1" lang="en-US" altLang="ja-JP" sz="1100" dirty="0"/>
          </a:p>
          <a:p>
            <a:r>
              <a:rPr kumimoji="1" lang="ja-JP" altLang="en-US" sz="1100" dirty="0"/>
              <a:t>関係機関等</a:t>
            </a:r>
          </a:p>
        </p:txBody>
      </p:sp>
      <p:sp>
        <p:nvSpPr>
          <p:cNvPr id="3" name="矢印: 右 2">
            <a:extLst>
              <a:ext uri="{FF2B5EF4-FFF2-40B4-BE49-F238E27FC236}">
                <a16:creationId xmlns:a16="http://schemas.microsoft.com/office/drawing/2014/main" id="{62A47891-F912-C2CB-5150-4A68905BD8D6}"/>
              </a:ext>
            </a:extLst>
          </p:cNvPr>
          <p:cNvSpPr/>
          <p:nvPr/>
        </p:nvSpPr>
        <p:spPr>
          <a:xfrm>
            <a:off x="3601236" y="1715657"/>
            <a:ext cx="1517722" cy="455455"/>
          </a:xfrm>
          <a:prstGeom prst="rightArrow">
            <a:avLst/>
          </a:prstGeom>
          <a:solidFill>
            <a:schemeClr val="accent6"/>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 name="矢印: 右 4">
            <a:extLst>
              <a:ext uri="{FF2B5EF4-FFF2-40B4-BE49-F238E27FC236}">
                <a16:creationId xmlns:a16="http://schemas.microsoft.com/office/drawing/2014/main" id="{884F29CA-3B3F-4D56-DF84-08C7F7F8544B}"/>
              </a:ext>
            </a:extLst>
          </p:cNvPr>
          <p:cNvSpPr/>
          <p:nvPr/>
        </p:nvSpPr>
        <p:spPr>
          <a:xfrm>
            <a:off x="3655553" y="2971524"/>
            <a:ext cx="1536801" cy="455455"/>
          </a:xfrm>
          <a:prstGeom prst="rightArrow">
            <a:avLst/>
          </a:prstGeom>
          <a:solidFill>
            <a:schemeClr val="accent4"/>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6" name="テキスト ボックス 185">
            <a:extLst>
              <a:ext uri="{FF2B5EF4-FFF2-40B4-BE49-F238E27FC236}">
                <a16:creationId xmlns:a16="http://schemas.microsoft.com/office/drawing/2014/main" id="{CF7117D2-63B0-7FE8-081B-707E988F59CA}"/>
              </a:ext>
            </a:extLst>
          </p:cNvPr>
          <p:cNvSpPr txBox="1"/>
          <p:nvPr/>
        </p:nvSpPr>
        <p:spPr>
          <a:xfrm>
            <a:off x="5685940" y="77637"/>
            <a:ext cx="2406316" cy="47364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r>
              <a:rPr lang="en-US" altLang="ja-JP"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他機関への紹介 等</a:t>
            </a:r>
            <a:endParaRPr lang="ja-JP"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62D998E7-2CDA-02C0-0312-A2F6E231B877}"/>
              </a:ext>
            </a:extLst>
          </p:cNvPr>
          <p:cNvSpPr txBox="1"/>
          <p:nvPr/>
        </p:nvSpPr>
        <p:spPr>
          <a:xfrm>
            <a:off x="3928775" y="40727"/>
            <a:ext cx="1876067" cy="307777"/>
          </a:xfrm>
          <a:prstGeom prst="rect">
            <a:avLst/>
          </a:prstGeom>
          <a:noFill/>
          <a:ln>
            <a:noFill/>
          </a:ln>
        </p:spPr>
        <p:txBody>
          <a:bodyPr wrap="square" rtlCol="0">
            <a:spAutoFit/>
          </a:bodyPr>
          <a:lstStyle/>
          <a:p>
            <a:r>
              <a:rPr kumimoji="1" lang="ja-JP" altLang="en-US" sz="1400" b="1" dirty="0"/>
              <a:t>内容・状況により</a:t>
            </a:r>
          </a:p>
        </p:txBody>
      </p:sp>
      <p:sp>
        <p:nvSpPr>
          <p:cNvPr id="15" name="矢印: 左右 14">
            <a:extLst>
              <a:ext uri="{FF2B5EF4-FFF2-40B4-BE49-F238E27FC236}">
                <a16:creationId xmlns:a16="http://schemas.microsoft.com/office/drawing/2014/main" id="{FBD8A5AC-3718-1BBE-3BCC-9EAB0793E98D}"/>
              </a:ext>
            </a:extLst>
          </p:cNvPr>
          <p:cNvSpPr/>
          <p:nvPr/>
        </p:nvSpPr>
        <p:spPr>
          <a:xfrm>
            <a:off x="6432751" y="1259116"/>
            <a:ext cx="1646266" cy="191332"/>
          </a:xfrm>
          <a:prstGeom prst="leftRightArrow">
            <a:avLst/>
          </a:prstGeom>
          <a:solidFill>
            <a:srgbClr val="66FF66"/>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86">
            <a:extLst>
              <a:ext uri="{FF2B5EF4-FFF2-40B4-BE49-F238E27FC236}">
                <a16:creationId xmlns:a16="http://schemas.microsoft.com/office/drawing/2014/main" id="{C658C9F5-E847-5ED1-0C38-E9BF6EC5A4FF}"/>
              </a:ext>
            </a:extLst>
          </p:cNvPr>
          <p:cNvSpPr txBox="1"/>
          <p:nvPr/>
        </p:nvSpPr>
        <p:spPr>
          <a:xfrm>
            <a:off x="4925276" y="2839676"/>
            <a:ext cx="1774768" cy="174295"/>
          </a:xfrm>
          <a:prstGeom prst="rect">
            <a:avLst/>
          </a:prstGeom>
          <a:noFill/>
        </p:spPr>
        <p:txBody>
          <a:bodyPr wrap="square" rtlCol="0" anchor="ctr">
            <a:noAutofit/>
          </a:bodyPr>
          <a:lstStyle/>
          <a:p>
            <a:pPr algn="ctr">
              <a:lnSpc>
                <a:spcPts val="0"/>
              </a:lnSpc>
              <a:spcAft>
                <a:spcPts val="1800"/>
              </a:spcAft>
            </a:pPr>
            <a:r>
              <a:rPr lang="ja-JP" sz="1400" b="1" kern="1200" dirty="0">
                <a:effectLst/>
                <a:latin typeface="+mn-ea"/>
                <a:cs typeface="Times New Roman" panose="02020603050405020304" pitchFamily="18" charset="0"/>
              </a:rPr>
              <a:t>相談支援事業所</a:t>
            </a:r>
            <a:endParaRPr lang="en-US" altLang="ja-JP" sz="1400" b="1" kern="1200" dirty="0">
              <a:effectLst/>
              <a:latin typeface="+mn-ea"/>
              <a:cs typeface="Times New Roman" panose="02020603050405020304" pitchFamily="18" charset="0"/>
            </a:endParaRPr>
          </a:p>
          <a:p>
            <a:pPr algn="ctr">
              <a:lnSpc>
                <a:spcPts val="0"/>
              </a:lnSpc>
              <a:spcAft>
                <a:spcPts val="1800"/>
              </a:spcAft>
            </a:pPr>
            <a:r>
              <a:rPr lang="ja-JP" altLang="en-US" sz="1100" b="1" kern="1200" dirty="0">
                <a:effectLst/>
                <a:latin typeface="+mn-ea"/>
                <a:cs typeface="Times New Roman" panose="02020603050405020304" pitchFamily="18" charset="0"/>
              </a:rPr>
              <a:t>（サービス等利用計画）</a:t>
            </a:r>
            <a:endParaRPr lang="en-US" altLang="ja-JP" sz="1100" b="1" kern="1200" dirty="0">
              <a:effectLst/>
              <a:latin typeface="+mn-ea"/>
              <a:cs typeface="Times New Roman" panose="02020603050405020304" pitchFamily="18" charset="0"/>
            </a:endParaRPr>
          </a:p>
        </p:txBody>
      </p:sp>
    </p:spTree>
    <p:extLst>
      <p:ext uri="{BB962C8B-B14F-4D97-AF65-F5344CB8AC3E}">
        <p14:creationId xmlns:p14="http://schemas.microsoft.com/office/powerpoint/2010/main" val="161039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EE94E-7738-F7DE-C780-6FAFF8ADE471}"/>
              </a:ext>
            </a:extLst>
          </p:cNvPr>
          <p:cNvSpPr>
            <a:spLocks noGrp="1"/>
          </p:cNvSpPr>
          <p:nvPr>
            <p:ph type="title"/>
          </p:nvPr>
        </p:nvSpPr>
        <p:spPr/>
        <p:txBody>
          <a:bodyPr>
            <a:normAutofit/>
          </a:bodyPr>
          <a:lstStyle/>
          <a:p>
            <a:r>
              <a:rPr lang="en-US" altLang="ja-JP" sz="3200" b="1"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3200" b="1"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相談支援における市町村の責務と役割</a:t>
            </a:r>
            <a:endParaRPr lang="ja-JP" altLang="en-US" sz="6600" b="1" dirty="0">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628650" y="1170313"/>
            <a:ext cx="7886700" cy="5402318"/>
          </a:xfrm>
        </p:spPr>
        <p:txBody>
          <a:bodyPr>
            <a:normAutofit/>
          </a:bodyPr>
          <a:lstStyle/>
          <a:p>
            <a:pPr marL="0" indent="0" algn="ctr">
              <a:lnSpc>
                <a:spcPts val="1600"/>
              </a:lnSpc>
              <a:buNone/>
            </a:pPr>
            <a:r>
              <a:rPr lang="ja-JP"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市町村（特別区を含む）の責務（法第</a:t>
            </a:r>
            <a:r>
              <a:rPr lang="en-US"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条）</a:t>
            </a:r>
          </a:p>
          <a:p>
            <a:pPr marL="133350" marR="133350" indent="0" algn="just">
              <a:spcAft>
                <a:spcPts val="0"/>
              </a:spcAft>
              <a:buNone/>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障害者が自ら選択した場所に居住し、又は障害者若しくは障害児が自立した日常生活又は社会生活を営むことができるよう、</a:t>
            </a:r>
          </a:p>
          <a:p>
            <a:pPr marL="133350" marR="133350" indent="0" algn="just">
              <a:spcAft>
                <a:spcPts val="0"/>
              </a:spcAft>
              <a:buNone/>
            </a:pP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①当該市町村の区域における障害者等の生活の実態を把握した上で、公共職業安定所その他の職業リハビリテーションの措置を実施する機関、教育機関その他の関係機関との緊密な連携を図りつつ、必要な自立支援給付及び地域生活支援事業を総合的かつ計画的に行う。</a:t>
            </a:r>
          </a:p>
          <a:p>
            <a:pPr marL="133350" marR="133350" indent="0" algn="just">
              <a:spcAft>
                <a:spcPts val="0"/>
              </a:spcAft>
              <a:buNone/>
            </a:pP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②障害者等の福祉に関し、必要な情報の提供を行い、並びに相談に応じ、必要な調査及び指導を行い、並びにこれらに付随する業務を行う。</a:t>
            </a:r>
          </a:p>
          <a:p>
            <a:pPr marL="133350" marR="133350" indent="0" algn="just">
              <a:spcAft>
                <a:spcPts val="0"/>
              </a:spcAft>
              <a:buNone/>
            </a:pP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③意思疎通について支援が必要な障害者等が障害福祉サービスを円滑に利用することができるよう必要な便宜を供与する。</a:t>
            </a:r>
          </a:p>
          <a:p>
            <a:pPr marL="133350" marR="133350" indent="0" algn="just">
              <a:spcAft>
                <a:spcPts val="0"/>
              </a:spcAft>
              <a:buNone/>
            </a:pP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④障害者等に対する虐待の防止及びその早期発見のために関係機関と連絡調整を行う。</a:t>
            </a:r>
          </a:p>
          <a:p>
            <a:pPr marL="133350" marR="133350" indent="0" algn="just">
              <a:spcAft>
                <a:spcPts val="0"/>
              </a:spcAft>
              <a:buNone/>
            </a:pP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⑤その他障害者等の権利の擁護のために必要な援助を行う。</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7896CCA3-2190-1944-10C8-682237E1ED81}"/>
              </a:ext>
            </a:extLst>
          </p:cNvPr>
          <p:cNvSpPr>
            <a:spLocks noGrp="1"/>
          </p:cNvSpPr>
          <p:nvPr>
            <p:ph type="sldNum" sz="quarter" idx="12"/>
          </p:nvPr>
        </p:nvSpPr>
        <p:spPr/>
        <p:txBody>
          <a:bodyPr/>
          <a:lstStyle/>
          <a:p>
            <a:fld id="{723DC7A6-A3E6-40A6-A88F-7A8EA63E7490}" type="slidenum">
              <a:rPr kumimoji="1" lang="ja-JP" altLang="en-US" smtClean="0"/>
              <a:pPr/>
              <a:t>12</a:t>
            </a:fld>
            <a:endParaRPr kumimoji="1" lang="ja-JP" altLang="en-US" dirty="0"/>
          </a:p>
        </p:txBody>
      </p:sp>
    </p:spTree>
    <p:extLst>
      <p:ext uri="{BB962C8B-B14F-4D97-AF65-F5344CB8AC3E}">
        <p14:creationId xmlns:p14="http://schemas.microsoft.com/office/powerpoint/2010/main" val="55982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70EEA-105D-D6AD-D8F2-2A0D5CF989A5}"/>
              </a:ext>
            </a:extLst>
          </p:cNvPr>
          <p:cNvSpPr>
            <a:spLocks noGrp="1"/>
          </p:cNvSpPr>
          <p:nvPr>
            <p:ph type="title"/>
          </p:nvPr>
        </p:nvSpPr>
        <p:spPr/>
        <p:txBody>
          <a:bodyPr>
            <a:normAutofit/>
          </a:bodyPr>
          <a:lstStyle/>
          <a:p>
            <a:r>
              <a:rPr kumimoji="1" lang="en-US" altLang="ja-JP" sz="3600" b="1" dirty="0">
                <a:latin typeface="メイリオ" panose="020B0604030504040204" pitchFamily="50" charset="-128"/>
                <a:ea typeface="メイリオ" panose="020B0604030504040204" pitchFamily="50" charset="-128"/>
              </a:rPr>
              <a:t>(1)</a:t>
            </a:r>
            <a:r>
              <a:rPr lang="ja-JP" altLang="ja-JP" sz="3600" b="1" kern="100" dirty="0">
                <a:effectLst/>
                <a:latin typeface="メイリオ" panose="020B0604030504040204" pitchFamily="50" charset="-128"/>
                <a:ea typeface="メイリオ" panose="020B0604030504040204" pitchFamily="50" charset="-128"/>
                <a:cs typeface="Times New Roman" panose="02020603050405020304" pitchFamily="18" charset="0"/>
              </a:rPr>
              <a:t>障害福祉サービスの支給決定</a:t>
            </a:r>
            <a:endParaRPr kumimoji="1" lang="ja-JP" altLang="en-US" sz="36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43203BD-D28E-9C45-1AD2-BB530D7C6BE8}"/>
              </a:ext>
            </a:extLst>
          </p:cNvPr>
          <p:cNvSpPr>
            <a:spLocks noGrp="1"/>
          </p:cNvSpPr>
          <p:nvPr>
            <p:ph idx="1"/>
          </p:nvPr>
        </p:nvSpPr>
        <p:spPr>
          <a:xfrm>
            <a:off x="446617" y="1295567"/>
            <a:ext cx="8415867" cy="2768294"/>
          </a:xfrm>
        </p:spPr>
        <p:txBody>
          <a:bodyPr>
            <a:noAutofit/>
          </a:bodyPr>
          <a:lstStyle/>
          <a:p>
            <a:pPr indent="0" algn="just">
              <a:buNone/>
            </a:pP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障害福祉サービスの支給決定権者（法第</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22</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条）</a:t>
            </a:r>
          </a:p>
          <a:p>
            <a:pPr marL="342900" lvl="0" indent="-342900" algn="just">
              <a:buFont typeface="Wingdings" panose="05000000000000000000" pitchFamily="2" charset="2"/>
              <a:buChar char=""/>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計画相談　サービス提供体制／事業所の計画的整備</a:t>
            </a:r>
          </a:p>
          <a:p>
            <a:pPr marL="1879600" algn="just" defTabSz="985838">
              <a:tabLst>
                <a:tab pos="1701800" algn="l"/>
              </a:tabLst>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モニタリング含めた支援の検討の検証</a:t>
            </a:r>
          </a:p>
          <a:p>
            <a:pPr marL="1879600" algn="just" defTabSz="985838">
              <a:tabLst>
                <a:tab pos="1701800" algn="l"/>
              </a:tabLst>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社会資源の実情把握</a:t>
            </a:r>
          </a:p>
          <a:p>
            <a:pPr marL="342900" lvl="0" indent="-342900" algn="just">
              <a:buFont typeface="Wingdings" panose="05000000000000000000" pitchFamily="2" charset="2"/>
              <a:buChar char=""/>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障害福祉サービス：量的確保と質の担保</a:t>
            </a:r>
          </a:p>
          <a:p>
            <a:pPr marL="1410335" indent="0" algn="jus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→公的サービスの充実を図る＝市町村障害者計画</a:t>
            </a:r>
          </a:p>
        </p:txBody>
      </p:sp>
      <p:sp>
        <p:nvSpPr>
          <p:cNvPr id="4" name="スライド番号プレースホルダー 3">
            <a:extLst>
              <a:ext uri="{FF2B5EF4-FFF2-40B4-BE49-F238E27FC236}">
                <a16:creationId xmlns:a16="http://schemas.microsoft.com/office/drawing/2014/main" id="{5AB5386D-07F6-33D6-291E-48C8EA1B5566}"/>
              </a:ext>
            </a:extLst>
          </p:cNvPr>
          <p:cNvSpPr>
            <a:spLocks noGrp="1"/>
          </p:cNvSpPr>
          <p:nvPr>
            <p:ph type="sldNum" sz="quarter" idx="12"/>
          </p:nvPr>
        </p:nvSpPr>
        <p:spPr/>
        <p:txBody>
          <a:bodyPr/>
          <a:lstStyle/>
          <a:p>
            <a:fld id="{723DC7A6-A3E6-40A6-A88F-7A8EA63E7490}" type="slidenum">
              <a:rPr kumimoji="1" lang="ja-JP" altLang="en-US" smtClean="0"/>
              <a:pPr/>
              <a:t>13</a:t>
            </a:fld>
            <a:endParaRPr kumimoji="1" lang="ja-JP" altLang="en-US" dirty="0"/>
          </a:p>
        </p:txBody>
      </p:sp>
      <p:sp>
        <p:nvSpPr>
          <p:cNvPr id="6" name="テキスト ボックス 5">
            <a:extLst>
              <a:ext uri="{FF2B5EF4-FFF2-40B4-BE49-F238E27FC236}">
                <a16:creationId xmlns:a16="http://schemas.microsoft.com/office/drawing/2014/main" id="{0A208F9A-8502-C8B5-0BDE-F7252E45DEF7}"/>
              </a:ext>
            </a:extLst>
          </p:cNvPr>
          <p:cNvSpPr txBox="1"/>
          <p:nvPr/>
        </p:nvSpPr>
        <p:spPr>
          <a:xfrm>
            <a:off x="1071033" y="4942302"/>
            <a:ext cx="6635750" cy="461665"/>
          </a:xfrm>
          <a:prstGeom prst="rect">
            <a:avLst/>
          </a:prstGeom>
          <a:noFill/>
        </p:spPr>
        <p:txBody>
          <a:bodyPr wrap="square">
            <a:spAutoFit/>
          </a:bodyPr>
          <a:lstStyle/>
          <a:p>
            <a:pPr marL="0" indent="0" algn="ctr">
              <a:buNone/>
            </a:pPr>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◎地域のインフォーマルサポートに対する支援</a:t>
            </a:r>
            <a:endParaRPr kumimoji="1" lang="ja-JP" altLang="en-US" sz="2400" dirty="0">
              <a:latin typeface="メイリオ" panose="020B0604030504040204" pitchFamily="50" charset="-128"/>
              <a:ea typeface="メイリオ" panose="020B0604030504040204" pitchFamily="50" charset="-128"/>
            </a:endParaRPr>
          </a:p>
        </p:txBody>
      </p:sp>
      <p:sp>
        <p:nvSpPr>
          <p:cNvPr id="7" name="矢印: 下 6">
            <a:extLst>
              <a:ext uri="{FF2B5EF4-FFF2-40B4-BE49-F238E27FC236}">
                <a16:creationId xmlns:a16="http://schemas.microsoft.com/office/drawing/2014/main" id="{5DC90806-A4B9-4321-E22D-985845C69057}"/>
              </a:ext>
            </a:extLst>
          </p:cNvPr>
          <p:cNvSpPr/>
          <p:nvPr/>
        </p:nvSpPr>
        <p:spPr>
          <a:xfrm>
            <a:off x="3817408" y="4063861"/>
            <a:ext cx="1143000" cy="7174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7645910-831F-AAF9-B2FF-59A88CA4D6DC}"/>
              </a:ext>
            </a:extLst>
          </p:cNvPr>
          <p:cNvSpPr txBox="1"/>
          <p:nvPr/>
        </p:nvSpPr>
        <p:spPr>
          <a:xfrm>
            <a:off x="629708" y="6020798"/>
            <a:ext cx="7884583"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ja-JP" sz="2800" dirty="0">
                <a:effectLst/>
                <a:latin typeface="メイリオ" panose="020B0604030504040204" pitchFamily="50" charset="-128"/>
                <a:ea typeface="メイリオ" panose="020B0604030504040204" pitchFamily="50" charset="-128"/>
                <a:cs typeface="Times New Roman" panose="02020603050405020304" pitchFamily="18" charset="0"/>
              </a:rPr>
              <a:t>支給決定は「支援」</a:t>
            </a:r>
            <a:r>
              <a:rPr lang="ja-JP" altLang="en-US" sz="2800" dirty="0">
                <a:effectLst/>
                <a:latin typeface="メイリオ" panose="020B0604030504040204" pitchFamily="50" charset="-128"/>
                <a:ea typeface="メイリオ" panose="020B0604030504040204" pitchFamily="50" charset="-128"/>
                <a:cs typeface="Times New Roman" panose="02020603050405020304" pitchFamily="18" charset="0"/>
              </a:rPr>
              <a:t>の現場につながっている</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856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E58F4-4C8F-5C35-0592-61EFA0BADE33}"/>
              </a:ext>
            </a:extLst>
          </p:cNvPr>
          <p:cNvSpPr>
            <a:spLocks noGrp="1"/>
          </p:cNvSpPr>
          <p:nvPr>
            <p:ph type="title"/>
          </p:nvPr>
        </p:nvSpPr>
        <p:spPr/>
        <p:txBody>
          <a:bodyPr>
            <a:normAutofit/>
          </a:bodyPr>
          <a:lstStyle/>
          <a:p>
            <a:r>
              <a:rPr kumimoji="1" lang="en-US" altLang="ja-JP" sz="4000" b="1" dirty="0">
                <a:latin typeface="メイリオ" panose="020B0604030504040204" pitchFamily="50" charset="-128"/>
                <a:ea typeface="メイリオ" panose="020B0604030504040204" pitchFamily="50" charset="-128"/>
              </a:rPr>
              <a:t>(2)</a:t>
            </a:r>
            <a:r>
              <a:rPr lang="ja-JP" altLang="ja-JP" sz="4000" b="1" dirty="0">
                <a:effectLst/>
                <a:latin typeface="メイリオ" panose="020B0604030504040204" pitchFamily="50" charset="-128"/>
                <a:ea typeface="メイリオ" panose="020B0604030504040204" pitchFamily="50" charset="-128"/>
                <a:cs typeface="Times New Roman" panose="02020603050405020304" pitchFamily="18" charset="0"/>
              </a:rPr>
              <a:t>相談支援事業の実施</a:t>
            </a:r>
            <a:endParaRPr kumimoji="1" lang="ja-JP" altLang="en-US" sz="40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C4AD7257-5F48-3F53-EDC4-B9245EB42A1E}"/>
              </a:ext>
            </a:extLst>
          </p:cNvPr>
          <p:cNvSpPr>
            <a:spLocks noGrp="1"/>
          </p:cNvSpPr>
          <p:nvPr>
            <p:ph idx="1"/>
          </p:nvPr>
        </p:nvSpPr>
        <p:spPr>
          <a:xfrm>
            <a:off x="628650" y="1320214"/>
            <a:ext cx="7886700" cy="5366335"/>
          </a:xfrm>
        </p:spPr>
        <p:txBody>
          <a:bodyPr>
            <a:normAutofit/>
          </a:bodyPr>
          <a:lstStyle/>
          <a:p>
            <a:pPr indent="0" algn="just">
              <a:buNone/>
            </a:pPr>
            <a:r>
              <a:rPr lang="ja-JP" altLang="en-US" sz="2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市町村の必須事業</a:t>
            </a:r>
          </a:p>
          <a:p>
            <a:pPr marL="419735"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・委託することが可能</a:t>
            </a:r>
          </a:p>
          <a:p>
            <a:pPr marL="895350" indent="-38735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→地域の相談支援体制に関する諸課題を常に把握し、その改善を図っていく責任がある。</a:t>
            </a:r>
          </a:p>
          <a:p>
            <a:pPr marL="809625" indent="-390525"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・障害福祉サービス等の量及び質の確保に努める</a:t>
            </a:r>
          </a:p>
          <a:p>
            <a:pPr marL="1257300" indent="-747713"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例）都道府県実施の相談支援従事者研修への派遣</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57300"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継続的に関われる者の派遣</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57300"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相談支援従事者の確保</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57300"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＝資質向上への取り組み</a:t>
            </a:r>
          </a:p>
        </p:txBody>
      </p:sp>
      <p:sp>
        <p:nvSpPr>
          <p:cNvPr id="4" name="スライド番号プレースホルダー 3">
            <a:extLst>
              <a:ext uri="{FF2B5EF4-FFF2-40B4-BE49-F238E27FC236}">
                <a16:creationId xmlns:a16="http://schemas.microsoft.com/office/drawing/2014/main" id="{9706F708-971E-6B6D-36D7-6715282730CA}"/>
              </a:ext>
            </a:extLst>
          </p:cNvPr>
          <p:cNvSpPr>
            <a:spLocks noGrp="1"/>
          </p:cNvSpPr>
          <p:nvPr>
            <p:ph type="sldNum" sz="quarter" idx="12"/>
          </p:nvPr>
        </p:nvSpPr>
        <p:spPr/>
        <p:txBody>
          <a:bodyPr/>
          <a:lstStyle/>
          <a:p>
            <a:fld id="{723DC7A6-A3E6-40A6-A88F-7A8EA63E7490}" type="slidenum">
              <a:rPr kumimoji="1" lang="ja-JP" altLang="en-US" smtClean="0"/>
              <a:pPr/>
              <a:t>14</a:t>
            </a:fld>
            <a:endParaRPr kumimoji="1" lang="ja-JP" altLang="en-US" dirty="0"/>
          </a:p>
        </p:txBody>
      </p:sp>
    </p:spTree>
    <p:extLst>
      <p:ext uri="{BB962C8B-B14F-4D97-AF65-F5344CB8AC3E}">
        <p14:creationId xmlns:p14="http://schemas.microsoft.com/office/powerpoint/2010/main" val="406814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EB9E0-6BEB-8B19-B6D1-4801E12C6CBA}"/>
              </a:ext>
            </a:extLst>
          </p:cNvPr>
          <p:cNvSpPr>
            <a:spLocks noGrp="1"/>
          </p:cNvSpPr>
          <p:nvPr>
            <p:ph type="title"/>
          </p:nvPr>
        </p:nvSpPr>
        <p:spPr/>
        <p:txBody>
          <a:bodyPr>
            <a:normAutofit/>
          </a:bodyPr>
          <a:lstStyle/>
          <a:p>
            <a:r>
              <a:rPr kumimoji="1" lang="en-US" altLang="ja-JP" sz="4000" b="1" dirty="0">
                <a:latin typeface="メイリオ" panose="020B0604030504040204" pitchFamily="50" charset="-128"/>
                <a:ea typeface="メイリオ" panose="020B0604030504040204" pitchFamily="50" charset="-128"/>
              </a:rPr>
              <a:t>(3)</a:t>
            </a:r>
            <a:r>
              <a:rPr lang="ja-JP" altLang="ja-JP" sz="4000" b="1" dirty="0">
                <a:effectLst/>
                <a:latin typeface="メイリオ" panose="020B0604030504040204" pitchFamily="50" charset="-128"/>
                <a:ea typeface="メイリオ" panose="020B0604030504040204" pitchFamily="50" charset="-128"/>
                <a:cs typeface="Times New Roman" panose="02020603050405020304" pitchFamily="18" charset="0"/>
              </a:rPr>
              <a:t>関係諸機関との連携</a:t>
            </a:r>
            <a:endParaRPr kumimoji="1" lang="ja-JP" altLang="en-US" sz="40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3380BB47-982F-4E6C-9FE7-004AD2648F9E}"/>
              </a:ext>
            </a:extLst>
          </p:cNvPr>
          <p:cNvSpPr>
            <a:spLocks noGrp="1"/>
          </p:cNvSpPr>
          <p:nvPr>
            <p:ph idx="1"/>
          </p:nvPr>
        </p:nvSpPr>
        <p:spPr>
          <a:xfrm>
            <a:off x="457200" y="1320215"/>
            <a:ext cx="8267700" cy="1010652"/>
          </a:xfrm>
        </p:spPr>
        <p:txBody>
          <a:bodyPr>
            <a:normAutofit/>
          </a:bodyPr>
          <a:lstStyle/>
          <a:p>
            <a:pPr indent="0" algn="just">
              <a:buNone/>
            </a:pPr>
            <a:r>
              <a:rPr lang="ja-JP" altLang="en-US" sz="3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3000" kern="100" dirty="0">
                <a:effectLst/>
                <a:latin typeface="メイリオ" panose="020B0604030504040204" pitchFamily="50" charset="-128"/>
                <a:ea typeface="メイリオ" panose="020B0604030504040204" pitchFamily="50" charset="-128"/>
                <a:cs typeface="Times New Roman" panose="02020603050405020304" pitchFamily="18" charset="0"/>
              </a:rPr>
              <a:t>具体的な個別ケースへの支援場面では連携が必要であり重要になる。</a:t>
            </a:r>
          </a:p>
        </p:txBody>
      </p:sp>
      <p:sp>
        <p:nvSpPr>
          <p:cNvPr id="4" name="スライド番号プレースホルダー 3">
            <a:extLst>
              <a:ext uri="{FF2B5EF4-FFF2-40B4-BE49-F238E27FC236}">
                <a16:creationId xmlns:a16="http://schemas.microsoft.com/office/drawing/2014/main" id="{35F8E6C9-48FC-EA4D-BABD-35683A999D4A}"/>
              </a:ext>
            </a:extLst>
          </p:cNvPr>
          <p:cNvSpPr>
            <a:spLocks noGrp="1"/>
          </p:cNvSpPr>
          <p:nvPr>
            <p:ph type="sldNum" sz="quarter" idx="12"/>
          </p:nvPr>
        </p:nvSpPr>
        <p:spPr/>
        <p:txBody>
          <a:bodyPr/>
          <a:lstStyle/>
          <a:p>
            <a:fld id="{723DC7A6-A3E6-40A6-A88F-7A8EA63E7490}" type="slidenum">
              <a:rPr kumimoji="1" lang="ja-JP" altLang="en-US" smtClean="0"/>
              <a:pPr/>
              <a:t>15</a:t>
            </a:fld>
            <a:endParaRPr kumimoji="1" lang="ja-JP" altLang="en-US" dirty="0"/>
          </a:p>
        </p:txBody>
      </p:sp>
      <p:sp>
        <p:nvSpPr>
          <p:cNvPr id="6" name="テキスト ボックス 5">
            <a:extLst>
              <a:ext uri="{FF2B5EF4-FFF2-40B4-BE49-F238E27FC236}">
                <a16:creationId xmlns:a16="http://schemas.microsoft.com/office/drawing/2014/main" id="{E855E8F7-9D49-8766-B1C3-BA9BA5AB4C9C}"/>
              </a:ext>
            </a:extLst>
          </p:cNvPr>
          <p:cNvSpPr txBox="1"/>
          <p:nvPr/>
        </p:nvSpPr>
        <p:spPr>
          <a:xfrm>
            <a:off x="585788" y="2455762"/>
            <a:ext cx="3852862"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多種多様なサービスが</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必要になる</a:t>
            </a:r>
            <a:endParaRPr lang="ja-JP" altLang="en-US" sz="2800" dirty="0"/>
          </a:p>
        </p:txBody>
      </p:sp>
      <p:sp>
        <p:nvSpPr>
          <p:cNvPr id="8" name="テキスト ボックス 7">
            <a:extLst>
              <a:ext uri="{FF2B5EF4-FFF2-40B4-BE49-F238E27FC236}">
                <a16:creationId xmlns:a16="http://schemas.microsoft.com/office/drawing/2014/main" id="{162135C5-A52F-92DE-11B6-3345D612E2EF}"/>
              </a:ext>
            </a:extLst>
          </p:cNvPr>
          <p:cNvSpPr txBox="1"/>
          <p:nvPr/>
        </p:nvSpPr>
        <p:spPr>
          <a:xfrm>
            <a:off x="4705352" y="2455763"/>
            <a:ext cx="3519485"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本人の意思や</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意向の尊重</a:t>
            </a:r>
            <a:endParaRPr lang="ja-JP" altLang="en-US" sz="2800" dirty="0"/>
          </a:p>
        </p:txBody>
      </p:sp>
      <p:sp>
        <p:nvSpPr>
          <p:cNvPr id="10" name="テキスト ボックス 9">
            <a:extLst>
              <a:ext uri="{FF2B5EF4-FFF2-40B4-BE49-F238E27FC236}">
                <a16:creationId xmlns:a16="http://schemas.microsoft.com/office/drawing/2014/main" id="{BE472C77-910C-31F4-718C-FC95FE773AD0}"/>
              </a:ext>
            </a:extLst>
          </p:cNvPr>
          <p:cNvSpPr txBox="1"/>
          <p:nvPr/>
        </p:nvSpPr>
        <p:spPr>
          <a:xfrm>
            <a:off x="438150" y="4050080"/>
            <a:ext cx="8267700" cy="954107"/>
          </a:xfrm>
          <a:prstGeom prst="rect">
            <a:avLst/>
          </a:prstGeom>
          <a:noFill/>
        </p:spPr>
        <p:txBody>
          <a:bodyPr wrap="square">
            <a:spAutoFit/>
          </a:bodyPr>
          <a:lstStyle/>
          <a:p>
            <a:pPr indent="0" algn="ctr">
              <a:buNone/>
            </a:pPr>
            <a:r>
              <a:rPr lang="ja-JP" altLang="ja-JP" sz="2800" u="sng" kern="100" dirty="0">
                <a:effectLst/>
                <a:latin typeface="メイリオ" panose="020B0604030504040204" pitchFamily="50" charset="-128"/>
                <a:ea typeface="メイリオ" panose="020B0604030504040204" pitchFamily="50" charset="-128"/>
                <a:cs typeface="Times New Roman" panose="02020603050405020304" pitchFamily="18" charset="0"/>
              </a:rPr>
              <a:t>福祉、保健、医療、教育、就労等様々な</a:t>
            </a:r>
            <a:endParaRPr lang="en-US" altLang="ja-JP" sz="2800" u="sng"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0" algn="ctr">
              <a:buNone/>
            </a:pPr>
            <a:r>
              <a:rPr lang="ja-JP" altLang="ja-JP" sz="2800" u="sng" kern="100" dirty="0">
                <a:effectLst/>
                <a:latin typeface="メイリオ" panose="020B0604030504040204" pitchFamily="50" charset="-128"/>
                <a:ea typeface="メイリオ" panose="020B0604030504040204" pitchFamily="50" charset="-128"/>
                <a:cs typeface="Times New Roman" panose="02020603050405020304" pitchFamily="18" charset="0"/>
              </a:rPr>
              <a:t>サービス提供機関との連携</a:t>
            </a:r>
          </a:p>
        </p:txBody>
      </p:sp>
      <p:sp>
        <p:nvSpPr>
          <p:cNvPr id="12" name="テキスト ボックス 11">
            <a:extLst>
              <a:ext uri="{FF2B5EF4-FFF2-40B4-BE49-F238E27FC236}">
                <a16:creationId xmlns:a16="http://schemas.microsoft.com/office/drawing/2014/main" id="{B07E7407-D251-7696-ECA6-5EBF0A6CBFD4}"/>
              </a:ext>
            </a:extLst>
          </p:cNvPr>
          <p:cNvSpPr txBox="1"/>
          <p:nvPr/>
        </p:nvSpPr>
        <p:spPr>
          <a:xfrm>
            <a:off x="1089025" y="5315912"/>
            <a:ext cx="7784042" cy="1384995"/>
          </a:xfrm>
          <a:prstGeom prst="rect">
            <a:avLst/>
          </a:prstGeom>
          <a:noFill/>
        </p:spPr>
        <p:txBody>
          <a:bodyPr wrap="square">
            <a:spAutoFit/>
          </a:bodyPr>
          <a:lstStyle/>
          <a:p>
            <a:pPr marL="239395"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連携強化のため＝支援ネットワークの構築</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39395" indent="0" algn="ctr">
              <a:buNone/>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39395" indent="0" algn="ctr">
              <a:buNone/>
            </a:pPr>
            <a:r>
              <a:rPr lang="en-US" altLang="ja-JP" sz="28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フォーマル／</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インフォーマル資源の開発</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～協議会活用</a:t>
            </a:r>
            <a:endParaRPr kumimoji="1" lang="ja-JP" altLang="en-US" sz="2000" dirty="0">
              <a:latin typeface="メイリオ" panose="020B0604030504040204" pitchFamily="50" charset="-128"/>
              <a:ea typeface="メイリオ" panose="020B0604030504040204" pitchFamily="50" charset="-128"/>
            </a:endParaRPr>
          </a:p>
        </p:txBody>
      </p:sp>
      <p:sp>
        <p:nvSpPr>
          <p:cNvPr id="13" name="矢印: 下 12">
            <a:extLst>
              <a:ext uri="{FF2B5EF4-FFF2-40B4-BE49-F238E27FC236}">
                <a16:creationId xmlns:a16="http://schemas.microsoft.com/office/drawing/2014/main" id="{1A50EED9-0A0D-93E6-B700-7B67E32CAE79}"/>
              </a:ext>
            </a:extLst>
          </p:cNvPr>
          <p:cNvSpPr/>
          <p:nvPr/>
        </p:nvSpPr>
        <p:spPr>
          <a:xfrm>
            <a:off x="3819525" y="3659475"/>
            <a:ext cx="1504950" cy="228600"/>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カーブ 13">
            <a:extLst>
              <a:ext uri="{FF2B5EF4-FFF2-40B4-BE49-F238E27FC236}">
                <a16:creationId xmlns:a16="http://schemas.microsoft.com/office/drawing/2014/main" id="{4EF642B7-9F26-4F45-E361-03F6FBD74199}"/>
              </a:ext>
            </a:extLst>
          </p:cNvPr>
          <p:cNvSpPr/>
          <p:nvPr/>
        </p:nvSpPr>
        <p:spPr>
          <a:xfrm>
            <a:off x="85725" y="4200525"/>
            <a:ext cx="1171575" cy="1714500"/>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402895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7FCEE3-0EE1-9BDB-9F32-07C06340952D}"/>
              </a:ext>
            </a:extLst>
          </p:cNvPr>
          <p:cNvSpPr>
            <a:spLocks noGrp="1"/>
          </p:cNvSpPr>
          <p:nvPr>
            <p:ph type="title"/>
          </p:nvPr>
        </p:nvSpPr>
        <p:spPr/>
        <p:txBody>
          <a:bodyPr>
            <a:normAutofit/>
          </a:bodyPr>
          <a:lstStyle/>
          <a:p>
            <a:r>
              <a:rPr kumimoji="1" lang="en-US" altLang="ja-JP" sz="4000" b="1" dirty="0">
                <a:latin typeface="メイリオ" panose="020B0604030504040204" pitchFamily="50" charset="-128"/>
                <a:ea typeface="メイリオ" panose="020B0604030504040204" pitchFamily="50" charset="-128"/>
              </a:rPr>
              <a:t>(4)</a:t>
            </a:r>
            <a:r>
              <a:rPr lang="ja-JP" altLang="ja-JP" sz="4000" b="1"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相談支援体制整備</a:t>
            </a:r>
            <a:endParaRPr kumimoji="1" lang="ja-JP" altLang="en-US" sz="40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C564F6CE-B501-FA9F-6C87-31B1806A47FB}"/>
              </a:ext>
            </a:extLst>
          </p:cNvPr>
          <p:cNvSpPr>
            <a:spLocks noGrp="1"/>
          </p:cNvSpPr>
          <p:nvPr>
            <p:ph idx="1"/>
          </p:nvPr>
        </p:nvSpPr>
        <p:spPr>
          <a:xfrm>
            <a:off x="457200" y="1320214"/>
            <a:ext cx="8267700" cy="5280611"/>
          </a:xfrm>
        </p:spPr>
        <p:txBody>
          <a:bodyPr>
            <a:normAutofit/>
          </a:bodyPr>
          <a:lstStyle/>
          <a:p>
            <a:pPr indent="0" algn="just">
              <a:buNone/>
            </a:pPr>
            <a:r>
              <a:rPr lang="ja-JP" altLang="ja-JP" sz="2800" kern="100" dirty="0">
                <a:effectLst/>
                <a:latin typeface="+mn-ea"/>
                <a:cs typeface="Times New Roman" panose="02020603050405020304" pitchFamily="18" charset="0"/>
              </a:rPr>
              <a:t>継続性のある相談体制が中長期的に亘って維持、向上できる仕組みづくりを計画的に構築することが必要。</a:t>
            </a:r>
          </a:p>
          <a:p>
            <a:pPr marL="457200" algn="just"/>
            <a:r>
              <a:rPr lang="ja-JP" altLang="ja-JP" sz="2800" kern="100" dirty="0">
                <a:effectLst/>
                <a:latin typeface="+mn-ea"/>
                <a:cs typeface="Times New Roman" panose="02020603050405020304" pitchFamily="18" charset="0"/>
              </a:rPr>
              <a:t>人材確保</a:t>
            </a:r>
          </a:p>
          <a:p>
            <a:pPr marL="457200" algn="just"/>
            <a:r>
              <a:rPr lang="ja-JP" altLang="ja-JP" sz="2800" kern="100" dirty="0">
                <a:effectLst/>
                <a:latin typeface="+mn-ea"/>
                <a:cs typeface="Times New Roman" panose="02020603050405020304" pitchFamily="18" charset="0"/>
              </a:rPr>
              <a:t>実地指導</a:t>
            </a:r>
          </a:p>
          <a:p>
            <a:pPr marL="457200" algn="just"/>
            <a:r>
              <a:rPr lang="ja-JP" altLang="ja-JP" sz="2800" kern="100" dirty="0">
                <a:effectLst/>
                <a:latin typeface="+mn-ea"/>
                <a:cs typeface="Times New Roman" panose="02020603050405020304" pitchFamily="18" charset="0"/>
              </a:rPr>
              <a:t>人材育成</a:t>
            </a:r>
          </a:p>
          <a:p>
            <a:pPr indent="0" algn="just">
              <a:buNone/>
            </a:pPr>
            <a:r>
              <a:rPr lang="ja-JP" altLang="ja-JP" sz="2800" kern="100" dirty="0">
                <a:effectLst/>
                <a:latin typeface="+mn-ea"/>
                <a:cs typeface="Times New Roman" panose="02020603050405020304" pitchFamily="18" charset="0"/>
              </a:rPr>
              <a:t>↓</a:t>
            </a:r>
          </a:p>
          <a:p>
            <a:pPr indent="0" algn="just">
              <a:buNone/>
            </a:pPr>
            <a:r>
              <a:rPr lang="ja-JP" altLang="ja-JP" sz="2800" kern="100" dirty="0">
                <a:effectLst/>
                <a:latin typeface="+mn-ea"/>
                <a:cs typeface="Times New Roman" panose="02020603050405020304" pitchFamily="18" charset="0"/>
              </a:rPr>
              <a:t>情報（状況）把握の必要性＝基幹相談支援センターと行政の協働</a:t>
            </a:r>
          </a:p>
          <a:p>
            <a:pPr marL="3143250" indent="-3143250">
              <a:buNone/>
            </a:pPr>
            <a:r>
              <a:rPr lang="ja-JP" altLang="ja-JP" sz="2800" dirty="0">
                <a:effectLst/>
                <a:latin typeface="+mn-ea"/>
                <a:cs typeface="Times New Roman" panose="02020603050405020304" pitchFamily="18" charset="0"/>
              </a:rPr>
              <a:t>→そのために・・・行政職が「知識を獲得する」ことは重要</a:t>
            </a:r>
            <a:endParaRPr kumimoji="1" lang="ja-JP" altLang="en-US" sz="4800" dirty="0">
              <a:latin typeface="+mn-ea"/>
            </a:endParaRPr>
          </a:p>
        </p:txBody>
      </p:sp>
      <p:sp>
        <p:nvSpPr>
          <p:cNvPr id="4" name="スライド番号プレースホルダー 3">
            <a:extLst>
              <a:ext uri="{FF2B5EF4-FFF2-40B4-BE49-F238E27FC236}">
                <a16:creationId xmlns:a16="http://schemas.microsoft.com/office/drawing/2014/main" id="{289F8420-94D3-90A5-0413-E8C9134A0C31}"/>
              </a:ext>
            </a:extLst>
          </p:cNvPr>
          <p:cNvSpPr>
            <a:spLocks noGrp="1"/>
          </p:cNvSpPr>
          <p:nvPr>
            <p:ph type="sldNum" sz="quarter" idx="12"/>
          </p:nvPr>
        </p:nvSpPr>
        <p:spPr/>
        <p:txBody>
          <a:bodyPr/>
          <a:lstStyle/>
          <a:p>
            <a:fld id="{723DC7A6-A3E6-40A6-A88F-7A8EA63E7490}" type="slidenum">
              <a:rPr kumimoji="1" lang="ja-JP" altLang="en-US" smtClean="0"/>
              <a:pPr/>
              <a:t>16</a:t>
            </a:fld>
            <a:endParaRPr kumimoji="1" lang="ja-JP" altLang="en-US" dirty="0"/>
          </a:p>
        </p:txBody>
      </p:sp>
    </p:spTree>
    <p:extLst>
      <p:ext uri="{BB962C8B-B14F-4D97-AF65-F5344CB8AC3E}">
        <p14:creationId xmlns:p14="http://schemas.microsoft.com/office/powerpoint/2010/main" val="170022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78F00-E0C3-AB44-EB2C-EE1221D91B2C}"/>
              </a:ext>
            </a:extLst>
          </p:cNvPr>
          <p:cNvSpPr>
            <a:spLocks noGrp="1"/>
          </p:cNvSpPr>
          <p:nvPr>
            <p:ph type="title"/>
          </p:nvPr>
        </p:nvSpPr>
        <p:spPr/>
        <p:txBody>
          <a:bodyPr>
            <a:normAutofit/>
          </a:bodyPr>
          <a:lstStyle/>
          <a:p>
            <a:r>
              <a:rPr lang="en-US" altLang="ja-JP" sz="3200" b="1" kern="100" dirty="0">
                <a:latin typeface="メイリオ" panose="020B0604030504040204" pitchFamily="50" charset="-128"/>
                <a:ea typeface="メイリオ" panose="020B0604030504040204" pitchFamily="50" charset="-128"/>
                <a:cs typeface="Times New Roman" panose="02020603050405020304" pitchFamily="18" charset="0"/>
              </a:rPr>
              <a:t>4.</a:t>
            </a:r>
            <a:r>
              <a:rPr lang="ja-JP" altLang="ja-JP" sz="3200" b="1"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相談支援における都道府県の責務と役割</a:t>
            </a:r>
            <a:endParaRPr kumimoji="1" lang="ja-JP" altLang="en-US" sz="66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33571FC2-F4E3-0610-6CC8-FBB583E0D33B}"/>
              </a:ext>
            </a:extLst>
          </p:cNvPr>
          <p:cNvSpPr>
            <a:spLocks noGrp="1"/>
          </p:cNvSpPr>
          <p:nvPr>
            <p:ph idx="1"/>
          </p:nvPr>
        </p:nvSpPr>
        <p:spPr>
          <a:xfrm>
            <a:off x="400051" y="1320215"/>
            <a:ext cx="8343898" cy="4651960"/>
          </a:xfrm>
        </p:spPr>
        <p:txBody>
          <a:bodyPr>
            <a:normAutofit lnSpcReduction="10000"/>
          </a:bodyPr>
          <a:lstStyle/>
          <a:p>
            <a:pPr marL="0" indent="0" algn="ctr">
              <a:spcAft>
                <a:spcPts val="1200"/>
              </a:spcAf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都道府県の責務（第</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条２）</a:t>
            </a:r>
          </a:p>
          <a:p>
            <a:pPr marL="447675" marR="133350" indent="-314325" algn="just">
              <a:lnSpc>
                <a:spcPct val="1000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①市町村が行う自立支援給付及び地域生活支援事業が適正かつ円滑に行われるよう、</a:t>
            </a:r>
            <a:r>
              <a:rPr lang="ja-JP" altLang="ja-JP" sz="24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市町村に対する必要な助言、情報の提供その他の援助</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を行う。</a:t>
            </a:r>
          </a:p>
          <a:p>
            <a:pPr marL="447675" marR="133350" indent="-314325" algn="just">
              <a:lnSpc>
                <a:spcPct val="1000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②</a:t>
            </a:r>
            <a:r>
              <a:rPr lang="ja-JP" altLang="ja-JP" sz="24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市町村と連携</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を図りつつ、必要な自立支援医療費の支給及び地域生活支援事業を</a:t>
            </a:r>
            <a:r>
              <a:rPr lang="ja-JP" altLang="ja-JP" sz="24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総合的に行う</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marL="447675" marR="133350" indent="-314325" algn="just">
              <a:lnSpc>
                <a:spcPct val="1000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③障害者等に関する相談及び指導のうち、</a:t>
            </a:r>
            <a:r>
              <a:rPr lang="ja-JP" altLang="ja-JP" sz="24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専門的な知識及び技術を必要とするもの</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を行う。</a:t>
            </a:r>
          </a:p>
          <a:p>
            <a:pPr marL="447675" marR="133350" indent="-314325" algn="just">
              <a:lnSpc>
                <a:spcPct val="1000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④</a:t>
            </a:r>
            <a:r>
              <a:rPr lang="ja-JP" altLang="ja-JP" sz="24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市町村と協力して</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障害者等の権利の擁護のために必要な援助を行うとともに、市町村が行う障害者等の権利の擁護のために必要な援助が適正かつ円滑に行われるよう、</a:t>
            </a:r>
            <a:r>
              <a:rPr lang="ja-JP" altLang="ja-JP" sz="24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市町村に対する必要な助言、情報の提供その他の援助</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を行う。</a:t>
            </a:r>
          </a:p>
        </p:txBody>
      </p:sp>
      <p:sp>
        <p:nvSpPr>
          <p:cNvPr id="4" name="スライド番号プレースホルダー 3">
            <a:extLst>
              <a:ext uri="{FF2B5EF4-FFF2-40B4-BE49-F238E27FC236}">
                <a16:creationId xmlns:a16="http://schemas.microsoft.com/office/drawing/2014/main" id="{32D4CC28-0D12-8083-6EB9-1C7B20BF2D60}"/>
              </a:ext>
            </a:extLst>
          </p:cNvPr>
          <p:cNvSpPr>
            <a:spLocks noGrp="1"/>
          </p:cNvSpPr>
          <p:nvPr>
            <p:ph type="sldNum" sz="quarter" idx="12"/>
          </p:nvPr>
        </p:nvSpPr>
        <p:spPr/>
        <p:txBody>
          <a:bodyPr/>
          <a:lstStyle/>
          <a:p>
            <a:fld id="{723DC7A6-A3E6-40A6-A88F-7A8EA63E7490}" type="slidenum">
              <a:rPr kumimoji="1" lang="ja-JP" altLang="en-US" smtClean="0"/>
              <a:pPr/>
              <a:t>17</a:t>
            </a:fld>
            <a:endParaRPr kumimoji="1" lang="ja-JP" altLang="en-US" dirty="0"/>
          </a:p>
        </p:txBody>
      </p:sp>
      <p:sp>
        <p:nvSpPr>
          <p:cNvPr id="6" name="テキスト ボックス 5">
            <a:extLst>
              <a:ext uri="{FF2B5EF4-FFF2-40B4-BE49-F238E27FC236}">
                <a16:creationId xmlns:a16="http://schemas.microsoft.com/office/drawing/2014/main" id="{3380B541-7CAD-874C-AC44-1BB513A5B09B}"/>
              </a:ext>
            </a:extLst>
          </p:cNvPr>
          <p:cNvSpPr txBox="1"/>
          <p:nvPr/>
        </p:nvSpPr>
        <p:spPr>
          <a:xfrm>
            <a:off x="622301" y="5915025"/>
            <a:ext cx="8115299" cy="830997"/>
          </a:xfrm>
          <a:prstGeom prst="rect">
            <a:avLst/>
          </a:prstGeom>
          <a:noFill/>
        </p:spPr>
        <p:txBody>
          <a:bodyPr wrap="square">
            <a:spAutoFit/>
          </a:bodyPr>
          <a:lstStyle/>
          <a:p>
            <a:pPr marL="0" indent="0" algn="ctr">
              <a:buNone/>
            </a:pPr>
            <a:r>
              <a:rPr lang="ja-JP" altLang="en-US" sz="24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特に「人材養成」「広域的支援」「市町村支援」を</a:t>
            </a:r>
            <a:endParaRPr lang="en-US" alt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ctr">
              <a:buNone/>
            </a:pPr>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効果的に推進することが重要</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408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23211-5B42-AB00-645D-E097E0653231}"/>
              </a:ext>
            </a:extLst>
          </p:cNvPr>
          <p:cNvSpPr>
            <a:spLocks noGrp="1"/>
          </p:cNvSpPr>
          <p:nvPr>
            <p:ph type="title"/>
          </p:nvPr>
        </p:nvSpPr>
        <p:spPr/>
        <p:txBody>
          <a:bodyPr>
            <a:normAutofit/>
          </a:bodyPr>
          <a:lstStyle/>
          <a:p>
            <a:r>
              <a:rPr kumimoji="1" lang="en-US" altLang="ja-JP" sz="4000" b="1" dirty="0">
                <a:latin typeface="+mn-ea"/>
                <a:ea typeface="+mn-ea"/>
              </a:rPr>
              <a:t>(1)</a:t>
            </a:r>
            <a:r>
              <a:rPr lang="ja-JP" altLang="ja-JP" b="1" kern="100" dirty="0">
                <a:effectLst/>
                <a:latin typeface="+mn-ea"/>
                <a:ea typeface="+mn-ea"/>
                <a:cs typeface="Times New Roman" panose="02020603050405020304" pitchFamily="18" charset="0"/>
              </a:rPr>
              <a:t>人材養成</a:t>
            </a:r>
            <a:endParaRPr kumimoji="1" lang="ja-JP" altLang="en-US" sz="6600" b="1" dirty="0">
              <a:latin typeface="+mn-ea"/>
              <a:ea typeface="+mn-ea"/>
            </a:endParaRPr>
          </a:p>
        </p:txBody>
      </p:sp>
      <p:sp>
        <p:nvSpPr>
          <p:cNvPr id="3" name="コンテンツ プレースホルダー 2">
            <a:extLst>
              <a:ext uri="{FF2B5EF4-FFF2-40B4-BE49-F238E27FC236}">
                <a16:creationId xmlns:a16="http://schemas.microsoft.com/office/drawing/2014/main" id="{E7AE7772-0D3B-F020-0B58-4586B6302FF7}"/>
              </a:ext>
            </a:extLst>
          </p:cNvPr>
          <p:cNvSpPr>
            <a:spLocks noGrp="1"/>
          </p:cNvSpPr>
          <p:nvPr>
            <p:ph idx="1"/>
          </p:nvPr>
        </p:nvSpPr>
        <p:spPr>
          <a:xfrm>
            <a:off x="476251" y="1320215"/>
            <a:ext cx="8258174" cy="5261560"/>
          </a:xfrm>
        </p:spPr>
        <p:txBody>
          <a:bodyPr>
            <a:normAutofit/>
          </a:bodyPr>
          <a:lstStyle/>
          <a:p>
            <a:pPr indent="0" algn="just">
              <a:lnSpc>
                <a:spcPts val="27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ケアマネジメントの充実を図る･･･相談支援従事者養成指導者研修の継続</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lnSpc>
                <a:spcPts val="2700"/>
              </a:lnSpc>
              <a:spcBef>
                <a:spcPts val="0"/>
              </a:spcBef>
              <a:buNone/>
            </a:pP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&lt;</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受講者の推薦</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&gt;</a:t>
            </a:r>
            <a:endPar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lvl="0" indent="-342900" algn="just">
              <a:lnSpc>
                <a:spcPts val="2700"/>
              </a:lnSpc>
              <a:spcBef>
                <a:spcPts val="0"/>
              </a:spcBef>
              <a:buFont typeface="+mj-lt"/>
              <a:buAutoNum type="arabicPeriod"/>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当該年度研修の趣旨等の把握ができている者</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61950" lvl="0" indent="0" algn="just">
              <a:lnSpc>
                <a:spcPts val="27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＝受講効果の最大化</a:t>
            </a:r>
          </a:p>
          <a:p>
            <a:pPr marL="457200" lvl="0" indent="-457200" algn="just">
              <a:lnSpc>
                <a:spcPts val="2700"/>
              </a:lnSpc>
              <a:spcBef>
                <a:spcPts val="0"/>
              </a:spcBef>
              <a:buFont typeface="+mj-lt"/>
              <a:buAutoNum type="arabicPeriod" startAt="2"/>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都道府県実施の相談支援従事者養成研修にその内容を的確に反映できる者</a:t>
            </a:r>
          </a:p>
          <a:p>
            <a:pPr marL="895350" indent="-657225" algn="just">
              <a:lnSpc>
                <a:spcPts val="27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例）行政担当職員、障害福祉分野でのある一定以上相談経験ある者</a:t>
            </a:r>
          </a:p>
          <a:p>
            <a:pPr marL="0" indent="0" algn="just">
              <a:lnSpc>
                <a:spcPts val="2700"/>
              </a:lnSpc>
              <a:spcBef>
                <a:spcPts val="0"/>
              </a:spcBef>
              <a:buNone/>
            </a:pP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lnSpc>
                <a:spcPts val="27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◎具体的な配慮ポイントとして</a:t>
            </a:r>
          </a:p>
          <a:p>
            <a:pPr indent="0" algn="just">
              <a:lnSpc>
                <a:spcPts val="27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推薦した相談支援従事者指導者養成研修に参加した者が、</a:t>
            </a:r>
          </a:p>
          <a:p>
            <a:pPr marL="447675" indent="-314325" algn="just">
              <a:lnSpc>
                <a:spcPts val="2700"/>
              </a:lnSpc>
              <a:spcBef>
                <a:spcPts val="0"/>
              </a:spcBef>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①ファシリテーター等と研修目的、カリキュラムの共有し、実施手順等の確認を行う場を設けること。</a:t>
            </a:r>
          </a:p>
          <a:p>
            <a:pPr marL="0" indent="0">
              <a:lnSpc>
                <a:spcPts val="2700"/>
              </a:lnSpc>
              <a:spcBef>
                <a:spcPts val="0"/>
              </a:spcBef>
              <a:buNone/>
            </a:pPr>
            <a:r>
              <a:rPr lang="en-US"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②ファシリテーターの育成等について協働して行うこと。</a:t>
            </a:r>
            <a:endParaRPr kumimoji="1" lang="ja-JP" altLang="en-US" sz="44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C27732E-94AF-E578-5F02-8935B53DED26}"/>
              </a:ext>
            </a:extLst>
          </p:cNvPr>
          <p:cNvSpPr>
            <a:spLocks noGrp="1"/>
          </p:cNvSpPr>
          <p:nvPr>
            <p:ph type="sldNum" sz="quarter" idx="12"/>
          </p:nvPr>
        </p:nvSpPr>
        <p:spPr/>
        <p:txBody>
          <a:bodyPr/>
          <a:lstStyle/>
          <a:p>
            <a:fld id="{723DC7A6-A3E6-40A6-A88F-7A8EA63E7490}" type="slidenum">
              <a:rPr kumimoji="1" lang="ja-JP" altLang="en-US" smtClean="0"/>
              <a:pPr/>
              <a:t>18</a:t>
            </a:fld>
            <a:endParaRPr kumimoji="1" lang="ja-JP" altLang="en-US" dirty="0"/>
          </a:p>
        </p:txBody>
      </p:sp>
    </p:spTree>
    <p:extLst>
      <p:ext uri="{BB962C8B-B14F-4D97-AF65-F5344CB8AC3E}">
        <p14:creationId xmlns:p14="http://schemas.microsoft.com/office/powerpoint/2010/main" val="328544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607638-D995-471A-7AD4-BD3717B85A40}"/>
              </a:ext>
            </a:extLst>
          </p:cNvPr>
          <p:cNvSpPr>
            <a:spLocks noGrp="1"/>
          </p:cNvSpPr>
          <p:nvPr>
            <p:ph type="title"/>
          </p:nvPr>
        </p:nvSpPr>
        <p:spPr/>
        <p:txBody>
          <a:bodyPr>
            <a:normAutofit/>
          </a:bodyPr>
          <a:lstStyle/>
          <a:p>
            <a:r>
              <a:rPr kumimoji="1" lang="en-US" altLang="ja-JP" sz="3600" b="1" dirty="0">
                <a:latin typeface="+mn-ea"/>
                <a:ea typeface="+mn-ea"/>
              </a:rPr>
              <a:t>(2)</a:t>
            </a:r>
            <a:r>
              <a:rPr lang="ja-JP" altLang="ja-JP" sz="3600" b="1" kern="100" dirty="0">
                <a:effectLst/>
                <a:latin typeface="+mn-ea"/>
                <a:ea typeface="+mn-ea"/>
                <a:cs typeface="Times New Roman" panose="02020603050405020304" pitchFamily="18" charset="0"/>
              </a:rPr>
              <a:t>広域的支援、市町村支援</a:t>
            </a:r>
            <a:endParaRPr kumimoji="1" lang="ja-JP" altLang="en-US" sz="3600" b="1" dirty="0">
              <a:latin typeface="+mn-ea"/>
              <a:ea typeface="+mn-ea"/>
            </a:endParaRPr>
          </a:p>
        </p:txBody>
      </p:sp>
      <p:sp>
        <p:nvSpPr>
          <p:cNvPr id="3" name="コンテンツ プレースホルダー 2">
            <a:extLst>
              <a:ext uri="{FF2B5EF4-FFF2-40B4-BE49-F238E27FC236}">
                <a16:creationId xmlns:a16="http://schemas.microsoft.com/office/drawing/2014/main" id="{D53831F4-C6BA-5980-E059-ABD6E6D98F8B}"/>
              </a:ext>
            </a:extLst>
          </p:cNvPr>
          <p:cNvSpPr>
            <a:spLocks noGrp="1"/>
          </p:cNvSpPr>
          <p:nvPr>
            <p:ph idx="1"/>
          </p:nvPr>
        </p:nvSpPr>
        <p:spPr>
          <a:xfrm>
            <a:off x="457200" y="1320214"/>
            <a:ext cx="8286750" cy="5366335"/>
          </a:xfrm>
        </p:spPr>
        <p:txBody>
          <a:bodyPr>
            <a:normAutofit/>
          </a:bodyPr>
          <a:lstStyle/>
          <a:p>
            <a:pPr marL="59690" indent="0" algn="just">
              <a:buNone/>
            </a:pPr>
            <a:r>
              <a:rPr lang="ja-JP" altLang="ja-JP" sz="2400" kern="100" dirty="0">
                <a:effectLst/>
                <a:latin typeface="+mn-ea"/>
                <a:cs typeface="Times New Roman" panose="02020603050405020304" pitchFamily="18" charset="0"/>
              </a:rPr>
              <a:t>①サービスの質的・量的整備の推進</a:t>
            </a:r>
          </a:p>
          <a:p>
            <a:pPr marL="542925" indent="-304800" algn="just">
              <a:buNone/>
            </a:pPr>
            <a:r>
              <a:rPr lang="ja-JP" altLang="ja-JP" sz="2400" kern="100" dirty="0">
                <a:effectLst/>
                <a:latin typeface="+mn-ea"/>
                <a:cs typeface="Times New Roman" panose="02020603050405020304" pitchFamily="18" charset="0"/>
              </a:rPr>
              <a:t>◆ケアマネジメントが円滑かつ効果的に実施できるように努める</a:t>
            </a:r>
          </a:p>
          <a:p>
            <a:pPr marL="542925" indent="-304800" algn="just">
              <a:buNone/>
            </a:pPr>
            <a:r>
              <a:rPr lang="ja-JP" altLang="ja-JP" sz="2400" kern="100" dirty="0">
                <a:effectLst/>
                <a:latin typeface="+mn-ea"/>
                <a:cs typeface="Times New Roman" panose="02020603050405020304" pitchFamily="18" charset="0"/>
              </a:rPr>
              <a:t>　関係機関との「相互協働」による推進を行うため、都道府県（自立支援）協議会や、各種の連絡・調整会議を活用する。</a:t>
            </a:r>
            <a:endParaRPr lang="en-US" altLang="ja-JP" sz="2400" kern="100" dirty="0">
              <a:effectLst/>
              <a:latin typeface="+mn-ea"/>
              <a:cs typeface="Times New Roman" panose="02020603050405020304" pitchFamily="18" charset="0"/>
            </a:endParaRPr>
          </a:p>
          <a:p>
            <a:pPr marL="239395" indent="0" algn="just">
              <a:buNone/>
            </a:pPr>
            <a:endParaRPr lang="ja-JP" altLang="ja-JP" sz="2400" kern="100" dirty="0">
              <a:effectLst/>
              <a:latin typeface="+mn-ea"/>
              <a:cs typeface="Times New Roman" panose="02020603050405020304" pitchFamily="18" charset="0"/>
            </a:endParaRPr>
          </a:p>
          <a:p>
            <a:pPr marL="59690" indent="0" algn="just">
              <a:buNone/>
            </a:pPr>
            <a:r>
              <a:rPr lang="ja-JP" altLang="ja-JP" sz="2400" kern="100" dirty="0">
                <a:effectLst/>
                <a:latin typeface="+mn-ea"/>
                <a:cs typeface="Times New Roman" panose="02020603050405020304" pitchFamily="18" charset="0"/>
              </a:rPr>
              <a:t>②地域福祉計画、障害者計画、障害福祉計画等</a:t>
            </a:r>
          </a:p>
          <a:p>
            <a:pPr marL="59690" indent="0" algn="just">
              <a:buNone/>
            </a:pPr>
            <a:r>
              <a:rPr lang="ja-JP" altLang="ja-JP" sz="2400" kern="100" dirty="0">
                <a:effectLst/>
                <a:latin typeface="+mn-ea"/>
                <a:cs typeface="Times New Roman" panose="02020603050405020304" pitchFamily="18" charset="0"/>
              </a:rPr>
              <a:t>　計画作成＝障害者の地域生活支援</a:t>
            </a:r>
          </a:p>
          <a:p>
            <a:pPr marL="59690" indent="0" algn="just">
              <a:buNone/>
            </a:pPr>
            <a:r>
              <a:rPr lang="ja-JP" altLang="ja-JP" sz="2400" kern="100" dirty="0">
                <a:effectLst/>
                <a:latin typeface="+mn-ea"/>
                <a:cs typeface="Times New Roman" panose="02020603050405020304" pitchFamily="18" charset="0"/>
              </a:rPr>
              <a:t>　◎管内の市町村の相談支援体制を把握し計画へ反映</a:t>
            </a:r>
          </a:p>
          <a:p>
            <a:pPr marL="628650" indent="-628650">
              <a:buNone/>
            </a:pPr>
            <a:r>
              <a:rPr lang="ja-JP" altLang="ja-JP" sz="2400" dirty="0">
                <a:effectLst/>
                <a:latin typeface="+mn-ea"/>
                <a:cs typeface="Times New Roman" panose="02020603050405020304" pitchFamily="18" charset="0"/>
              </a:rPr>
              <a:t>　　各種計画を視野に置いた上で、「体系的な人材養成の方法・手順」を計画へ盛り込むことが重要。</a:t>
            </a:r>
            <a:endParaRPr kumimoji="1" lang="ja-JP" altLang="en-US" sz="2400" dirty="0">
              <a:latin typeface="+mn-ea"/>
            </a:endParaRPr>
          </a:p>
        </p:txBody>
      </p:sp>
      <p:sp>
        <p:nvSpPr>
          <p:cNvPr id="4" name="スライド番号プレースホルダー 3">
            <a:extLst>
              <a:ext uri="{FF2B5EF4-FFF2-40B4-BE49-F238E27FC236}">
                <a16:creationId xmlns:a16="http://schemas.microsoft.com/office/drawing/2014/main" id="{E09B9219-30A1-F0B1-1F7F-D3F1402B0AA9}"/>
              </a:ext>
            </a:extLst>
          </p:cNvPr>
          <p:cNvSpPr>
            <a:spLocks noGrp="1"/>
          </p:cNvSpPr>
          <p:nvPr>
            <p:ph type="sldNum" sz="quarter" idx="12"/>
          </p:nvPr>
        </p:nvSpPr>
        <p:spPr/>
        <p:txBody>
          <a:bodyPr/>
          <a:lstStyle/>
          <a:p>
            <a:fld id="{723DC7A6-A3E6-40A6-A88F-7A8EA63E7490}" type="slidenum">
              <a:rPr kumimoji="1" lang="ja-JP" altLang="en-US" smtClean="0"/>
              <a:pPr/>
              <a:t>19</a:t>
            </a:fld>
            <a:endParaRPr kumimoji="1" lang="ja-JP" altLang="en-US" dirty="0"/>
          </a:p>
        </p:txBody>
      </p:sp>
    </p:spTree>
    <p:extLst>
      <p:ext uri="{BB962C8B-B14F-4D97-AF65-F5344CB8AC3E}">
        <p14:creationId xmlns:p14="http://schemas.microsoft.com/office/powerpoint/2010/main" val="221713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59413-E0FD-58AF-6164-B165109AD19C}"/>
              </a:ext>
            </a:extLst>
          </p:cNvPr>
          <p:cNvSpPr>
            <a:spLocks noGrp="1"/>
          </p:cNvSpPr>
          <p:nvPr>
            <p:ph type="title"/>
          </p:nvPr>
        </p:nvSpPr>
        <p:spPr/>
        <p:txBody>
          <a:bodyPr/>
          <a:lstStyle/>
          <a:p>
            <a:r>
              <a:rPr kumimoji="1" lang="ja-JP" altLang="en-US" b="1" dirty="0"/>
              <a:t>講義</a:t>
            </a:r>
            <a:r>
              <a:rPr kumimoji="1" lang="en-US" altLang="ja-JP" b="1" dirty="0"/>
              <a:t>1</a:t>
            </a:r>
            <a:r>
              <a:rPr kumimoji="1" lang="ja-JP" altLang="en-US" b="1" dirty="0"/>
              <a:t>のねらい</a:t>
            </a:r>
          </a:p>
        </p:txBody>
      </p:sp>
      <p:sp>
        <p:nvSpPr>
          <p:cNvPr id="3" name="コンテンツ プレースホルダー 2">
            <a:extLst>
              <a:ext uri="{FF2B5EF4-FFF2-40B4-BE49-F238E27FC236}">
                <a16:creationId xmlns:a16="http://schemas.microsoft.com/office/drawing/2014/main" id="{CCADCB70-7CB6-612E-48C5-3CFA52A87A46}"/>
              </a:ext>
            </a:extLst>
          </p:cNvPr>
          <p:cNvSpPr>
            <a:spLocks noGrp="1"/>
          </p:cNvSpPr>
          <p:nvPr>
            <p:ph idx="1"/>
          </p:nvPr>
        </p:nvSpPr>
        <p:spPr>
          <a:xfrm>
            <a:off x="862871" y="1345787"/>
            <a:ext cx="7652479" cy="1010652"/>
          </a:xfrm>
        </p:spPr>
        <p:txBody>
          <a:bodyPr>
            <a:normAutofit fontScale="92500" lnSpcReduction="20000"/>
          </a:bodyPr>
          <a:lstStyle/>
          <a:p>
            <a:pPr marL="269875" indent="-269875">
              <a:buFont typeface="Wingdings" panose="05000000000000000000" pitchFamily="2" charset="2"/>
              <a:buChar char="u"/>
            </a:pPr>
            <a:r>
              <a:rPr lang="ja-JP" altLang="en-US" dirty="0"/>
              <a:t> </a:t>
            </a:r>
            <a:r>
              <a:rPr kumimoji="1" lang="ja-JP" altLang="en-US" dirty="0"/>
              <a:t>障害福祉分野における相談支援の</a:t>
            </a:r>
            <a:endParaRPr kumimoji="1" lang="en-US" altLang="ja-JP" dirty="0"/>
          </a:p>
          <a:p>
            <a:pPr marL="0" indent="0">
              <a:buNone/>
            </a:pPr>
            <a:r>
              <a:rPr kumimoji="1" lang="ja-JP" altLang="en-US" dirty="0"/>
              <a:t>　 概要について理解を深める。</a:t>
            </a:r>
          </a:p>
        </p:txBody>
      </p:sp>
      <p:sp>
        <p:nvSpPr>
          <p:cNvPr id="4" name="スライド番号プレースホルダー 3">
            <a:extLst>
              <a:ext uri="{FF2B5EF4-FFF2-40B4-BE49-F238E27FC236}">
                <a16:creationId xmlns:a16="http://schemas.microsoft.com/office/drawing/2014/main" id="{5F50812D-1E3A-48AC-4E19-ACE6F8EB4BA4}"/>
              </a:ext>
            </a:extLst>
          </p:cNvPr>
          <p:cNvSpPr>
            <a:spLocks noGrp="1"/>
          </p:cNvSpPr>
          <p:nvPr>
            <p:ph type="sldNum" sz="quarter" idx="12"/>
          </p:nvPr>
        </p:nvSpPr>
        <p:spPr/>
        <p:txBody>
          <a:bodyPr/>
          <a:lstStyle/>
          <a:p>
            <a:fld id="{723DC7A6-A3E6-40A6-A88F-7A8EA63E7490}" type="slidenum">
              <a:rPr kumimoji="1" lang="ja-JP" altLang="en-US" smtClean="0"/>
              <a:pPr/>
              <a:t>2</a:t>
            </a:fld>
            <a:endParaRPr kumimoji="1" lang="ja-JP" altLang="en-US" dirty="0"/>
          </a:p>
        </p:txBody>
      </p:sp>
      <p:sp>
        <p:nvSpPr>
          <p:cNvPr id="5" name="コンテンツ プレースホルダー 2">
            <a:extLst>
              <a:ext uri="{FF2B5EF4-FFF2-40B4-BE49-F238E27FC236}">
                <a16:creationId xmlns:a16="http://schemas.microsoft.com/office/drawing/2014/main" id="{1EC5E0EB-5296-1D4D-D40B-8A3313C707BB}"/>
              </a:ext>
            </a:extLst>
          </p:cNvPr>
          <p:cNvSpPr txBox="1">
            <a:spLocks/>
          </p:cNvSpPr>
          <p:nvPr/>
        </p:nvSpPr>
        <p:spPr>
          <a:xfrm>
            <a:off x="359764" y="3263806"/>
            <a:ext cx="8559384" cy="257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2800" dirty="0"/>
              <a:t>相談支援の仕組み</a:t>
            </a:r>
            <a:endParaRPr lang="en-US" altLang="ja-JP" sz="2800" dirty="0"/>
          </a:p>
          <a:p>
            <a:pPr>
              <a:buFont typeface="Wingdings" panose="05000000000000000000" pitchFamily="2" charset="2"/>
              <a:buChar char="Ø"/>
            </a:pPr>
            <a:r>
              <a:rPr lang="ja-JP" altLang="en-US" sz="2800" dirty="0"/>
              <a:t>相談支援の基本的な流れ</a:t>
            </a:r>
            <a:endParaRPr lang="en-US" altLang="ja-JP" sz="2800" dirty="0"/>
          </a:p>
          <a:p>
            <a:pPr>
              <a:buFont typeface="Wingdings" panose="05000000000000000000" pitchFamily="2" charset="2"/>
              <a:buChar char="Ø"/>
            </a:pPr>
            <a:r>
              <a:rPr lang="ja-JP" altLang="en-US" sz="2800" dirty="0"/>
              <a:t>相談支援における都道府県・市町村の役割や責務</a:t>
            </a:r>
            <a:endParaRPr lang="en-US" altLang="ja-JP" sz="2800" dirty="0"/>
          </a:p>
          <a:p>
            <a:pPr>
              <a:buFont typeface="Wingdings" panose="05000000000000000000" pitchFamily="2" charset="2"/>
              <a:buChar char="Ø"/>
            </a:pPr>
            <a:r>
              <a:rPr lang="ja-JP" altLang="en-US" sz="2800" dirty="0"/>
              <a:t>相談支援の基本姿勢、その役割を担う人材　</a:t>
            </a:r>
            <a:endParaRPr lang="en-US" altLang="ja-JP" sz="2800" dirty="0"/>
          </a:p>
          <a:p>
            <a:pPr marL="0" indent="0" algn="r">
              <a:buNone/>
            </a:pPr>
            <a:r>
              <a:rPr lang="ja-JP" altLang="en-US" sz="2800" dirty="0"/>
              <a:t>等</a:t>
            </a:r>
            <a:endParaRPr lang="en-US" altLang="ja-JP" sz="2800" dirty="0"/>
          </a:p>
        </p:txBody>
      </p:sp>
      <p:sp>
        <p:nvSpPr>
          <p:cNvPr id="6" name="テキスト ボックス 5">
            <a:extLst>
              <a:ext uri="{FF2B5EF4-FFF2-40B4-BE49-F238E27FC236}">
                <a16:creationId xmlns:a16="http://schemas.microsoft.com/office/drawing/2014/main" id="{C9C18330-7CEA-89D2-4E35-666AE4FD7EE1}"/>
              </a:ext>
            </a:extLst>
          </p:cNvPr>
          <p:cNvSpPr txBox="1"/>
          <p:nvPr/>
        </p:nvSpPr>
        <p:spPr>
          <a:xfrm>
            <a:off x="0" y="2691577"/>
            <a:ext cx="1648918" cy="461665"/>
          </a:xfrm>
          <a:prstGeom prst="rect">
            <a:avLst/>
          </a:prstGeom>
          <a:noFill/>
        </p:spPr>
        <p:txBody>
          <a:bodyPr wrap="square" rtlCol="0">
            <a:spAutoFit/>
          </a:bodyPr>
          <a:lstStyle/>
          <a:p>
            <a:pPr algn="ctr"/>
            <a:r>
              <a:rPr kumimoji="1" lang="ja-JP" altLang="en-US" sz="2400" dirty="0"/>
              <a:t>主に</a:t>
            </a:r>
          </a:p>
        </p:txBody>
      </p:sp>
      <p:sp>
        <p:nvSpPr>
          <p:cNvPr id="7" name="テキスト ボックス 6">
            <a:extLst>
              <a:ext uri="{FF2B5EF4-FFF2-40B4-BE49-F238E27FC236}">
                <a16:creationId xmlns:a16="http://schemas.microsoft.com/office/drawing/2014/main" id="{B20DC0EB-86D3-D205-C612-CC0E9B476AAA}"/>
              </a:ext>
            </a:extLst>
          </p:cNvPr>
          <p:cNvSpPr txBox="1"/>
          <p:nvPr/>
        </p:nvSpPr>
        <p:spPr>
          <a:xfrm>
            <a:off x="4198911" y="5837591"/>
            <a:ext cx="4945089" cy="461665"/>
          </a:xfrm>
          <a:prstGeom prst="rect">
            <a:avLst/>
          </a:prstGeom>
          <a:noFill/>
        </p:spPr>
        <p:txBody>
          <a:bodyPr wrap="square" rtlCol="0">
            <a:spAutoFit/>
          </a:bodyPr>
          <a:lstStyle/>
          <a:p>
            <a:pPr algn="r"/>
            <a:r>
              <a:rPr kumimoji="1" lang="ja-JP" altLang="en-US" sz="2400" dirty="0"/>
              <a:t>共に確認していきましょう。</a:t>
            </a:r>
          </a:p>
        </p:txBody>
      </p:sp>
    </p:spTree>
    <p:extLst>
      <p:ext uri="{BB962C8B-B14F-4D97-AF65-F5344CB8AC3E}">
        <p14:creationId xmlns:p14="http://schemas.microsoft.com/office/powerpoint/2010/main" val="132414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4510E-8D7D-C6B3-BFDC-23701A9BE8C1}"/>
              </a:ext>
            </a:extLst>
          </p:cNvPr>
          <p:cNvSpPr>
            <a:spLocks noGrp="1"/>
          </p:cNvSpPr>
          <p:nvPr>
            <p:ph type="title"/>
          </p:nvPr>
        </p:nvSpPr>
        <p:spPr/>
        <p:txBody>
          <a:bodyPr>
            <a:normAutofit/>
          </a:bodyPr>
          <a:lstStyle/>
          <a:p>
            <a:r>
              <a:rPr kumimoji="1" lang="en-US" altLang="ja-JP" sz="3600" b="1" dirty="0">
                <a:latin typeface="メイリオ" panose="020B0604030504040204" pitchFamily="50" charset="-128"/>
                <a:ea typeface="メイリオ" panose="020B0604030504040204" pitchFamily="50" charset="-128"/>
              </a:rPr>
              <a:t>(3)</a:t>
            </a:r>
            <a:r>
              <a:rPr lang="ja-JP" altLang="ja-JP" sz="3600" b="1" kern="100" dirty="0">
                <a:effectLst/>
                <a:latin typeface="メイリオ" panose="020B0604030504040204" pitchFamily="50" charset="-128"/>
                <a:ea typeface="メイリオ" panose="020B0604030504040204" pitchFamily="50" charset="-128"/>
                <a:cs typeface="Times New Roman" panose="02020603050405020304" pitchFamily="18" charset="0"/>
              </a:rPr>
              <a:t>一般相談支援事業者の指定</a:t>
            </a:r>
            <a:endParaRPr kumimoji="1" lang="ja-JP" altLang="en-US" sz="36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D897C9F5-E3E8-A994-09AF-3A938D3BD9E1}"/>
              </a:ext>
            </a:extLst>
          </p:cNvPr>
          <p:cNvSpPr>
            <a:spLocks noGrp="1"/>
          </p:cNvSpPr>
          <p:nvPr>
            <p:ph idx="1"/>
          </p:nvPr>
        </p:nvSpPr>
        <p:spPr/>
        <p:txBody>
          <a:bodyPr>
            <a:normAutofit/>
          </a:bodyPr>
          <a:lstStyle/>
          <a:p>
            <a:pPr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都道府県</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「地域相談支援」を行う一般相談支援事業者の指定権者</a:t>
            </a:r>
          </a:p>
          <a:p>
            <a:pPr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marL="0" indent="0">
              <a:buNone/>
            </a:pPr>
            <a:r>
              <a:rPr lang="ja-JP" altLang="en-US" sz="28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800" dirty="0">
                <a:effectLst/>
                <a:latin typeface="メイリオ" panose="020B0604030504040204" pitchFamily="50" charset="-128"/>
                <a:ea typeface="メイリオ" panose="020B0604030504040204" pitchFamily="50" charset="-128"/>
                <a:cs typeface="Times New Roman" panose="02020603050405020304" pitchFamily="18" charset="0"/>
              </a:rPr>
              <a:t>地域の関係機関と連携を強化して、「地域移行支援」「地域定着支援」がそれぞれの地域において、継続的かつ円滑に行われることに対し必要な環境整備をおこなう責任がある。</a:t>
            </a:r>
            <a:endParaRPr kumimoji="1" lang="ja-JP" altLang="en-US" sz="28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5597C8B-5E68-1C37-DCC6-BBD29BCC4E0C}"/>
              </a:ext>
            </a:extLst>
          </p:cNvPr>
          <p:cNvSpPr>
            <a:spLocks noGrp="1"/>
          </p:cNvSpPr>
          <p:nvPr>
            <p:ph type="sldNum" sz="quarter" idx="12"/>
          </p:nvPr>
        </p:nvSpPr>
        <p:spPr/>
        <p:txBody>
          <a:bodyPr/>
          <a:lstStyle/>
          <a:p>
            <a:fld id="{723DC7A6-A3E6-40A6-A88F-7A8EA63E7490}" type="slidenum">
              <a:rPr kumimoji="1" lang="ja-JP" altLang="en-US" smtClean="0"/>
              <a:pPr/>
              <a:t>20</a:t>
            </a:fld>
            <a:endParaRPr kumimoji="1" lang="ja-JP" altLang="en-US" dirty="0"/>
          </a:p>
        </p:txBody>
      </p:sp>
    </p:spTree>
    <p:extLst>
      <p:ext uri="{BB962C8B-B14F-4D97-AF65-F5344CB8AC3E}">
        <p14:creationId xmlns:p14="http://schemas.microsoft.com/office/powerpoint/2010/main" val="208978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9BD0-15E7-9E51-D7F6-3D55EA7E5378}"/>
              </a:ext>
            </a:extLst>
          </p:cNvPr>
          <p:cNvSpPr>
            <a:spLocks noGrp="1"/>
          </p:cNvSpPr>
          <p:nvPr>
            <p:ph type="title"/>
          </p:nvPr>
        </p:nvSpPr>
        <p:spPr/>
        <p:txBody>
          <a:bodyPr>
            <a:normAutofit/>
          </a:bodyPr>
          <a:lstStyle/>
          <a:p>
            <a:r>
              <a:rPr kumimoji="1" lang="en-US" altLang="ja-JP" sz="3200" b="1" dirty="0">
                <a:latin typeface="メイリオ" panose="020B0604030504040204" pitchFamily="50" charset="-128"/>
                <a:ea typeface="メイリオ" panose="020B0604030504040204" pitchFamily="50" charset="-128"/>
              </a:rPr>
              <a:t>(4)</a:t>
            </a:r>
            <a:r>
              <a:rPr lang="ja-JP" altLang="ja-JP" sz="3200" b="1" dirty="0">
                <a:effectLst/>
                <a:latin typeface="メイリオ" panose="020B0604030504040204" pitchFamily="50" charset="-128"/>
                <a:ea typeface="メイリオ" panose="020B0604030504040204" pitchFamily="50" charset="-128"/>
                <a:cs typeface="Times New Roman" panose="02020603050405020304" pitchFamily="18" charset="0"/>
              </a:rPr>
              <a:t>都道府県における相談支援体制の整備</a:t>
            </a:r>
            <a:endParaRPr kumimoji="1" lang="ja-JP" altLang="en-US" sz="32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EF34451-0A10-6C5D-1B8F-D44DE8CD459C}"/>
              </a:ext>
            </a:extLst>
          </p:cNvPr>
          <p:cNvSpPr>
            <a:spLocks noGrp="1"/>
          </p:cNvSpPr>
          <p:nvPr>
            <p:ph idx="1"/>
          </p:nvPr>
        </p:nvSpPr>
        <p:spPr>
          <a:xfrm>
            <a:off x="361951" y="1320214"/>
            <a:ext cx="8467724" cy="5290135"/>
          </a:xfrm>
        </p:spPr>
        <p:txBody>
          <a:bodyPr>
            <a:normAutofit fontScale="92500"/>
          </a:bodyPr>
          <a:lstStyle/>
          <a:p>
            <a:pPr marL="342900" lvl="0" indent="-342900" algn="just">
              <a:buFont typeface="+mj-ea"/>
              <a:buAutoNum type="circleNumDbPlain"/>
            </a:pPr>
            <a:r>
              <a:rPr lang="ja-JP" altLang="ja-JP" sz="2400" kern="100" dirty="0">
                <a:effectLst/>
                <a:latin typeface="+mn-ea"/>
                <a:cs typeface="Times New Roman" panose="02020603050405020304" pitchFamily="18" charset="0"/>
              </a:rPr>
              <a:t>地域格差の是正</a:t>
            </a:r>
          </a:p>
          <a:p>
            <a:pPr marL="508000" indent="0" algn="just">
              <a:buNone/>
            </a:pPr>
            <a:r>
              <a:rPr lang="ja-JP" altLang="ja-JP" sz="2400" kern="100" dirty="0">
                <a:effectLst/>
                <a:latin typeface="+mn-ea"/>
                <a:cs typeface="Times New Roman" panose="02020603050405020304" pitchFamily="18" charset="0"/>
              </a:rPr>
              <a:t>どこに住んでいても相談支援や各種の障害福祉サービスを受ける利用環境に格差が生じないように格差の是正を図る。</a:t>
            </a:r>
          </a:p>
          <a:p>
            <a:pPr marL="508000" indent="0" algn="just">
              <a:buNone/>
            </a:pPr>
            <a:r>
              <a:rPr lang="ja-JP" altLang="ja-JP" sz="2400" kern="100" dirty="0">
                <a:effectLst/>
                <a:latin typeface="+mn-ea"/>
                <a:cs typeface="Times New Roman" panose="02020603050405020304" pitchFamily="18" charset="0"/>
              </a:rPr>
              <a:t>→地域支援＝都道府県（自立支援）協議会の活性化が重要</a:t>
            </a:r>
          </a:p>
          <a:p>
            <a:pPr indent="0" algn="ctr">
              <a:buNone/>
            </a:pPr>
            <a:r>
              <a:rPr lang="ja-JP" altLang="ja-JP" sz="2400" kern="100" dirty="0">
                <a:effectLst/>
                <a:latin typeface="+mn-ea"/>
                <a:cs typeface="Times New Roman" panose="02020603050405020304" pitchFamily="18" charset="0"/>
              </a:rPr>
              <a:t>★都道府県の積極的な動きは地域の活力と行動を生む</a:t>
            </a:r>
          </a:p>
          <a:p>
            <a:pPr marL="0" indent="0" algn="just">
              <a:buNone/>
            </a:pPr>
            <a:r>
              <a:rPr lang="en-US" altLang="ja-JP" sz="2400" kern="100" dirty="0">
                <a:effectLst/>
                <a:latin typeface="+mn-ea"/>
                <a:cs typeface="Times New Roman" panose="02020603050405020304" pitchFamily="18" charset="0"/>
              </a:rPr>
              <a:t> </a:t>
            </a:r>
            <a:endParaRPr lang="ja-JP" altLang="ja-JP" sz="2400" kern="100" dirty="0">
              <a:effectLst/>
              <a:latin typeface="+mn-ea"/>
              <a:cs typeface="Times New Roman" panose="02020603050405020304" pitchFamily="18" charset="0"/>
            </a:endParaRPr>
          </a:p>
          <a:p>
            <a:pPr marL="457200" lvl="0" indent="-457200" algn="just">
              <a:buFont typeface="+mj-ea"/>
              <a:buAutoNum type="circleNumDbPlain" startAt="2"/>
            </a:pPr>
            <a:r>
              <a:rPr lang="ja-JP" altLang="ja-JP" sz="2400" kern="100" dirty="0">
                <a:effectLst/>
                <a:latin typeface="+mn-ea"/>
                <a:cs typeface="Times New Roman" panose="02020603050405020304" pitchFamily="18" charset="0"/>
              </a:rPr>
              <a:t>人材育成ビジョンの策定</a:t>
            </a:r>
          </a:p>
          <a:p>
            <a:pPr marL="513080" indent="0" algn="just">
              <a:buNone/>
            </a:pPr>
            <a:r>
              <a:rPr lang="ja-JP" altLang="ja-JP" sz="2400" kern="100" dirty="0">
                <a:effectLst/>
                <a:latin typeface="+mn-ea"/>
                <a:cs typeface="Times New Roman" panose="02020603050405020304" pitchFamily="18" charset="0"/>
              </a:rPr>
              <a:t>人材の育成に当たっては、都道府県と市町村が連携して取り組む必要がある。</a:t>
            </a:r>
          </a:p>
          <a:p>
            <a:pPr marL="809625" indent="-296863" algn="just">
              <a:buNone/>
            </a:pPr>
            <a:r>
              <a:rPr lang="ja-JP" altLang="ja-JP" sz="2400" kern="100" dirty="0">
                <a:effectLst/>
                <a:latin typeface="+mn-ea"/>
                <a:cs typeface="Times New Roman" panose="02020603050405020304" pitchFamily="18" charset="0"/>
              </a:rPr>
              <a:t>→双方が必要な人材やそのあるべき姿を共有して進めることが大切</a:t>
            </a:r>
          </a:p>
          <a:p>
            <a:pPr marL="0" indent="0">
              <a:buNone/>
            </a:pPr>
            <a:r>
              <a:rPr lang="ja-JP" altLang="ja-JP" sz="2400" dirty="0">
                <a:effectLst/>
                <a:latin typeface="+mn-ea"/>
                <a:cs typeface="Times New Roman" panose="02020603050405020304" pitchFamily="18" charset="0"/>
              </a:rPr>
              <a:t>参照）「神奈川県相談支援専門員人材育成ビジョン（概要）」</a:t>
            </a:r>
            <a:endParaRPr kumimoji="1" lang="ja-JP" altLang="en-US" sz="4400" dirty="0">
              <a:latin typeface="+mn-ea"/>
            </a:endParaRPr>
          </a:p>
        </p:txBody>
      </p:sp>
      <p:sp>
        <p:nvSpPr>
          <p:cNvPr id="4" name="スライド番号プレースホルダー 3">
            <a:extLst>
              <a:ext uri="{FF2B5EF4-FFF2-40B4-BE49-F238E27FC236}">
                <a16:creationId xmlns:a16="http://schemas.microsoft.com/office/drawing/2014/main" id="{A48698A2-75AC-AFE9-3F18-FFB51E8656A3}"/>
              </a:ext>
            </a:extLst>
          </p:cNvPr>
          <p:cNvSpPr>
            <a:spLocks noGrp="1"/>
          </p:cNvSpPr>
          <p:nvPr>
            <p:ph type="sldNum" sz="quarter" idx="12"/>
          </p:nvPr>
        </p:nvSpPr>
        <p:spPr/>
        <p:txBody>
          <a:bodyPr/>
          <a:lstStyle/>
          <a:p>
            <a:fld id="{723DC7A6-A3E6-40A6-A88F-7A8EA63E7490}" type="slidenum">
              <a:rPr kumimoji="1" lang="ja-JP" altLang="en-US" smtClean="0"/>
              <a:pPr/>
              <a:t>21</a:t>
            </a:fld>
            <a:endParaRPr kumimoji="1" lang="ja-JP" altLang="en-US" dirty="0"/>
          </a:p>
        </p:txBody>
      </p:sp>
    </p:spTree>
    <p:extLst>
      <p:ext uri="{BB962C8B-B14F-4D97-AF65-F5344CB8AC3E}">
        <p14:creationId xmlns:p14="http://schemas.microsoft.com/office/powerpoint/2010/main" val="4280085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65CD57-092C-BB49-D140-1EECCB99F452}"/>
              </a:ext>
            </a:extLst>
          </p:cNvPr>
          <p:cNvSpPr>
            <a:spLocks noGrp="1"/>
          </p:cNvSpPr>
          <p:nvPr>
            <p:ph type="title"/>
          </p:nvPr>
        </p:nvSpPr>
        <p:spPr/>
        <p:txBody>
          <a:bodyPr>
            <a:normAutofit/>
          </a:bodyPr>
          <a:lstStyle/>
          <a:p>
            <a:r>
              <a:rPr kumimoji="1" lang="en-US" altLang="ja-JP" sz="4000" b="1" dirty="0"/>
              <a:t>5.</a:t>
            </a:r>
            <a:r>
              <a:rPr kumimoji="1" lang="ja-JP" altLang="en-US" sz="4000" b="1" dirty="0"/>
              <a:t>相談支援における基本的姿勢</a:t>
            </a:r>
          </a:p>
        </p:txBody>
      </p:sp>
      <p:sp>
        <p:nvSpPr>
          <p:cNvPr id="3" name="コンテンツ プレースホルダー 2">
            <a:extLst>
              <a:ext uri="{FF2B5EF4-FFF2-40B4-BE49-F238E27FC236}">
                <a16:creationId xmlns:a16="http://schemas.microsoft.com/office/drawing/2014/main" id="{D0CC96FA-8404-E9EC-DE2A-76A052F3EA0A}"/>
              </a:ext>
            </a:extLst>
          </p:cNvPr>
          <p:cNvSpPr>
            <a:spLocks noGrp="1"/>
          </p:cNvSpPr>
          <p:nvPr>
            <p:ph idx="1"/>
          </p:nvPr>
        </p:nvSpPr>
        <p:spPr>
          <a:xfrm>
            <a:off x="419100" y="1320215"/>
            <a:ext cx="8286750" cy="2785060"/>
          </a:xfrm>
        </p:spPr>
        <p:txBody>
          <a:bodyPr/>
          <a:lstStyle/>
          <a:p>
            <a:pPr marL="0" indent="0" algn="just">
              <a:buNone/>
            </a:pPr>
            <a:r>
              <a:rPr lang="ja-JP" altLang="ja-JP" sz="2800" kern="100" dirty="0">
                <a:effectLst/>
                <a:latin typeface="+mn-ea"/>
                <a:cs typeface="Times New Roman" panose="02020603050405020304" pitchFamily="18" charset="0"/>
              </a:rPr>
              <a:t>○利用者の置かれている状況（心身・環境等）を踏まえる</a:t>
            </a:r>
          </a:p>
          <a:p>
            <a:pPr marL="0" indent="0" algn="just">
              <a:buNone/>
            </a:pPr>
            <a:r>
              <a:rPr lang="ja-JP" altLang="ja-JP" sz="1800" kern="100" dirty="0">
                <a:effectLst/>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・本人（当事者）主体の視点、個別性の重視</a:t>
            </a:r>
          </a:p>
          <a:p>
            <a:pPr marL="62230" indent="0" algn="just">
              <a:buNone/>
            </a:pPr>
            <a:r>
              <a:rPr lang="ja-JP" altLang="ja-JP" sz="2000" kern="100" dirty="0">
                <a:effectLst/>
                <a:latin typeface="+mn-ea"/>
                <a:cs typeface="Times New Roman" panose="02020603050405020304" pitchFamily="18" charset="0"/>
              </a:rPr>
              <a:t>障害のみではなく、ライフステージにおいて本人や家族の経験・関係、環境等様々な要因から生活上の困難さが表れてくる。</a:t>
            </a:r>
          </a:p>
          <a:p>
            <a:pPr marL="62230" indent="0" algn="just">
              <a:buNone/>
            </a:pPr>
            <a:r>
              <a:rPr lang="ja-JP" altLang="ja-JP" sz="2000" kern="100" dirty="0">
                <a:effectLst/>
                <a:latin typeface="+mn-ea"/>
                <a:cs typeface="Times New Roman" panose="02020603050405020304" pitchFamily="18" charset="0"/>
              </a:rPr>
              <a:t>→</a:t>
            </a:r>
            <a:r>
              <a:rPr lang="ja-JP" altLang="en-US" sz="2000" kern="100" dirty="0">
                <a:effectLst/>
                <a:latin typeface="+mn-ea"/>
                <a:cs typeface="Times New Roman" panose="02020603050405020304" pitchFamily="18" charset="0"/>
              </a:rPr>
              <a:t>　</a:t>
            </a:r>
            <a:r>
              <a:rPr lang="en-US" altLang="ja-JP" sz="2000" kern="100" dirty="0">
                <a:effectLst/>
                <a:latin typeface="+mn-ea"/>
                <a:cs typeface="Times New Roman" panose="02020603050405020304" pitchFamily="18" charset="0"/>
              </a:rPr>
              <a:t>3</a:t>
            </a:r>
            <a:r>
              <a:rPr lang="ja-JP" altLang="ja-JP" sz="2000" kern="100" dirty="0">
                <a:effectLst/>
                <a:latin typeface="+mn-ea"/>
                <a:cs typeface="Times New Roman" panose="02020603050405020304" pitchFamily="18" charset="0"/>
              </a:rPr>
              <a:t>障害（身体・知的・精神）についての理解を深めつつ、障害分類で図るのではなく各人の個別性を重視する基本的視点は不可欠です。</a:t>
            </a:r>
          </a:p>
        </p:txBody>
      </p:sp>
      <p:sp>
        <p:nvSpPr>
          <p:cNvPr id="4" name="スライド番号プレースホルダー 3">
            <a:extLst>
              <a:ext uri="{FF2B5EF4-FFF2-40B4-BE49-F238E27FC236}">
                <a16:creationId xmlns:a16="http://schemas.microsoft.com/office/drawing/2014/main" id="{5C8815F5-BD4F-6C83-A5B0-2125D081121E}"/>
              </a:ext>
            </a:extLst>
          </p:cNvPr>
          <p:cNvSpPr>
            <a:spLocks noGrp="1"/>
          </p:cNvSpPr>
          <p:nvPr>
            <p:ph type="sldNum" sz="quarter" idx="12"/>
          </p:nvPr>
        </p:nvSpPr>
        <p:spPr/>
        <p:txBody>
          <a:bodyPr/>
          <a:lstStyle/>
          <a:p>
            <a:fld id="{723DC7A6-A3E6-40A6-A88F-7A8EA63E7490}" type="slidenum">
              <a:rPr kumimoji="1" lang="ja-JP" altLang="en-US" smtClean="0"/>
              <a:pPr/>
              <a:t>22</a:t>
            </a:fld>
            <a:endParaRPr kumimoji="1" lang="ja-JP" altLang="en-US" dirty="0"/>
          </a:p>
        </p:txBody>
      </p:sp>
      <p:sp>
        <p:nvSpPr>
          <p:cNvPr id="6" name="テキスト ボックス 5">
            <a:extLst>
              <a:ext uri="{FF2B5EF4-FFF2-40B4-BE49-F238E27FC236}">
                <a16:creationId xmlns:a16="http://schemas.microsoft.com/office/drawing/2014/main" id="{F72BA93C-6B3A-D0A6-9167-0155CFAE3F89}"/>
              </a:ext>
            </a:extLst>
          </p:cNvPr>
          <p:cNvSpPr txBox="1"/>
          <p:nvPr/>
        </p:nvSpPr>
        <p:spPr>
          <a:xfrm>
            <a:off x="438150" y="4414837"/>
            <a:ext cx="8267700" cy="2000548"/>
          </a:xfrm>
          <a:prstGeom prst="rect">
            <a:avLst/>
          </a:prstGeom>
          <a:noFill/>
        </p:spPr>
        <p:txBody>
          <a:bodyPr wrap="square">
            <a:spAutoFit/>
          </a:bodyPr>
          <a:lstStyle/>
          <a:p>
            <a:pPr marL="266700" algn="just"/>
            <a:r>
              <a:rPr lang="ja-JP" altLang="ja-JP" sz="2400" kern="100" dirty="0">
                <a:effectLst/>
                <a:latin typeface="+mn-ea"/>
                <a:cs typeface="Times New Roman" panose="02020603050405020304" pitchFamily="18" charset="0"/>
              </a:rPr>
              <a:t>・エンパワメントの視点、ストレングスへの着目</a:t>
            </a:r>
          </a:p>
          <a:p>
            <a:r>
              <a:rPr lang="ja-JP" altLang="en-US" dirty="0">
                <a:latin typeface="+mn-ea"/>
                <a:cs typeface="Times New Roman" panose="02020603050405020304" pitchFamily="18" charset="0"/>
              </a:rPr>
              <a:t>　</a:t>
            </a:r>
            <a:r>
              <a:rPr lang="ja-JP" altLang="ja-JP" sz="2000" dirty="0">
                <a:effectLst/>
                <a:latin typeface="+mn-ea"/>
                <a:cs typeface="Times New Roman" panose="02020603050405020304" pitchFamily="18" charset="0"/>
              </a:rPr>
              <a:t>障害がある場合さまざまな活動の制約を受けていることもあるが、「</a:t>
            </a:r>
            <a:r>
              <a:rPr lang="ja-JP" altLang="ja-JP" sz="2000" dirty="0">
                <a:solidFill>
                  <a:srgbClr val="333333"/>
                </a:solidFill>
                <a:effectLst/>
                <a:latin typeface="+mn-ea"/>
                <a:cs typeface="Times New Roman" panose="02020603050405020304" pitchFamily="18" charset="0"/>
              </a:rPr>
              <a:t>困難な状況においても潜在的な能力と可能性を持っている」と念頭に置き支援を進めること。</a:t>
            </a:r>
            <a:r>
              <a:rPr lang="ja-JP" altLang="ja-JP" sz="2000" dirty="0">
                <a:effectLst/>
                <a:latin typeface="+mn-ea"/>
                <a:cs typeface="Times New Roman" panose="02020603050405020304" pitchFamily="18" charset="0"/>
              </a:rPr>
              <a:t>また、本人自身がすでに出来ていることやもっている力にも目を向けることにも着目が出来るよう、面談や支援を通して本人理解を深めることなど、これらは大切な視点・姿勢です。</a:t>
            </a:r>
            <a:endParaRPr lang="ja-JP" altLang="en-US" dirty="0">
              <a:latin typeface="+mn-ea"/>
            </a:endParaRPr>
          </a:p>
        </p:txBody>
      </p:sp>
    </p:spTree>
    <p:extLst>
      <p:ext uri="{BB962C8B-B14F-4D97-AF65-F5344CB8AC3E}">
        <p14:creationId xmlns:p14="http://schemas.microsoft.com/office/powerpoint/2010/main" val="278034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DCF3DEB-1FDC-4F6B-8991-6F883224A44C}"/>
              </a:ext>
            </a:extLst>
          </p:cNvPr>
          <p:cNvSpPr>
            <a:spLocks noGrp="1"/>
          </p:cNvSpPr>
          <p:nvPr>
            <p:ph type="sldNum" sz="quarter" idx="12"/>
          </p:nvPr>
        </p:nvSpPr>
        <p:spPr/>
        <p:txBody>
          <a:bodyPr/>
          <a:lstStyle/>
          <a:p>
            <a:fld id="{723DC7A6-A3E6-40A6-A88F-7A8EA63E7490}" type="slidenum">
              <a:rPr kumimoji="1" lang="ja-JP" altLang="en-US" smtClean="0"/>
              <a:pPr/>
              <a:t>23</a:t>
            </a:fld>
            <a:endParaRPr kumimoji="1" lang="ja-JP" altLang="en-US" dirty="0"/>
          </a:p>
        </p:txBody>
      </p:sp>
      <p:sp>
        <p:nvSpPr>
          <p:cNvPr id="3" name="コンテンツ プレースホルダー 2">
            <a:extLst>
              <a:ext uri="{FF2B5EF4-FFF2-40B4-BE49-F238E27FC236}">
                <a16:creationId xmlns:a16="http://schemas.microsoft.com/office/drawing/2014/main" id="{C4BEBB77-58C4-AD7F-A82F-39A865CC6E8B}"/>
              </a:ext>
            </a:extLst>
          </p:cNvPr>
          <p:cNvSpPr>
            <a:spLocks noGrp="1"/>
          </p:cNvSpPr>
          <p:nvPr>
            <p:ph idx="4294967295"/>
          </p:nvPr>
        </p:nvSpPr>
        <p:spPr>
          <a:xfrm>
            <a:off x="628650" y="514350"/>
            <a:ext cx="7886700" cy="4276725"/>
          </a:xfrm>
        </p:spPr>
        <p:txBody>
          <a:bodyPr>
            <a:normAutofit/>
          </a:bodyPr>
          <a:lstStyle/>
          <a:p>
            <a:pPr marL="266700" indent="0" algn="just">
              <a:buNone/>
            </a:pPr>
            <a:r>
              <a:rPr lang="ja-JP" altLang="ja-JP" sz="2400" kern="100" dirty="0">
                <a:effectLst/>
                <a:latin typeface="+mn-ea"/>
                <a:cs typeface="Times New Roman" panose="02020603050405020304" pitchFamily="18" charset="0"/>
              </a:rPr>
              <a:t>・</a:t>
            </a:r>
            <a:r>
              <a:rPr lang="ja-JP" altLang="ja-JP" sz="2800" kern="100" dirty="0">
                <a:effectLst/>
                <a:latin typeface="+mn-ea"/>
                <a:cs typeface="Times New Roman" panose="02020603050405020304" pitchFamily="18" charset="0"/>
              </a:rPr>
              <a:t>権利擁護や意思決定の視点</a:t>
            </a:r>
          </a:p>
          <a:p>
            <a:pPr marL="542925" indent="0" algn="just">
              <a:buNone/>
            </a:pPr>
            <a:r>
              <a:rPr lang="ja-JP" altLang="en-US" sz="2400" kern="100" dirty="0">
                <a:effectLst/>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国際的にも認められた「障害者の権利に関する条約」国連</a:t>
            </a:r>
            <a:r>
              <a:rPr lang="en-US" altLang="ja-JP" sz="2400" kern="100" dirty="0">
                <a:effectLst/>
                <a:latin typeface="+mn-ea"/>
                <a:cs typeface="Times New Roman" panose="02020603050405020304" pitchFamily="18" charset="0"/>
              </a:rPr>
              <a:t>2006</a:t>
            </a:r>
            <a:r>
              <a:rPr lang="ja-JP" altLang="ja-JP" sz="2400" kern="100" dirty="0">
                <a:effectLst/>
                <a:latin typeface="+mn-ea"/>
                <a:cs typeface="Times New Roman" panose="02020603050405020304" pitchFamily="18" charset="0"/>
              </a:rPr>
              <a:t>年</a:t>
            </a:r>
          </a:p>
          <a:p>
            <a:pPr marL="542925" indent="0" algn="just">
              <a:buNone/>
              <a:tabLst>
                <a:tab pos="628650" algn="l"/>
              </a:tabLst>
            </a:pPr>
            <a:r>
              <a:rPr lang="ja-JP" altLang="en-US" sz="2400" kern="100" dirty="0">
                <a:solidFill>
                  <a:srgbClr val="111111"/>
                </a:solidFill>
                <a:effectLst/>
                <a:latin typeface="+mn-ea"/>
                <a:cs typeface="Times New Roman" panose="02020603050405020304" pitchFamily="18" charset="0"/>
              </a:rPr>
              <a:t>　</a:t>
            </a:r>
            <a:r>
              <a:rPr lang="ja-JP" altLang="ja-JP" sz="2400" kern="100" dirty="0">
                <a:solidFill>
                  <a:srgbClr val="111111"/>
                </a:solidFill>
                <a:effectLst/>
                <a:latin typeface="+mn-ea"/>
                <a:cs typeface="Times New Roman" panose="02020603050405020304" pitchFamily="18" charset="0"/>
              </a:rPr>
              <a:t>障害者の権利は、障害者だけでなく、社会全体にとって重要なもの。</a:t>
            </a:r>
            <a:endParaRPr lang="ja-JP" altLang="ja-JP" sz="2400" kern="100" dirty="0">
              <a:effectLst/>
              <a:latin typeface="+mn-ea"/>
              <a:cs typeface="Times New Roman" panose="02020603050405020304" pitchFamily="18" charset="0"/>
            </a:endParaRPr>
          </a:p>
          <a:p>
            <a:pPr marL="542925" indent="0" algn="just">
              <a:buNone/>
            </a:pPr>
            <a:r>
              <a:rPr lang="ja-JP" altLang="en-US" sz="2400" kern="100" dirty="0">
                <a:solidFill>
                  <a:srgbClr val="111111"/>
                </a:solidFill>
                <a:effectLst/>
                <a:latin typeface="+mn-ea"/>
                <a:cs typeface="Times New Roman" panose="02020603050405020304" pitchFamily="18" charset="0"/>
              </a:rPr>
              <a:t>　</a:t>
            </a:r>
            <a:r>
              <a:rPr lang="ja-JP" altLang="ja-JP" sz="2400" kern="100" dirty="0">
                <a:solidFill>
                  <a:srgbClr val="111111"/>
                </a:solidFill>
                <a:effectLst/>
                <a:latin typeface="+mn-ea"/>
                <a:cs typeface="Times New Roman" panose="02020603050405020304" pitchFamily="18" charset="0"/>
              </a:rPr>
              <a:t>障害者の権利は、障害者の問題ではなく、人権の問題であり、私たちは、障害者の権利を理解し、尊重し、実現するために、共に努力していく必要があります。</a:t>
            </a:r>
            <a:endParaRPr lang="ja-JP" altLang="ja-JP" sz="2400" kern="100" dirty="0">
              <a:effectLst/>
              <a:latin typeface="+mn-ea"/>
              <a:cs typeface="Times New Roman" panose="02020603050405020304" pitchFamily="18" charset="0"/>
            </a:endParaRPr>
          </a:p>
        </p:txBody>
      </p:sp>
      <p:sp>
        <p:nvSpPr>
          <p:cNvPr id="6" name="テキスト ボックス 5">
            <a:extLst>
              <a:ext uri="{FF2B5EF4-FFF2-40B4-BE49-F238E27FC236}">
                <a16:creationId xmlns:a16="http://schemas.microsoft.com/office/drawing/2014/main" id="{E8C309F7-44B8-BFD1-6E5C-D7D024370448}"/>
              </a:ext>
            </a:extLst>
          </p:cNvPr>
          <p:cNvSpPr txBox="1"/>
          <p:nvPr/>
        </p:nvSpPr>
        <p:spPr>
          <a:xfrm>
            <a:off x="939800" y="4529465"/>
            <a:ext cx="72771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742950" lvl="1" indent="-285750" algn="just">
              <a:buFont typeface="游ゴシック Light" panose="020B0300000000000000" pitchFamily="50" charset="-128"/>
              <a:buChar char="◆"/>
            </a:pPr>
            <a:r>
              <a:rPr lang="ja-JP" altLang="ja-JP" sz="2800" kern="100" dirty="0">
                <a:effectLst/>
                <a:latin typeface="+mn-ea"/>
                <a:cs typeface="Times New Roman" panose="02020603050405020304" pitchFamily="18" charset="0"/>
              </a:rPr>
              <a:t>障害児者は「千差万別の生活」がある</a:t>
            </a:r>
          </a:p>
        </p:txBody>
      </p:sp>
      <p:sp>
        <p:nvSpPr>
          <p:cNvPr id="8" name="テキスト ボックス 7">
            <a:extLst>
              <a:ext uri="{FF2B5EF4-FFF2-40B4-BE49-F238E27FC236}">
                <a16:creationId xmlns:a16="http://schemas.microsoft.com/office/drawing/2014/main" id="{4602833E-DE91-ACF5-DD37-AD0BCB50720B}"/>
              </a:ext>
            </a:extLst>
          </p:cNvPr>
          <p:cNvSpPr txBox="1"/>
          <p:nvPr/>
        </p:nvSpPr>
        <p:spPr>
          <a:xfrm>
            <a:off x="1009650" y="5756176"/>
            <a:ext cx="7124700" cy="400110"/>
          </a:xfrm>
          <a:prstGeom prst="rect">
            <a:avLst/>
          </a:prstGeom>
          <a:noFill/>
        </p:spPr>
        <p:txBody>
          <a:bodyPr wrap="square">
            <a:spAutoFit/>
          </a:bodyPr>
          <a:lstStyle/>
          <a:p>
            <a:pPr marL="0" indent="0">
              <a:buNone/>
            </a:pPr>
            <a:r>
              <a:rPr lang="ja-JP" altLang="ja-JP" sz="2000" u="sng" dirty="0">
                <a:effectLst/>
                <a:latin typeface="+mn-ea"/>
                <a:cs typeface="Times New Roman" panose="02020603050405020304" pitchFamily="18" charset="0"/>
              </a:rPr>
              <a:t>行政機関やその他の関係機関は連携に努め当たることが必要。</a:t>
            </a:r>
            <a:endParaRPr kumimoji="1" lang="ja-JP" altLang="en-US" sz="2000" u="sng" dirty="0">
              <a:latin typeface="+mn-ea"/>
            </a:endParaRPr>
          </a:p>
        </p:txBody>
      </p:sp>
    </p:spTree>
    <p:extLst>
      <p:ext uri="{BB962C8B-B14F-4D97-AF65-F5344CB8AC3E}">
        <p14:creationId xmlns:p14="http://schemas.microsoft.com/office/powerpoint/2010/main" val="428686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88961-444D-EC58-47A0-8A7E4CCEFB6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7AFF405-4EE6-681C-1EFB-FF033C5996B5}"/>
              </a:ext>
            </a:extLst>
          </p:cNvPr>
          <p:cNvSpPr>
            <a:spLocks noGrp="1"/>
          </p:cNvSpPr>
          <p:nvPr>
            <p:ph type="sldNum" sz="quarter" idx="12"/>
          </p:nvPr>
        </p:nvSpPr>
        <p:spPr/>
        <p:txBody>
          <a:bodyPr/>
          <a:lstStyle/>
          <a:p>
            <a:fld id="{723DC7A6-A3E6-40A6-A88F-7A8EA63E7490}" type="slidenum">
              <a:rPr kumimoji="1" lang="ja-JP" altLang="en-US" smtClean="0"/>
              <a:pPr/>
              <a:t>24</a:t>
            </a:fld>
            <a:endParaRPr kumimoji="1" lang="ja-JP" altLang="en-US" dirty="0"/>
          </a:p>
        </p:txBody>
      </p:sp>
      <p:sp>
        <p:nvSpPr>
          <p:cNvPr id="3" name="コンテンツ プレースホルダー 2">
            <a:extLst>
              <a:ext uri="{FF2B5EF4-FFF2-40B4-BE49-F238E27FC236}">
                <a16:creationId xmlns:a16="http://schemas.microsoft.com/office/drawing/2014/main" id="{4794DD4D-6979-3641-0BDA-290211BCECEC}"/>
              </a:ext>
            </a:extLst>
          </p:cNvPr>
          <p:cNvSpPr>
            <a:spLocks noGrp="1"/>
          </p:cNvSpPr>
          <p:nvPr>
            <p:ph idx="4294967295"/>
          </p:nvPr>
        </p:nvSpPr>
        <p:spPr>
          <a:xfrm>
            <a:off x="628650" y="514351"/>
            <a:ext cx="7886700" cy="1346348"/>
          </a:xfrm>
        </p:spPr>
        <p:txBody>
          <a:bodyPr>
            <a:normAutofit/>
          </a:bodyPr>
          <a:lstStyle/>
          <a:p>
            <a:pPr marL="266700" indent="0" algn="just">
              <a:buNone/>
            </a:pPr>
            <a:r>
              <a:rPr lang="ja-JP" altLang="ja-JP" sz="2400" kern="100" dirty="0">
                <a:effectLst/>
                <a:latin typeface="+mn-ea"/>
                <a:cs typeface="Times New Roman" panose="02020603050405020304" pitchFamily="18" charset="0"/>
              </a:rPr>
              <a:t>・</a:t>
            </a:r>
            <a:r>
              <a:rPr lang="ja-JP" altLang="en-US" sz="2400" kern="100" dirty="0">
                <a:effectLst/>
                <a:latin typeface="+mn-ea"/>
                <a:cs typeface="Times New Roman" panose="02020603050405020304" pitchFamily="18" charset="0"/>
              </a:rPr>
              <a:t>相談支援おけるケアマネジメント</a:t>
            </a:r>
            <a:endParaRPr lang="ja-JP" altLang="ja-JP" sz="2800" kern="100" dirty="0">
              <a:effectLst/>
              <a:latin typeface="+mn-ea"/>
              <a:cs typeface="Times New Roman" panose="02020603050405020304" pitchFamily="18" charset="0"/>
            </a:endParaRPr>
          </a:p>
          <a:p>
            <a:pPr marL="542925" indent="0" algn="just">
              <a:buNone/>
            </a:pPr>
            <a:r>
              <a:rPr lang="ja-JP" altLang="en-US" sz="2400" kern="100" dirty="0">
                <a:effectLst/>
                <a:latin typeface="+mn-ea"/>
                <a:cs typeface="Times New Roman" panose="02020603050405020304" pitchFamily="18" charset="0"/>
              </a:rPr>
              <a:t>ケアマネジメントプロセスに沿って相談支援は行われる。</a:t>
            </a:r>
            <a:endParaRPr lang="ja-JP" altLang="ja-JP" sz="2400" kern="100" dirty="0">
              <a:effectLst/>
              <a:latin typeface="+mn-ea"/>
              <a:cs typeface="Times New Roman" panose="02020603050405020304" pitchFamily="18" charset="0"/>
            </a:endParaRPr>
          </a:p>
        </p:txBody>
      </p:sp>
      <p:graphicFrame>
        <p:nvGraphicFramePr>
          <p:cNvPr id="2" name="表 1">
            <a:extLst>
              <a:ext uri="{FF2B5EF4-FFF2-40B4-BE49-F238E27FC236}">
                <a16:creationId xmlns:a16="http://schemas.microsoft.com/office/drawing/2014/main" id="{7ABF7D2E-66BC-0581-7C92-C9FA276FAB52}"/>
              </a:ext>
            </a:extLst>
          </p:cNvPr>
          <p:cNvGraphicFramePr>
            <a:graphicFrameLocks noGrp="1"/>
          </p:cNvGraphicFramePr>
          <p:nvPr>
            <p:extLst>
              <p:ext uri="{D42A27DB-BD31-4B8C-83A1-F6EECF244321}">
                <p14:modId xmlns:p14="http://schemas.microsoft.com/office/powerpoint/2010/main" val="3360658741"/>
              </p:ext>
            </p:extLst>
          </p:nvPr>
        </p:nvGraphicFramePr>
        <p:xfrm>
          <a:off x="467832" y="1743751"/>
          <a:ext cx="8208335" cy="4917516"/>
        </p:xfrm>
        <a:graphic>
          <a:graphicData uri="http://schemas.openxmlformats.org/drawingml/2006/table">
            <a:tbl>
              <a:tblPr firstRow="1" firstCol="1" bandRow="1">
                <a:tableStyleId>{5C22544A-7EE6-4342-B048-85BDC9FD1C3A}</a:tableStyleId>
              </a:tblPr>
              <a:tblGrid>
                <a:gridCol w="1413236">
                  <a:extLst>
                    <a:ext uri="{9D8B030D-6E8A-4147-A177-3AD203B41FA5}">
                      <a16:colId xmlns:a16="http://schemas.microsoft.com/office/drawing/2014/main" val="533030047"/>
                    </a:ext>
                  </a:extLst>
                </a:gridCol>
                <a:gridCol w="6795099">
                  <a:extLst>
                    <a:ext uri="{9D8B030D-6E8A-4147-A177-3AD203B41FA5}">
                      <a16:colId xmlns:a16="http://schemas.microsoft.com/office/drawing/2014/main" val="3004638218"/>
                    </a:ext>
                  </a:extLst>
                </a:gridCol>
              </a:tblGrid>
              <a:tr h="907365">
                <a:tc>
                  <a:txBody>
                    <a:bodyPr/>
                    <a:lstStyle/>
                    <a:p>
                      <a:pPr algn="ctr"/>
                      <a:r>
                        <a:rPr lang="ja-JP" sz="1600" kern="100" dirty="0">
                          <a:effectLst/>
                        </a:rPr>
                        <a:t>インテーク</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8435" indent="-111760" algn="just">
                        <a:spcAft>
                          <a:spcPts val="0"/>
                        </a:spcAft>
                      </a:pPr>
                      <a:r>
                        <a:rPr lang="ja-JP" sz="1600" b="0" kern="100" dirty="0">
                          <a:solidFill>
                            <a:schemeClr val="tx1"/>
                          </a:solidFill>
                          <a:effectLst/>
                        </a:rPr>
                        <a:t>○本人やその家族、支援者からの相談を受け付け、受理の判断を行う。</a:t>
                      </a:r>
                    </a:p>
                    <a:p>
                      <a:pPr marL="178435" indent="-111760" algn="just">
                        <a:spcAft>
                          <a:spcPts val="600"/>
                        </a:spcAft>
                      </a:pPr>
                      <a:r>
                        <a:rPr lang="ja-JP" sz="1600" b="0" kern="100" dirty="0">
                          <a:solidFill>
                            <a:schemeClr val="tx1"/>
                          </a:solidFill>
                          <a:effectLst/>
                        </a:rPr>
                        <a:t>○受理するケースについては、ケアマネジメントのプロセスに基づいて支援を進めることを基本とする。</a:t>
                      </a: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305004"/>
                  </a:ext>
                </a:extLst>
              </a:tr>
              <a:tr h="1899686">
                <a:tc>
                  <a:txBody>
                    <a:bodyPr/>
                    <a:lstStyle/>
                    <a:p>
                      <a:pPr algn="ctr"/>
                      <a:r>
                        <a:rPr lang="ja-JP" sz="1600" kern="100" dirty="0">
                          <a:effectLst/>
                        </a:rPr>
                        <a:t>アセスメント</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8435" indent="-111760" algn="just"/>
                      <a:r>
                        <a:rPr lang="ja-JP" sz="1600" b="0" kern="100" dirty="0">
                          <a:solidFill>
                            <a:schemeClr val="tx1"/>
                          </a:solidFill>
                          <a:effectLst/>
                        </a:rPr>
                        <a:t>○本人や家族をはじめとする周囲の関係者との良好な関係を構築しながら、本人の希望や思いを丁寧に聴く。</a:t>
                      </a:r>
                    </a:p>
                    <a:p>
                      <a:pPr marL="178435" indent="-111760" algn="just"/>
                      <a:r>
                        <a:rPr lang="ja-JP" sz="1600" b="0" kern="100" dirty="0">
                          <a:solidFill>
                            <a:schemeClr val="tx1"/>
                          </a:solidFill>
                          <a:effectLst/>
                        </a:rPr>
                        <a:t>○多様な手法を用いて本人を取り巻く状況（環境、現状）やその背景、本人の生きてきた歴史などに関する情報を把握するとともに、本人の考え方や価値観、趣向など、その人の人柄・個性をよく理解する。</a:t>
                      </a:r>
                    </a:p>
                    <a:p>
                      <a:pPr marL="178435" indent="-111760" algn="just">
                        <a:spcAft>
                          <a:spcPts val="600"/>
                        </a:spcAft>
                      </a:pPr>
                      <a:r>
                        <a:rPr lang="ja-JP" sz="1600" b="0" kern="100" dirty="0">
                          <a:solidFill>
                            <a:schemeClr val="tx1"/>
                          </a:solidFill>
                          <a:effectLst/>
                        </a:rPr>
                        <a:t>○本人（や家族など周囲）の困りごとや解決したい課題を共有し、整理しながら、本人とともにめざすべき方向を一緒に定める。</a:t>
                      </a: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723820"/>
                  </a:ext>
                </a:extLst>
              </a:tr>
              <a:tr h="672426">
                <a:tc>
                  <a:txBody>
                    <a:bodyPr/>
                    <a:lstStyle/>
                    <a:p>
                      <a:pPr algn="ctr"/>
                      <a:r>
                        <a:rPr lang="ja-JP" sz="1600" kern="100" dirty="0">
                          <a:effectLst/>
                        </a:rPr>
                        <a:t>プランニング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8435" indent="-111760" algn="just">
                        <a:spcAft>
                          <a:spcPts val="600"/>
                        </a:spcAft>
                      </a:pPr>
                      <a:r>
                        <a:rPr lang="ja-JP" sz="1600" b="0" kern="100" dirty="0">
                          <a:solidFill>
                            <a:schemeClr val="tx1"/>
                          </a:solidFill>
                          <a:effectLst/>
                        </a:rPr>
                        <a:t>○本人とともに定めた方向に向かうための具体的な方法を考え、必要な社会資源を調整し、計画的に活用していく。</a:t>
                      </a: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145113"/>
                  </a:ext>
                </a:extLst>
              </a:tr>
              <a:tr h="616623">
                <a:tc>
                  <a:txBody>
                    <a:bodyPr/>
                    <a:lstStyle/>
                    <a:p>
                      <a:pPr algn="ctr"/>
                      <a:r>
                        <a:rPr lang="ja-JP" sz="1600" kern="100" dirty="0">
                          <a:effectLst/>
                        </a:rPr>
                        <a:t>モニタリング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8435" indent="-111760" algn="just">
                        <a:spcAft>
                          <a:spcPts val="600"/>
                        </a:spcAft>
                      </a:pPr>
                      <a:r>
                        <a:rPr lang="ja-JP" sz="1600" b="0" kern="100" dirty="0">
                          <a:solidFill>
                            <a:schemeClr val="tx1"/>
                          </a:solidFill>
                          <a:effectLst/>
                        </a:rPr>
                        <a:t>○社会資源を活用しながら本人が進むべき過程を見据え、めざすべき方向に向かっているか、めざすべき方向に変更はないかなどを確認する。</a:t>
                      </a: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4229129"/>
                  </a:ext>
                </a:extLst>
              </a:tr>
              <a:tr h="821416">
                <a:tc>
                  <a:txBody>
                    <a:bodyPr/>
                    <a:lstStyle/>
                    <a:p>
                      <a:pPr algn="ctr"/>
                      <a:r>
                        <a:rPr lang="ja-JP" sz="1600" kern="100" dirty="0">
                          <a:effectLst/>
                        </a:rPr>
                        <a:t>エバリュ</a:t>
                      </a:r>
                      <a:endParaRPr lang="en-US" altLang="ja-JP" sz="1600" kern="100" dirty="0">
                        <a:effectLst/>
                      </a:endParaRPr>
                    </a:p>
                    <a:p>
                      <a:pPr algn="ctr"/>
                      <a:r>
                        <a:rPr lang="ja-JP" sz="1600" kern="100" dirty="0">
                          <a:effectLst/>
                        </a:rPr>
                        <a:t>エーション</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8435" indent="-111760" algn="just">
                        <a:spcAft>
                          <a:spcPts val="600"/>
                        </a:spcAft>
                      </a:pPr>
                      <a:r>
                        <a:rPr lang="ja-JP" sz="1600" b="0" kern="100" dirty="0">
                          <a:solidFill>
                            <a:schemeClr val="tx1"/>
                          </a:solidFill>
                          <a:effectLst/>
                        </a:rPr>
                        <a:t>○モニタリングに基づきプランをさらに進め、あるいは必要に応じてプランを見直しながら、本人の暮らしがより本人らしい方向に向かうよう、支援を進めて行く。</a:t>
                      </a:r>
                      <a:endParaRPr lang="ja-JP" sz="16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55916"/>
                  </a:ext>
                </a:extLst>
              </a:tr>
            </a:tbl>
          </a:graphicData>
        </a:graphic>
      </p:graphicFrame>
    </p:spTree>
    <p:extLst>
      <p:ext uri="{BB962C8B-B14F-4D97-AF65-F5344CB8AC3E}">
        <p14:creationId xmlns:p14="http://schemas.microsoft.com/office/powerpoint/2010/main" val="216724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C2D08F-6A7D-DEC1-7F15-88FED92E9399}"/>
              </a:ext>
            </a:extLst>
          </p:cNvPr>
          <p:cNvSpPr>
            <a:spLocks noGrp="1"/>
          </p:cNvSpPr>
          <p:nvPr>
            <p:ph type="title"/>
          </p:nvPr>
        </p:nvSpPr>
        <p:spPr/>
        <p:txBody>
          <a:bodyPr/>
          <a:lstStyle/>
          <a:p>
            <a:r>
              <a:rPr kumimoji="1" lang="en-US" altLang="ja-JP" b="1" dirty="0"/>
              <a:t>6.</a:t>
            </a:r>
            <a:r>
              <a:rPr kumimoji="1" lang="ja-JP" altLang="en-US" b="1" dirty="0"/>
              <a:t>相談支援を担う人材</a:t>
            </a:r>
          </a:p>
        </p:txBody>
      </p:sp>
      <p:sp>
        <p:nvSpPr>
          <p:cNvPr id="3" name="コンテンツ プレースホルダー 2">
            <a:extLst>
              <a:ext uri="{FF2B5EF4-FFF2-40B4-BE49-F238E27FC236}">
                <a16:creationId xmlns:a16="http://schemas.microsoft.com/office/drawing/2014/main" id="{41C57025-9F8C-21E0-032E-5198E5DEBC8C}"/>
              </a:ext>
            </a:extLst>
          </p:cNvPr>
          <p:cNvSpPr>
            <a:spLocks noGrp="1"/>
          </p:cNvSpPr>
          <p:nvPr>
            <p:ph idx="1"/>
          </p:nvPr>
        </p:nvSpPr>
        <p:spPr/>
        <p:txBody>
          <a:bodyPr>
            <a:normAutofit/>
          </a:bodyPr>
          <a:lstStyle/>
          <a:p>
            <a:pPr marL="0"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）相談支援従事者に求められる資質</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endPar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895350" lvl="0" indent="-342900" algn="just">
              <a:buFont typeface="+mj-ea"/>
              <a:buAutoNum type="circleNumDbPlain"/>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信頼関係を形成する力</a:t>
            </a:r>
          </a:p>
          <a:p>
            <a:pPr marL="895350" lvl="0" indent="-342900" algn="just">
              <a:buFont typeface="+mj-ea"/>
              <a:buAutoNum type="circleNumDbPlain"/>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専門的面接技術</a:t>
            </a:r>
          </a:p>
          <a:p>
            <a:pPr marL="895350" lvl="0" indent="-342900" algn="just">
              <a:buFont typeface="+mj-ea"/>
              <a:buAutoNum type="circleNumDbPlain"/>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ニーズを探し出すアセスメント力</a:t>
            </a:r>
          </a:p>
          <a:p>
            <a:pPr marL="895350" lvl="0" indent="-342900" algn="just">
              <a:buFont typeface="+mj-ea"/>
              <a:buAutoNum type="circleNumDbPlain"/>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サービスの知識や体験的理解力</a:t>
            </a:r>
          </a:p>
          <a:p>
            <a:pPr marL="895350" lvl="0" indent="-342900" algn="just">
              <a:buFont typeface="+mj-ea"/>
              <a:buAutoNum type="circleNumDbPlain"/>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社会資源の改善及び開発に取り組む姿勢</a:t>
            </a:r>
          </a:p>
          <a:p>
            <a:pPr marL="895350" lvl="0" indent="-342900" algn="just">
              <a:buFont typeface="+mj-ea"/>
              <a:buAutoNum type="circleNumDbPlain"/>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支援ネットワークの形成力</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895350" lvl="0" indent="-342900" algn="just">
              <a:buFont typeface="+mj-ea"/>
              <a:buAutoNum type="circleNumDbPlain"/>
            </a:pPr>
            <a:r>
              <a:rPr lang="ja-JP" altLang="ja-JP" sz="2800" dirty="0">
                <a:effectLst/>
                <a:latin typeface="メイリオ" panose="020B0604030504040204" pitchFamily="50" charset="-128"/>
                <a:ea typeface="メイリオ" panose="020B0604030504040204" pitchFamily="50" charset="-128"/>
                <a:cs typeface="Times New Roman" panose="02020603050405020304" pitchFamily="18" charset="0"/>
              </a:rPr>
              <a:t>チームアプローチを展開する力</a:t>
            </a:r>
            <a:endParaRPr kumimoji="1" lang="ja-JP" altLang="en-US" sz="28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6BA5CD01-0A4D-2160-4C3F-CF88F3B995E0}"/>
              </a:ext>
            </a:extLst>
          </p:cNvPr>
          <p:cNvSpPr>
            <a:spLocks noGrp="1"/>
          </p:cNvSpPr>
          <p:nvPr>
            <p:ph type="sldNum" sz="quarter" idx="12"/>
          </p:nvPr>
        </p:nvSpPr>
        <p:spPr/>
        <p:txBody>
          <a:bodyPr/>
          <a:lstStyle/>
          <a:p>
            <a:fld id="{723DC7A6-A3E6-40A6-A88F-7A8EA63E7490}" type="slidenum">
              <a:rPr kumimoji="1" lang="ja-JP" altLang="en-US" smtClean="0"/>
              <a:pPr/>
              <a:t>25</a:t>
            </a:fld>
            <a:endParaRPr kumimoji="1" lang="ja-JP" altLang="en-US" dirty="0"/>
          </a:p>
        </p:txBody>
      </p:sp>
    </p:spTree>
    <p:extLst>
      <p:ext uri="{BB962C8B-B14F-4D97-AF65-F5344CB8AC3E}">
        <p14:creationId xmlns:p14="http://schemas.microsoft.com/office/powerpoint/2010/main" val="29700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B556C83-AC3A-9E88-CAFF-A2FCF6A012D9}"/>
              </a:ext>
            </a:extLst>
          </p:cNvPr>
          <p:cNvSpPr>
            <a:spLocks noGrp="1"/>
          </p:cNvSpPr>
          <p:nvPr>
            <p:ph type="sldNum" sz="quarter" idx="12"/>
          </p:nvPr>
        </p:nvSpPr>
        <p:spPr/>
        <p:txBody>
          <a:bodyPr/>
          <a:lstStyle/>
          <a:p>
            <a:fld id="{723DC7A6-A3E6-40A6-A88F-7A8EA63E7490}" type="slidenum">
              <a:rPr kumimoji="1" lang="ja-JP" altLang="en-US" smtClean="0"/>
              <a:pPr/>
              <a:t>26</a:t>
            </a:fld>
            <a:endParaRPr kumimoji="1" lang="ja-JP" altLang="en-US" dirty="0"/>
          </a:p>
        </p:txBody>
      </p:sp>
      <p:sp>
        <p:nvSpPr>
          <p:cNvPr id="3" name="コンテンツ プレースホルダー 2">
            <a:extLst>
              <a:ext uri="{FF2B5EF4-FFF2-40B4-BE49-F238E27FC236}">
                <a16:creationId xmlns:a16="http://schemas.microsoft.com/office/drawing/2014/main" id="{ED7F412F-0A9D-ACC9-7DA7-5E340AA7A18D}"/>
              </a:ext>
            </a:extLst>
          </p:cNvPr>
          <p:cNvSpPr>
            <a:spLocks noGrp="1"/>
          </p:cNvSpPr>
          <p:nvPr>
            <p:ph idx="4294967295"/>
          </p:nvPr>
        </p:nvSpPr>
        <p:spPr>
          <a:xfrm>
            <a:off x="628650" y="901700"/>
            <a:ext cx="7886700" cy="4856163"/>
          </a:xfrm>
        </p:spPr>
        <p:txBody>
          <a:bodyPr/>
          <a:lstStyle/>
          <a:p>
            <a:pPr marL="447675" lvl="1" indent="9525" algn="just">
              <a:buFont typeface="+mj-lt"/>
              <a:buAutoNum type="arabicParenBoth" startAt="2"/>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相談支援専門員</a:t>
            </a:r>
          </a:p>
          <a:p>
            <a:pPr marL="269240" indent="0" algn="just">
              <a:buNone/>
            </a:pP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628650" indent="-360363"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・障害者自立支援法（</a:t>
            </a:r>
            <a:r>
              <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2006</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年（平成</a:t>
            </a:r>
            <a:r>
              <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18</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年）施行）に位置付け</a:t>
            </a:r>
          </a:p>
          <a:p>
            <a:pPr marL="628650" indent="-36195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・現行の障害者総合支援法、児童福祉法に基づくサービス利用に当たって必要な「サービス等利用計画（障害児支援利用計画）」作成の担い手</a:t>
            </a:r>
          </a:p>
          <a:p>
            <a:pPr marL="628650" indent="-36195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・指定</a:t>
            </a:r>
            <a:r>
              <a:rPr lang="ja-JP" altLang="en-US" sz="2800" kern="100" dirty="0">
                <a:effectLst/>
                <a:latin typeface="メイリオ" panose="020B0604030504040204" pitchFamily="50" charset="-128"/>
                <a:ea typeface="メイリオ" panose="020B0604030504040204" pitchFamily="50" charset="-128"/>
                <a:cs typeface="Times New Roman" panose="02020603050405020304" pitchFamily="18" charset="0"/>
              </a:rPr>
              <a:t>特定</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相談支援事業所、指定障害児相談支援事業所、指定一般相談支援事業所に配置しなければならない職種</a:t>
            </a:r>
          </a:p>
          <a:p>
            <a:pPr marL="0" indent="0">
              <a:buNone/>
            </a:pPr>
            <a:endParaRPr kumimoji="1" lang="ja-JP" altLang="en-US" dirty="0"/>
          </a:p>
        </p:txBody>
      </p:sp>
    </p:spTree>
    <p:extLst>
      <p:ext uri="{BB962C8B-B14F-4D97-AF65-F5344CB8AC3E}">
        <p14:creationId xmlns:p14="http://schemas.microsoft.com/office/powerpoint/2010/main" val="116993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18DEB37-0932-6322-5233-609563F1D9FC}"/>
              </a:ext>
            </a:extLst>
          </p:cNvPr>
          <p:cNvSpPr>
            <a:spLocks noGrp="1"/>
          </p:cNvSpPr>
          <p:nvPr>
            <p:ph type="sldNum" sz="quarter" idx="12"/>
          </p:nvPr>
        </p:nvSpPr>
        <p:spPr/>
        <p:txBody>
          <a:bodyPr/>
          <a:lstStyle/>
          <a:p>
            <a:fld id="{723DC7A6-A3E6-40A6-A88F-7A8EA63E7490}" type="slidenum">
              <a:rPr kumimoji="1" lang="ja-JP" altLang="en-US" smtClean="0"/>
              <a:pPr/>
              <a:t>27</a:t>
            </a:fld>
            <a:endParaRPr kumimoji="1" lang="ja-JP" altLang="en-US" dirty="0"/>
          </a:p>
        </p:txBody>
      </p:sp>
      <p:sp>
        <p:nvSpPr>
          <p:cNvPr id="3" name="コンテンツ プレースホルダー 2">
            <a:extLst>
              <a:ext uri="{FF2B5EF4-FFF2-40B4-BE49-F238E27FC236}">
                <a16:creationId xmlns:a16="http://schemas.microsoft.com/office/drawing/2014/main" id="{8A9D20F6-0E00-BC76-59B1-83BADB9E1334}"/>
              </a:ext>
            </a:extLst>
          </p:cNvPr>
          <p:cNvSpPr>
            <a:spLocks noGrp="1"/>
          </p:cNvSpPr>
          <p:nvPr>
            <p:ph idx="4294967295"/>
          </p:nvPr>
        </p:nvSpPr>
        <p:spPr>
          <a:xfrm>
            <a:off x="361948" y="1459706"/>
            <a:ext cx="8467725" cy="4331494"/>
          </a:xfrm>
        </p:spPr>
        <p:txBody>
          <a:bodyPr>
            <a:normAutofit/>
          </a:bodyPr>
          <a:lstStyle/>
          <a:p>
            <a:pPr marL="266700" marR="133350" indent="-266700" algn="just">
              <a:spcAft>
                <a:spcPts val="0"/>
              </a:spcAf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○相談支援専門員は、障害児者の自立の促進と障害者総合支援法の理念である共生社会の実現に向けた支援を実施することが望まれている。</a:t>
            </a:r>
          </a:p>
          <a:p>
            <a:pPr marL="266700" marR="133350" indent="-266700" algn="just">
              <a:spcAft>
                <a:spcPts val="0"/>
              </a:spcAf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そのためには、ソーシャルワークの担い手としてそのスキル・知識を高め、インフォーマル・サービスを含めた社会資源の改善及び開発、地域のつながりや支援者・住民等との関係構築、生きがいや希望を見出す等の支援を行うことが求められる。</a:t>
            </a:r>
          </a:p>
          <a:p>
            <a:pPr marL="266700" indent="-266700">
              <a:buNone/>
            </a:pPr>
            <a:r>
              <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rPr>
              <a:t>○さらに将来的には、相談支援専門員は障害者福祉に関する専門的知見や援助技術の習得のみならず、社会経済や雇用情勢など幅広い見識や判断能力を有する地域を基盤としたソーシャルワーカーとして活躍することが期待される。</a:t>
            </a:r>
            <a:endParaRPr kumimoji="1" lang="ja-JP" altLang="en-US" sz="4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D188AE7-8BD3-DE2F-EDBE-F43AB82BFA92}"/>
              </a:ext>
            </a:extLst>
          </p:cNvPr>
          <p:cNvSpPr txBox="1"/>
          <p:nvPr/>
        </p:nvSpPr>
        <p:spPr>
          <a:xfrm>
            <a:off x="204786" y="6176963"/>
            <a:ext cx="8624887"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相談支援専門員の役割～行政職員のパートナー～</a:t>
            </a:r>
            <a:endPar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04E2906F-3EA4-FA1D-DF33-14077F2E4E4D}"/>
              </a:ext>
            </a:extLst>
          </p:cNvPr>
          <p:cNvSpPr txBox="1"/>
          <p:nvPr/>
        </p:nvSpPr>
        <p:spPr>
          <a:xfrm>
            <a:off x="330200" y="546133"/>
            <a:ext cx="7886700" cy="646331"/>
          </a:xfrm>
          <a:prstGeom prst="rect">
            <a:avLst/>
          </a:prstGeom>
          <a:noFill/>
        </p:spPr>
        <p:txBody>
          <a:bodyPr wrap="square">
            <a:spAutoFit/>
          </a:bodyPr>
          <a:lstStyle/>
          <a:p>
            <a:pPr algn="just"/>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「相談支援の質の向上に向けた検討会」における議論のとりまとめ（平成</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28</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年３月〜７月）</a:t>
            </a:r>
            <a:endParaRPr lang="ja-JP"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5687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21F5871-E215-326D-F16A-880CEB14D83A}"/>
              </a:ext>
            </a:extLst>
          </p:cNvPr>
          <p:cNvSpPr>
            <a:spLocks noGrp="1"/>
          </p:cNvSpPr>
          <p:nvPr>
            <p:ph type="sldNum" sz="quarter" idx="12"/>
          </p:nvPr>
        </p:nvSpPr>
        <p:spPr/>
        <p:txBody>
          <a:bodyPr/>
          <a:lstStyle/>
          <a:p>
            <a:fld id="{723DC7A6-A3E6-40A6-A88F-7A8EA63E7490}" type="slidenum">
              <a:rPr kumimoji="1" lang="ja-JP" altLang="en-US" smtClean="0"/>
              <a:pPr/>
              <a:t>28</a:t>
            </a:fld>
            <a:endParaRPr kumimoji="1" lang="ja-JP" altLang="en-US" dirty="0"/>
          </a:p>
        </p:txBody>
      </p:sp>
      <p:sp>
        <p:nvSpPr>
          <p:cNvPr id="3" name="コンテンツ プレースホルダー 2">
            <a:extLst>
              <a:ext uri="{FF2B5EF4-FFF2-40B4-BE49-F238E27FC236}">
                <a16:creationId xmlns:a16="http://schemas.microsoft.com/office/drawing/2014/main" id="{043841BF-381D-F2A8-5009-D8C6FAF9327E}"/>
              </a:ext>
            </a:extLst>
          </p:cNvPr>
          <p:cNvSpPr>
            <a:spLocks noGrp="1"/>
          </p:cNvSpPr>
          <p:nvPr>
            <p:ph idx="4294967295"/>
          </p:nvPr>
        </p:nvSpPr>
        <p:spPr>
          <a:xfrm>
            <a:off x="628649" y="749985"/>
            <a:ext cx="8134348" cy="4546600"/>
          </a:xfrm>
        </p:spPr>
        <p:txBody>
          <a:bodyPr>
            <a:normAutofit/>
          </a:bodyPr>
          <a:lstStyle/>
          <a:p>
            <a:pPr marL="457200" lvl="1" indent="0" algn="just">
              <a:buNone/>
            </a:pPr>
            <a:r>
              <a:rPr lang="en-US" altLang="ja-JP" sz="2800" kern="100" dirty="0">
                <a:effectLst/>
                <a:latin typeface="+mn-ea"/>
                <a:cs typeface="Times New Roman" panose="02020603050405020304" pitchFamily="18" charset="0"/>
              </a:rPr>
              <a:t>(3)</a:t>
            </a:r>
            <a:r>
              <a:rPr lang="ja-JP" altLang="ja-JP" sz="2800" kern="100" dirty="0">
                <a:effectLst/>
                <a:latin typeface="+mn-ea"/>
                <a:cs typeface="Times New Roman" panose="02020603050405020304" pitchFamily="18" charset="0"/>
              </a:rPr>
              <a:t>主任相談支援専門員</a:t>
            </a:r>
          </a:p>
          <a:p>
            <a:pPr marL="628650" indent="266700" algn="just">
              <a:buNone/>
            </a:pPr>
            <a:r>
              <a:rPr lang="ja-JP" altLang="ja-JP" sz="2400" kern="100" dirty="0">
                <a:effectLst/>
                <a:latin typeface="+mn-ea"/>
                <a:cs typeface="Times New Roman" panose="02020603050405020304" pitchFamily="18" charset="0"/>
              </a:rPr>
              <a:t>地域や事業所において指導的役割を担い、相談支援の仕組みを支える中核的な人材。</a:t>
            </a:r>
            <a:endParaRPr lang="en-US" altLang="ja-JP" sz="2400" kern="100" dirty="0">
              <a:latin typeface="+mn-ea"/>
              <a:cs typeface="Times New Roman" panose="02020603050405020304" pitchFamily="18" charset="0"/>
            </a:endParaRPr>
          </a:p>
          <a:p>
            <a:pPr marL="0" indent="0" algn="just">
              <a:buNone/>
            </a:pPr>
            <a:endParaRPr lang="ja-JP" altLang="ja-JP" sz="2400" kern="100" dirty="0">
              <a:effectLst/>
              <a:latin typeface="+mn-ea"/>
              <a:cs typeface="Times New Roman" panose="02020603050405020304" pitchFamily="18" charset="0"/>
            </a:endParaRPr>
          </a:p>
          <a:p>
            <a:pPr marL="342900" lvl="0" indent="-342900" algn="l">
              <a:buSzPts val="1000"/>
              <a:buFont typeface="Symbol" panose="05050102010706020507" pitchFamily="18" charset="2"/>
              <a:buChar char=""/>
            </a:pPr>
            <a:r>
              <a:rPr lang="ja-JP" altLang="ja-JP" sz="2400" kern="0" dirty="0">
                <a:solidFill>
                  <a:srgbClr val="111111"/>
                </a:solidFill>
                <a:effectLst/>
                <a:latin typeface="+mn-ea"/>
                <a:cs typeface="ＭＳ Ｐゴシック" panose="020B0600070205080204" pitchFamily="50" charset="-128"/>
              </a:rPr>
              <a:t>中立公正（利用者中心）の業務指針</a:t>
            </a:r>
            <a:endParaRPr lang="ja-JP" altLang="ja-JP" sz="2400" kern="100" dirty="0">
              <a:effectLst/>
              <a:latin typeface="+mn-ea"/>
              <a:cs typeface="Times New Roman" panose="02020603050405020304" pitchFamily="18" charset="0"/>
            </a:endParaRPr>
          </a:p>
          <a:p>
            <a:pPr marL="342900" lvl="0" indent="-342900" algn="l">
              <a:buSzPts val="1000"/>
              <a:buFont typeface="Symbol" panose="05050102010706020507" pitchFamily="18" charset="2"/>
              <a:buChar char=""/>
            </a:pPr>
            <a:r>
              <a:rPr lang="ja-JP" altLang="ja-JP" sz="2400" kern="0" dirty="0">
                <a:solidFill>
                  <a:srgbClr val="111111"/>
                </a:solidFill>
                <a:effectLst/>
                <a:latin typeface="+mn-ea"/>
                <a:cs typeface="ＭＳ Ｐゴシック" panose="020B0600070205080204" pitchFamily="50" charset="-128"/>
              </a:rPr>
              <a:t>相談支援専門員養成に関する実習時の助言・指導</a:t>
            </a:r>
            <a:endParaRPr lang="ja-JP" altLang="ja-JP" sz="2400" kern="100" dirty="0">
              <a:effectLst/>
              <a:latin typeface="+mn-ea"/>
              <a:cs typeface="Times New Roman" panose="02020603050405020304" pitchFamily="18" charset="0"/>
            </a:endParaRPr>
          </a:p>
          <a:p>
            <a:pPr marL="342900" lvl="0" indent="-342900" algn="l">
              <a:buSzPts val="1000"/>
              <a:buFont typeface="Symbol" panose="05050102010706020507" pitchFamily="18" charset="2"/>
              <a:buChar char=""/>
            </a:pPr>
            <a:r>
              <a:rPr lang="ja-JP" altLang="ja-JP" sz="2400" kern="0" dirty="0">
                <a:solidFill>
                  <a:srgbClr val="111111"/>
                </a:solidFill>
                <a:effectLst/>
                <a:latin typeface="+mn-ea"/>
                <a:cs typeface="ＭＳ Ｐゴシック" panose="020B0600070205080204" pitchFamily="50" charset="-128"/>
              </a:rPr>
              <a:t>相談支援体制の強化と地域づくりの推進役</a:t>
            </a:r>
            <a:endParaRPr lang="ja-JP" altLang="ja-JP" sz="2400" kern="100" dirty="0">
              <a:effectLst/>
              <a:latin typeface="+mn-ea"/>
              <a:cs typeface="Times New Roman" panose="02020603050405020304" pitchFamily="18" charset="0"/>
            </a:endParaRPr>
          </a:p>
          <a:p>
            <a:pPr marL="342900" lvl="0" indent="-342900" algn="l">
              <a:buSzPts val="1000"/>
              <a:buFont typeface="Symbol" panose="05050102010706020507" pitchFamily="18" charset="2"/>
              <a:buChar char=""/>
            </a:pPr>
            <a:r>
              <a:rPr lang="ja-JP" altLang="ja-JP" sz="2400" kern="0" dirty="0">
                <a:solidFill>
                  <a:srgbClr val="111111"/>
                </a:solidFill>
                <a:effectLst/>
                <a:latin typeface="+mn-ea"/>
                <a:cs typeface="ＭＳ Ｐゴシック" panose="020B0600070205080204" pitchFamily="50" charset="-128"/>
              </a:rPr>
              <a:t>要望・苦情に対する解決への取り組み</a:t>
            </a:r>
            <a:endParaRPr lang="ja-JP" altLang="ja-JP" sz="2400" kern="100" dirty="0">
              <a:effectLst/>
              <a:latin typeface="+mn-ea"/>
              <a:cs typeface="Times New Roman" panose="02020603050405020304" pitchFamily="18" charset="0"/>
            </a:endParaRPr>
          </a:p>
          <a:p>
            <a:pPr marL="342900" lvl="0" indent="-342900" algn="l">
              <a:buSzPts val="1000"/>
              <a:buFont typeface="Symbol" panose="05050102010706020507" pitchFamily="18" charset="2"/>
              <a:buChar char=""/>
            </a:pPr>
            <a:r>
              <a:rPr lang="ja-JP" altLang="ja-JP" sz="2400" kern="0" dirty="0">
                <a:solidFill>
                  <a:srgbClr val="111111"/>
                </a:solidFill>
                <a:effectLst/>
                <a:latin typeface="+mn-ea"/>
                <a:cs typeface="ＭＳ Ｐゴシック" panose="020B0600070205080204" pitchFamily="50" charset="-128"/>
              </a:rPr>
              <a:t>適切なサービス等利用計画作成のための現場での実地教育</a:t>
            </a:r>
            <a:endParaRPr lang="ja-JP" altLang="ja-JP" sz="2400" kern="100" dirty="0">
              <a:effectLst/>
              <a:latin typeface="+mn-ea"/>
              <a:cs typeface="Times New Roman" panose="02020603050405020304" pitchFamily="18" charset="0"/>
            </a:endParaRPr>
          </a:p>
        </p:txBody>
      </p:sp>
      <p:sp>
        <p:nvSpPr>
          <p:cNvPr id="6" name="テキスト ボックス 5">
            <a:extLst>
              <a:ext uri="{FF2B5EF4-FFF2-40B4-BE49-F238E27FC236}">
                <a16:creationId xmlns:a16="http://schemas.microsoft.com/office/drawing/2014/main" id="{F237CF54-7C9E-1438-D0FC-665FF7A9BEFA}"/>
              </a:ext>
            </a:extLst>
          </p:cNvPr>
          <p:cNvSpPr txBox="1"/>
          <p:nvPr/>
        </p:nvSpPr>
        <p:spPr>
          <a:xfrm>
            <a:off x="4067173" y="4958031"/>
            <a:ext cx="4695824" cy="338554"/>
          </a:xfrm>
          <a:prstGeom prst="rect">
            <a:avLst/>
          </a:prstGeom>
          <a:noFill/>
        </p:spPr>
        <p:txBody>
          <a:bodyPr wrap="square">
            <a:spAutoFit/>
          </a:bodyPr>
          <a:lstStyle/>
          <a:p>
            <a:pPr marL="179705" algn="just"/>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令和元年度主任相談支援専門員養成研修資料</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CF016C2-40CA-D5CC-9A8E-56324411B7E1}"/>
              </a:ext>
            </a:extLst>
          </p:cNvPr>
          <p:cNvSpPr txBox="1"/>
          <p:nvPr/>
        </p:nvSpPr>
        <p:spPr>
          <a:xfrm>
            <a:off x="504825" y="5967413"/>
            <a:ext cx="813434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ja-JP" sz="2800" u="sng" dirty="0">
                <a:effectLst/>
                <a:latin typeface="メイリオ" panose="020B0604030504040204" pitchFamily="50" charset="-128"/>
                <a:ea typeface="メイリオ" panose="020B0604030504040204" pitchFamily="50" charset="-128"/>
                <a:cs typeface="Times New Roman" panose="02020603050405020304" pitchFamily="18" charset="0"/>
              </a:rPr>
              <a:t>相談支援の質の確保を図る役割が期待される</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1988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216CDFE-78F5-D1CB-217A-6D201B02A8CD}"/>
              </a:ext>
            </a:extLst>
          </p:cNvPr>
          <p:cNvSpPr>
            <a:spLocks noGrp="1"/>
          </p:cNvSpPr>
          <p:nvPr>
            <p:ph type="sldNum" sz="quarter" idx="12"/>
          </p:nvPr>
        </p:nvSpPr>
        <p:spPr/>
        <p:txBody>
          <a:bodyPr/>
          <a:lstStyle/>
          <a:p>
            <a:fld id="{723DC7A6-A3E6-40A6-A88F-7A8EA63E7490}" type="slidenum">
              <a:rPr kumimoji="1" lang="ja-JP" altLang="en-US" smtClean="0"/>
              <a:pPr/>
              <a:t>29</a:t>
            </a:fld>
            <a:endParaRPr kumimoji="1" lang="ja-JP" altLang="en-US" dirty="0"/>
          </a:p>
        </p:txBody>
      </p:sp>
      <p:sp>
        <p:nvSpPr>
          <p:cNvPr id="3" name="コンテンツ プレースホルダー 2">
            <a:extLst>
              <a:ext uri="{FF2B5EF4-FFF2-40B4-BE49-F238E27FC236}">
                <a16:creationId xmlns:a16="http://schemas.microsoft.com/office/drawing/2014/main" id="{5775446A-C275-EA46-0A46-85B5821200AC}"/>
              </a:ext>
            </a:extLst>
          </p:cNvPr>
          <p:cNvSpPr>
            <a:spLocks noGrp="1"/>
          </p:cNvSpPr>
          <p:nvPr>
            <p:ph idx="4294967295"/>
          </p:nvPr>
        </p:nvSpPr>
        <p:spPr>
          <a:xfrm>
            <a:off x="357187" y="492125"/>
            <a:ext cx="8429625" cy="3413125"/>
          </a:xfrm>
        </p:spPr>
        <p:txBody>
          <a:bodyPr/>
          <a:lstStyle/>
          <a:p>
            <a:pPr marL="447675" indent="0" algn="just">
              <a:buNone/>
            </a:pPr>
            <a:r>
              <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相談支援専門員制度と研修</a:t>
            </a:r>
          </a:p>
          <a:p>
            <a:pPr marL="375285" indent="0" algn="just">
              <a:buNone/>
            </a:pP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75285" indent="0" algn="jus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法定研修カリキュラムの改定（</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年（令和</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月）※詳細</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「相談支援の手引き</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ｐ</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図Ⅰ</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24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895350" indent="-336550" algn="jus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・現任研修受講に係る実務経験要件として、相談支援に関する一定の実務経験の要件追加</a:t>
            </a:r>
          </a:p>
          <a:p>
            <a:pPr marL="560070" indent="0" algn="jus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・相談支援専門員のキャリアパスを明確化</a:t>
            </a:r>
          </a:p>
          <a:p>
            <a:pPr marL="693420" indent="0" algn="just">
              <a:buNone/>
            </a:pP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→「主任相談支援専門員研修」の創設</a:t>
            </a:r>
            <a:endParaRPr kumimoji="1" lang="ja-JP" altLang="en-US" dirty="0"/>
          </a:p>
        </p:txBody>
      </p:sp>
      <p:sp>
        <p:nvSpPr>
          <p:cNvPr id="6" name="テキスト ボックス 5">
            <a:extLst>
              <a:ext uri="{FF2B5EF4-FFF2-40B4-BE49-F238E27FC236}">
                <a16:creationId xmlns:a16="http://schemas.microsoft.com/office/drawing/2014/main" id="{010B04C2-98CB-81D2-203A-5BDABF6F4BE0}"/>
              </a:ext>
            </a:extLst>
          </p:cNvPr>
          <p:cNvSpPr txBox="1"/>
          <p:nvPr/>
        </p:nvSpPr>
        <p:spPr>
          <a:xfrm>
            <a:off x="561976" y="5286375"/>
            <a:ext cx="8429624"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90830" algn="ct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対応するための技術が求められている</a:t>
            </a:r>
            <a:endPar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90830" algn="ct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＝効果的な人材育成の必要性</a:t>
            </a:r>
            <a:endPar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2800" u="sng"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人材育成ビジョン</a:t>
            </a:r>
            <a:r>
              <a:rPr lang="ja-JP" altLang="ja-JP" sz="2800" u="sng" dirty="0">
                <a:effectLst/>
                <a:latin typeface="メイリオ" panose="020B0604030504040204" pitchFamily="50" charset="-128"/>
                <a:ea typeface="メイリオ" panose="020B0604030504040204" pitchFamily="50" charset="-128"/>
                <a:cs typeface="Times New Roman" panose="02020603050405020304" pitchFamily="18" charset="0"/>
              </a:rPr>
              <a:t>の策定により育成に取り組む</a:t>
            </a:r>
            <a:endParaRPr lang="ja-JP" altLang="en-US" sz="2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48F7686-4485-0673-91C8-82DB55C9EDAD}"/>
              </a:ext>
            </a:extLst>
          </p:cNvPr>
          <p:cNvSpPr txBox="1"/>
          <p:nvPr/>
        </p:nvSpPr>
        <p:spPr>
          <a:xfrm>
            <a:off x="1090611" y="4219575"/>
            <a:ext cx="696277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90830" algn="ct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地域づくり、人材育成、困難事例への対応など様々な状況が見えている</a:t>
            </a:r>
          </a:p>
        </p:txBody>
      </p:sp>
      <p:sp>
        <p:nvSpPr>
          <p:cNvPr id="9" name="矢印: 右カーブ 8">
            <a:extLst>
              <a:ext uri="{FF2B5EF4-FFF2-40B4-BE49-F238E27FC236}">
                <a16:creationId xmlns:a16="http://schemas.microsoft.com/office/drawing/2014/main" id="{9328D8F2-2044-CD64-F07C-FEDF63685BB3}"/>
              </a:ext>
            </a:extLst>
          </p:cNvPr>
          <p:cNvSpPr/>
          <p:nvPr/>
        </p:nvSpPr>
        <p:spPr>
          <a:xfrm>
            <a:off x="85725" y="4448175"/>
            <a:ext cx="1171575" cy="1466850"/>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283305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下 5">
            <a:extLst>
              <a:ext uri="{FF2B5EF4-FFF2-40B4-BE49-F238E27FC236}">
                <a16:creationId xmlns:a16="http://schemas.microsoft.com/office/drawing/2014/main" id="{86AA1D92-547F-49FA-DEC8-BE5C774BC8D5}"/>
              </a:ext>
            </a:extLst>
          </p:cNvPr>
          <p:cNvSpPr/>
          <p:nvPr/>
        </p:nvSpPr>
        <p:spPr>
          <a:xfrm>
            <a:off x="4279604" y="2009554"/>
            <a:ext cx="584791" cy="41953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0CDEE94E-7738-F7DE-C780-6FAFF8ADE471}"/>
              </a:ext>
            </a:extLst>
          </p:cNvPr>
          <p:cNvSpPr>
            <a:spLocks noGrp="1"/>
          </p:cNvSpPr>
          <p:nvPr>
            <p:ph type="title"/>
          </p:nvPr>
        </p:nvSpPr>
        <p:spPr/>
        <p:txBody>
          <a:bodyPr>
            <a:normAutofit/>
          </a:bodyPr>
          <a:lstStyle/>
          <a:p>
            <a:r>
              <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．相談支援とは</a:t>
            </a:r>
            <a:endParaRPr lang="ja-JP" altLang="en-US" b="1" dirty="0">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612000" y="1260846"/>
            <a:ext cx="7920000" cy="4336307"/>
          </a:xfrm>
          <a:solidFill>
            <a:schemeClr val="bg1"/>
          </a:solidFill>
        </p:spPr>
        <p:txBody>
          <a:bodyPr>
            <a:normAutofit/>
          </a:bodyPr>
          <a:lstStyle/>
          <a:p>
            <a:pPr marL="133350" marR="133350" indent="0">
              <a:buNone/>
            </a:pP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（障害者総合支援法第１条より）</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marR="133350" indent="0">
              <a:buNone/>
            </a:pP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障害者及び障害児が基本的人権を享有する個人としての尊厳にふさわしい日常生活又は社会生活を営むことができるよう、必要な障害福祉サービスに係る給付、地域生活支援事業その他の支援を総合的に行い、もって障害者及び障害児の福祉の増進を図る</a:t>
            </a:r>
          </a:p>
          <a:p>
            <a:pPr marL="0" indent="0">
              <a:buNone/>
            </a:pPr>
            <a:r>
              <a:rPr lang="ja-JP" altLang="ja-JP" sz="2800" dirty="0">
                <a:latin typeface="メイリオ" panose="020B0604030504040204" pitchFamily="50" charset="-128"/>
                <a:ea typeface="メイリオ" panose="020B0604030504040204" pitchFamily="50" charset="-128"/>
                <a:cs typeface="Times New Roman" panose="02020603050405020304" pitchFamily="18" charset="0"/>
              </a:rPr>
              <a:t>・障害の有無にかかわらず国民が相互に人格と個性を尊重し安心して暮らすことのできる地域社会の実現に寄与する</a:t>
            </a:r>
            <a:endParaRPr lang="ja-JP" altLang="en-US" sz="28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BA3963A-269B-B91C-AA94-F7591BFFCA97}"/>
              </a:ext>
            </a:extLst>
          </p:cNvPr>
          <p:cNvSpPr>
            <a:spLocks noGrp="1"/>
          </p:cNvSpPr>
          <p:nvPr>
            <p:ph type="sldNum" sz="quarter" idx="12"/>
          </p:nvPr>
        </p:nvSpPr>
        <p:spPr/>
        <p:txBody>
          <a:bodyPr/>
          <a:lstStyle/>
          <a:p>
            <a:fld id="{723DC7A6-A3E6-40A6-A88F-7A8EA63E7490}" type="slidenum">
              <a:rPr kumimoji="1" lang="ja-JP" altLang="en-US" smtClean="0"/>
              <a:pPr/>
              <a:t>3</a:t>
            </a:fld>
            <a:endParaRPr kumimoji="1" lang="ja-JP" altLang="en-US" dirty="0"/>
          </a:p>
        </p:txBody>
      </p:sp>
      <p:sp>
        <p:nvSpPr>
          <p:cNvPr id="3" name="テキスト ボックス 2">
            <a:extLst>
              <a:ext uri="{FF2B5EF4-FFF2-40B4-BE49-F238E27FC236}">
                <a16:creationId xmlns:a16="http://schemas.microsoft.com/office/drawing/2014/main" id="{6D335CBF-C683-0D9B-6B74-5F2057FE89FF}"/>
              </a:ext>
            </a:extLst>
          </p:cNvPr>
          <p:cNvSpPr txBox="1"/>
          <p:nvPr/>
        </p:nvSpPr>
        <p:spPr>
          <a:xfrm>
            <a:off x="812800" y="6396335"/>
            <a:ext cx="7719200" cy="461665"/>
          </a:xfrm>
          <a:prstGeom prst="rect">
            <a:avLst/>
          </a:prstGeom>
          <a:noFill/>
        </p:spPr>
        <p:txBody>
          <a:bodyPr wrap="square" rtlCol="0">
            <a:spAutoFit/>
          </a:bodyPr>
          <a:lstStyle/>
          <a:p>
            <a:r>
              <a:rPr kumimoji="1" lang="ja-JP" altLang="en-US" sz="2400" u="sng" dirty="0"/>
              <a:t>実現プロセスにおいて重要な役割を果たす＝相談支援</a:t>
            </a:r>
          </a:p>
        </p:txBody>
      </p:sp>
    </p:spTree>
    <p:extLst>
      <p:ext uri="{BB962C8B-B14F-4D97-AF65-F5344CB8AC3E}">
        <p14:creationId xmlns:p14="http://schemas.microsoft.com/office/powerpoint/2010/main" val="332946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C092-D0BB-13BA-1E28-A118FCE39F8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E867C0-F023-29C7-610E-B1CDB1F91134}"/>
              </a:ext>
            </a:extLst>
          </p:cNvPr>
          <p:cNvSpPr>
            <a:spLocks noGrp="1"/>
          </p:cNvSpPr>
          <p:nvPr>
            <p:ph type="sldNum" sz="quarter" idx="12"/>
          </p:nvPr>
        </p:nvSpPr>
        <p:spPr/>
        <p:txBody>
          <a:bodyPr/>
          <a:lstStyle/>
          <a:p>
            <a:fld id="{723DC7A6-A3E6-40A6-A88F-7A8EA63E7490}" type="slidenum">
              <a:rPr kumimoji="1" lang="ja-JP" altLang="en-US" smtClean="0"/>
              <a:t>30</a:t>
            </a:fld>
            <a:endParaRPr kumimoji="1" lang="ja-JP" altLang="en-US"/>
          </a:p>
        </p:txBody>
      </p:sp>
      <p:grpSp>
        <p:nvGrpSpPr>
          <p:cNvPr id="24" name="グループ化 23">
            <a:extLst>
              <a:ext uri="{FF2B5EF4-FFF2-40B4-BE49-F238E27FC236}">
                <a16:creationId xmlns:a16="http://schemas.microsoft.com/office/drawing/2014/main" id="{BD680AAA-6B9E-A238-C4AF-F94CDF480325}"/>
              </a:ext>
            </a:extLst>
          </p:cNvPr>
          <p:cNvGrpSpPr/>
          <p:nvPr/>
        </p:nvGrpSpPr>
        <p:grpSpPr>
          <a:xfrm>
            <a:off x="544286" y="1846183"/>
            <a:ext cx="5756905" cy="1770074"/>
            <a:chOff x="544286" y="1846183"/>
            <a:chExt cx="5756905" cy="1770074"/>
          </a:xfrm>
        </p:grpSpPr>
        <p:sp>
          <p:nvSpPr>
            <p:cNvPr id="1129" name="Rectangle 9">
              <a:extLst>
                <a:ext uri="{FF2B5EF4-FFF2-40B4-BE49-F238E27FC236}">
                  <a16:creationId xmlns:a16="http://schemas.microsoft.com/office/drawing/2014/main" id="{81DDC406-61E8-36C5-892A-36ADA0BA7B7F}"/>
                </a:ext>
              </a:extLst>
            </p:cNvPr>
            <p:cNvSpPr>
              <a:spLocks noChangeArrowheads="1"/>
            </p:cNvSpPr>
            <p:nvPr/>
          </p:nvSpPr>
          <p:spPr bwMode="auto">
            <a:xfrm>
              <a:off x="2914127" y="1873148"/>
              <a:ext cx="2308324" cy="276999"/>
            </a:xfrm>
            <a:prstGeom prst="rect">
              <a:avLst/>
            </a:prstGeom>
            <a:solidFill>
              <a:srgbClr val="FFFFFF"/>
            </a:solidFill>
            <a:ln w="9525">
              <a:noFill/>
              <a:miter lim="800000"/>
              <a:headEnd/>
              <a:tailEnd/>
            </a:ln>
          </p:spPr>
          <p:txBody>
            <a:bodyPr rot="0" vert="horz" wrap="none" lIns="0" tIns="0" rIns="0" bIns="0" anchor="ctr" anchorCtr="0">
              <a:spAutoFit/>
            </a:bodyPr>
            <a:lstStyle/>
            <a:p>
              <a:pPr algn="ctr"/>
              <a:r>
                <a:rPr lang="ja-JP" b="1" kern="0" dirty="0">
                  <a:solidFill>
                    <a:srgbClr val="000000"/>
                  </a:solidFill>
                  <a:effectLst/>
                  <a:latin typeface="+mn-ea"/>
                  <a:cs typeface="ＭＳ ゴシック" panose="020B0609070205080204" pitchFamily="49" charset="-128"/>
                </a:rPr>
                <a:t>利用者（本人・家族）</a:t>
              </a:r>
              <a:endParaRPr lang="ja-JP" sz="2000" b="1" kern="100" dirty="0">
                <a:effectLst/>
                <a:latin typeface="+mn-ea"/>
                <a:cs typeface="Times New Roman" panose="02020603050405020304" pitchFamily="18" charset="0"/>
              </a:endParaRPr>
            </a:p>
          </p:txBody>
        </p:sp>
        <p:sp>
          <p:nvSpPr>
            <p:cNvPr id="1130" name="Freeform 84">
              <a:extLst>
                <a:ext uri="{FF2B5EF4-FFF2-40B4-BE49-F238E27FC236}">
                  <a16:creationId xmlns:a16="http://schemas.microsoft.com/office/drawing/2014/main" id="{0295E723-C369-E7F2-9B04-72124F3C9720}"/>
                </a:ext>
              </a:extLst>
            </p:cNvPr>
            <p:cNvSpPr>
              <a:spLocks/>
            </p:cNvSpPr>
            <p:nvPr/>
          </p:nvSpPr>
          <p:spPr bwMode="auto">
            <a:xfrm>
              <a:off x="3050661" y="2096500"/>
              <a:ext cx="709169" cy="545889"/>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rgbClr val="FF0000"/>
            </a:solidFill>
            <a:ln w="9525">
              <a:solidFill>
                <a:schemeClr val="tx1"/>
              </a:solidFill>
              <a:round/>
              <a:headEnd/>
              <a:tailEnd/>
            </a:ln>
          </p:spPr>
          <p:txBody>
            <a:bodyPr rot="0" vert="horz" wrap="square" lIns="91440" tIns="45720" rIns="91440" bIns="45720" anchor="t" anchorCtr="0" upright="1">
              <a:noAutofit/>
            </a:bodyPr>
            <a:lstStyle/>
            <a:p>
              <a:endParaRPr lang="ja-JP" altLang="en-US" dirty="0"/>
            </a:p>
          </p:txBody>
        </p:sp>
        <p:grpSp>
          <p:nvGrpSpPr>
            <p:cNvPr id="3" name="グループ化 2">
              <a:extLst>
                <a:ext uri="{FF2B5EF4-FFF2-40B4-BE49-F238E27FC236}">
                  <a16:creationId xmlns:a16="http://schemas.microsoft.com/office/drawing/2014/main" id="{0766B322-F25B-9F26-2884-7F2E60852D3F}"/>
                </a:ext>
              </a:extLst>
            </p:cNvPr>
            <p:cNvGrpSpPr/>
            <p:nvPr/>
          </p:nvGrpSpPr>
          <p:grpSpPr>
            <a:xfrm>
              <a:off x="544286" y="2660398"/>
              <a:ext cx="5756905" cy="955859"/>
              <a:chOff x="385921" y="3005269"/>
              <a:chExt cx="5756905" cy="955859"/>
            </a:xfrm>
          </p:grpSpPr>
          <p:sp>
            <p:nvSpPr>
              <p:cNvPr id="1131" name="テキスト ボックス 1130">
                <a:extLst>
                  <a:ext uri="{FF2B5EF4-FFF2-40B4-BE49-F238E27FC236}">
                    <a16:creationId xmlns:a16="http://schemas.microsoft.com/office/drawing/2014/main" id="{0EE505E2-A83E-7E6E-822E-F02EE356E07E}"/>
                  </a:ext>
                </a:extLst>
              </p:cNvPr>
              <p:cNvSpPr txBox="1"/>
              <p:nvPr/>
            </p:nvSpPr>
            <p:spPr>
              <a:xfrm>
                <a:off x="385921" y="3006210"/>
                <a:ext cx="1965960" cy="954107"/>
              </a:xfrm>
              <a:prstGeom prst="rect">
                <a:avLst/>
              </a:prstGeom>
              <a:solidFill>
                <a:schemeClr val="accent6">
                  <a:lumMod val="40000"/>
                  <a:lumOff val="60000"/>
                </a:schemeClr>
              </a:solidFill>
              <a:ln w="28575">
                <a:solidFill>
                  <a:schemeClr val="accent2"/>
                </a:solidFill>
              </a:ln>
            </p:spPr>
            <p:txBody>
              <a:bodyPr wrap="square" rtlCol="0">
                <a:spAutoFit/>
              </a:bodyPr>
              <a:lstStyle/>
              <a:p>
                <a:pPr algn="ctr"/>
                <a:r>
                  <a:rPr kumimoji="1" lang="ja-JP" altLang="en-US" sz="1400" b="1" dirty="0"/>
                  <a:t>＜一般相談支援＞</a:t>
                </a:r>
                <a:endParaRPr kumimoji="1" lang="en-US" altLang="ja-JP" sz="1400" b="1" dirty="0"/>
              </a:p>
              <a:p>
                <a:pPr algn="ctr"/>
                <a:r>
                  <a:rPr kumimoji="1" lang="ja-JP" altLang="en-US" sz="1400" b="1" dirty="0"/>
                  <a:t>・基本相談支援</a:t>
                </a:r>
                <a:endParaRPr kumimoji="1" lang="en-US" altLang="ja-JP" sz="1400" b="1" dirty="0"/>
              </a:p>
              <a:p>
                <a:pPr algn="ctr"/>
                <a:endParaRPr kumimoji="1" lang="en-US" altLang="ja-JP" sz="1400" b="1" dirty="0"/>
              </a:p>
              <a:p>
                <a:pPr algn="ctr"/>
                <a:r>
                  <a:rPr kumimoji="1" lang="ja-JP" altLang="en-US" sz="1400" b="1" dirty="0"/>
                  <a:t>・地域相談支援</a:t>
                </a:r>
              </a:p>
            </p:txBody>
          </p:sp>
          <p:sp>
            <p:nvSpPr>
              <p:cNvPr id="1132" name="テキスト ボックス 1131">
                <a:extLst>
                  <a:ext uri="{FF2B5EF4-FFF2-40B4-BE49-F238E27FC236}">
                    <a16:creationId xmlns:a16="http://schemas.microsoft.com/office/drawing/2014/main" id="{381E2332-2F30-D287-B54E-027DB411C1FF}"/>
                  </a:ext>
                </a:extLst>
              </p:cNvPr>
              <p:cNvSpPr txBox="1"/>
              <p:nvPr/>
            </p:nvSpPr>
            <p:spPr>
              <a:xfrm>
                <a:off x="4324186" y="3005269"/>
                <a:ext cx="1818640" cy="954107"/>
              </a:xfrm>
              <a:prstGeom prst="rect">
                <a:avLst/>
              </a:prstGeom>
              <a:solidFill>
                <a:srgbClr val="FFCCFF"/>
              </a:solidFill>
              <a:ln w="28575">
                <a:solidFill>
                  <a:schemeClr val="accent2"/>
                </a:solidFill>
              </a:ln>
            </p:spPr>
            <p:txBody>
              <a:bodyPr wrap="square" rtlCol="0">
                <a:spAutoFit/>
              </a:bodyPr>
              <a:lstStyle/>
              <a:p>
                <a:pPr algn="ctr"/>
                <a:r>
                  <a:rPr kumimoji="1" lang="ja-JP" altLang="en-US" sz="1400" b="1" dirty="0"/>
                  <a:t>＜障害者相談支援＞</a:t>
                </a:r>
                <a:endParaRPr kumimoji="1" lang="en-US" altLang="ja-JP" sz="1400" b="1" dirty="0"/>
              </a:p>
              <a:p>
                <a:pPr algn="ctr"/>
                <a:endParaRPr kumimoji="1" lang="en-US" altLang="ja-JP" sz="1400" b="1" dirty="0"/>
              </a:p>
              <a:p>
                <a:pPr algn="ctr"/>
                <a:r>
                  <a:rPr kumimoji="1" lang="ja-JP" altLang="en-US" sz="1400" b="1" dirty="0"/>
                  <a:t>・一般的な相談</a:t>
                </a:r>
                <a:endParaRPr kumimoji="1" lang="en-US" altLang="ja-JP" sz="1400" b="1" dirty="0"/>
              </a:p>
              <a:p>
                <a:pPr algn="ctr"/>
                <a:endParaRPr kumimoji="1" lang="ja-JP" altLang="en-US" sz="1400" b="1" dirty="0"/>
              </a:p>
            </p:txBody>
          </p:sp>
          <p:sp>
            <p:nvSpPr>
              <p:cNvPr id="1133" name="テキスト ボックス 1132">
                <a:extLst>
                  <a:ext uri="{FF2B5EF4-FFF2-40B4-BE49-F238E27FC236}">
                    <a16:creationId xmlns:a16="http://schemas.microsoft.com/office/drawing/2014/main" id="{139A3F45-632E-4A44-F81E-1FCFEA26F797}"/>
                  </a:ext>
                </a:extLst>
              </p:cNvPr>
              <p:cNvSpPr txBox="1"/>
              <p:nvPr/>
            </p:nvSpPr>
            <p:spPr>
              <a:xfrm>
                <a:off x="2356540" y="3007021"/>
                <a:ext cx="1965960" cy="954107"/>
              </a:xfrm>
              <a:prstGeom prst="rect">
                <a:avLst/>
              </a:prstGeom>
              <a:solidFill>
                <a:schemeClr val="accent5">
                  <a:lumMod val="40000"/>
                  <a:lumOff val="60000"/>
                </a:schemeClr>
              </a:solidFill>
              <a:ln w="28575">
                <a:solidFill>
                  <a:schemeClr val="accent2"/>
                </a:solidFill>
              </a:ln>
            </p:spPr>
            <p:txBody>
              <a:bodyPr wrap="square" rtlCol="0">
                <a:spAutoFit/>
              </a:bodyPr>
              <a:lstStyle/>
              <a:p>
                <a:pPr algn="ctr"/>
                <a:r>
                  <a:rPr kumimoji="1" lang="ja-JP" altLang="en-US" sz="1400" b="1" dirty="0"/>
                  <a:t>＜特定相談支援＞</a:t>
                </a:r>
                <a:endParaRPr kumimoji="1" lang="en-US" altLang="ja-JP" sz="1400" b="1" dirty="0"/>
              </a:p>
              <a:p>
                <a:pPr algn="ctr"/>
                <a:r>
                  <a:rPr kumimoji="1" lang="ja-JP" altLang="en-US" sz="1400" b="1" dirty="0"/>
                  <a:t>＜障害児相談支援＞</a:t>
                </a:r>
                <a:endParaRPr kumimoji="1" lang="en-US" altLang="ja-JP" sz="1400" b="1" dirty="0"/>
              </a:p>
              <a:p>
                <a:pPr algn="ctr"/>
                <a:r>
                  <a:rPr kumimoji="1" lang="ja-JP" altLang="en-US" sz="1400" b="1" dirty="0"/>
                  <a:t>・基本相談支援</a:t>
                </a:r>
                <a:endParaRPr kumimoji="1" lang="en-US" altLang="ja-JP" sz="1400" b="1" dirty="0"/>
              </a:p>
              <a:p>
                <a:pPr algn="ctr"/>
                <a:r>
                  <a:rPr kumimoji="1" lang="ja-JP" altLang="en-US" sz="1400" b="1" dirty="0"/>
                  <a:t>・計画相談支援</a:t>
                </a:r>
              </a:p>
            </p:txBody>
          </p:sp>
        </p:grpSp>
        <p:pic>
          <p:nvPicPr>
            <p:cNvPr id="10" name="Picture 2" descr="説明を受けるカップルのイラスト">
              <a:extLst>
                <a:ext uri="{FF2B5EF4-FFF2-40B4-BE49-F238E27FC236}">
                  <a16:creationId xmlns:a16="http://schemas.microsoft.com/office/drawing/2014/main" id="{5B292F2D-A4EA-586C-0D35-EB8FF9870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060" y="1846183"/>
              <a:ext cx="914474" cy="836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グループ化 29">
            <a:extLst>
              <a:ext uri="{FF2B5EF4-FFF2-40B4-BE49-F238E27FC236}">
                <a16:creationId xmlns:a16="http://schemas.microsoft.com/office/drawing/2014/main" id="{2A480BE1-652C-501F-23A9-395C09D4F225}"/>
              </a:ext>
            </a:extLst>
          </p:cNvPr>
          <p:cNvGrpSpPr/>
          <p:nvPr/>
        </p:nvGrpSpPr>
        <p:grpSpPr>
          <a:xfrm>
            <a:off x="411253" y="1675103"/>
            <a:ext cx="6029921" cy="2791358"/>
            <a:chOff x="411253" y="1675103"/>
            <a:chExt cx="6029921" cy="2791358"/>
          </a:xfrm>
        </p:grpSpPr>
        <p:sp>
          <p:nvSpPr>
            <p:cNvPr id="13" name="正方形/長方形 12">
              <a:extLst>
                <a:ext uri="{FF2B5EF4-FFF2-40B4-BE49-F238E27FC236}">
                  <a16:creationId xmlns:a16="http://schemas.microsoft.com/office/drawing/2014/main" id="{F41693F7-B2C1-87DB-D4BA-B2A06CCB7504}"/>
                </a:ext>
              </a:extLst>
            </p:cNvPr>
            <p:cNvSpPr/>
            <p:nvPr/>
          </p:nvSpPr>
          <p:spPr>
            <a:xfrm>
              <a:off x="411253" y="1675103"/>
              <a:ext cx="6029921" cy="2791358"/>
            </a:xfrm>
            <a:prstGeom prst="rect">
              <a:avLst/>
            </a:prstGeom>
            <a:noFill/>
            <a:ln w="31750" cmpd="dbl">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02A22349-37F4-2462-2C82-19CAA6ED9AFC}"/>
                </a:ext>
              </a:extLst>
            </p:cNvPr>
            <p:cNvGrpSpPr/>
            <p:nvPr/>
          </p:nvGrpSpPr>
          <p:grpSpPr>
            <a:xfrm>
              <a:off x="500715" y="1779390"/>
              <a:ext cx="1116466" cy="920286"/>
              <a:chOff x="500715" y="1779390"/>
              <a:chExt cx="1116466" cy="920286"/>
            </a:xfrm>
          </p:grpSpPr>
          <p:grpSp>
            <p:nvGrpSpPr>
              <p:cNvPr id="4" name="グループ化 3">
                <a:extLst>
                  <a:ext uri="{FF2B5EF4-FFF2-40B4-BE49-F238E27FC236}">
                    <a16:creationId xmlns:a16="http://schemas.microsoft.com/office/drawing/2014/main" id="{A2AEC148-B9BB-4498-1EF5-97880CAA4F69}"/>
                  </a:ext>
                </a:extLst>
              </p:cNvPr>
              <p:cNvGrpSpPr/>
              <p:nvPr/>
            </p:nvGrpSpPr>
            <p:grpSpPr>
              <a:xfrm>
                <a:off x="500715" y="1779390"/>
                <a:ext cx="789458" cy="363737"/>
                <a:chOff x="500715" y="2164397"/>
                <a:chExt cx="789458" cy="363737"/>
              </a:xfrm>
            </p:grpSpPr>
            <p:sp>
              <p:nvSpPr>
                <p:cNvPr id="17" name="楕円 16">
                  <a:extLst>
                    <a:ext uri="{FF2B5EF4-FFF2-40B4-BE49-F238E27FC236}">
                      <a16:creationId xmlns:a16="http://schemas.microsoft.com/office/drawing/2014/main" id="{6026977D-677C-21EA-8EE5-4F4FD1B44F99}"/>
                    </a:ext>
                  </a:extLst>
                </p:cNvPr>
                <p:cNvSpPr/>
                <p:nvPr/>
              </p:nvSpPr>
              <p:spPr>
                <a:xfrm>
                  <a:off x="500715" y="2164397"/>
                  <a:ext cx="789458" cy="354034"/>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3471F84-40C4-ABF1-7A94-13880083EC94}"/>
                    </a:ext>
                  </a:extLst>
                </p:cNvPr>
                <p:cNvSpPr txBox="1"/>
                <p:nvPr/>
              </p:nvSpPr>
              <p:spPr>
                <a:xfrm>
                  <a:off x="586169" y="2189580"/>
                  <a:ext cx="643248" cy="338554"/>
                </a:xfrm>
                <a:prstGeom prst="rect">
                  <a:avLst/>
                </a:prstGeom>
                <a:noFill/>
              </p:spPr>
              <p:txBody>
                <a:bodyPr wrap="square" rtlCol="0">
                  <a:spAutoFit/>
                </a:bodyPr>
                <a:lstStyle/>
                <a:p>
                  <a:pPr algn="ctr"/>
                  <a:r>
                    <a:rPr kumimoji="1" lang="ja-JP" altLang="en-US" sz="1600" b="1" dirty="0"/>
                    <a:t>地域</a:t>
                  </a:r>
                </a:p>
              </p:txBody>
            </p:sp>
          </p:grpSp>
          <p:pic>
            <p:nvPicPr>
              <p:cNvPr id="16" name="Picture 6">
                <a:extLst>
                  <a:ext uri="{FF2B5EF4-FFF2-40B4-BE49-F238E27FC236}">
                    <a16:creationId xmlns:a16="http://schemas.microsoft.com/office/drawing/2014/main" id="{7957611F-DF2D-D3A3-7887-8F9FB7162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60" y="2216726"/>
                <a:ext cx="465793" cy="3691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1270B8-238B-D3CB-41CC-CA59EC745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299" y="1858872"/>
                <a:ext cx="297696" cy="4027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4118070F-D094-717F-3D56-E111F28F90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453" y="2208868"/>
                <a:ext cx="575728" cy="49080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42" name="テキスト ボックス 1141">
            <a:extLst>
              <a:ext uri="{FF2B5EF4-FFF2-40B4-BE49-F238E27FC236}">
                <a16:creationId xmlns:a16="http://schemas.microsoft.com/office/drawing/2014/main" id="{310AB30E-C857-639D-F2B9-C4D43F7767D7}"/>
              </a:ext>
            </a:extLst>
          </p:cNvPr>
          <p:cNvSpPr txBox="1"/>
          <p:nvPr/>
        </p:nvSpPr>
        <p:spPr>
          <a:xfrm>
            <a:off x="7270028" y="5875875"/>
            <a:ext cx="1769670" cy="861774"/>
          </a:xfrm>
          <a:prstGeom prst="rect">
            <a:avLst/>
          </a:prstGeom>
          <a:solidFill>
            <a:srgbClr val="03A4B5"/>
          </a:solidFill>
        </p:spPr>
        <p:txBody>
          <a:bodyPr wrap="square" rtlCol="0" anchor="ctr">
            <a:spAutoFit/>
          </a:bodyPr>
          <a:lstStyle/>
          <a:p>
            <a:r>
              <a:rPr kumimoji="1" lang="ja-JP" altLang="en-US" sz="4000" b="1" dirty="0">
                <a:solidFill>
                  <a:schemeClr val="bg1"/>
                </a:solidFill>
              </a:rPr>
              <a:t>まとめ</a:t>
            </a:r>
            <a:endParaRPr kumimoji="1" lang="en-US" altLang="ja-JP" sz="4000" b="1" dirty="0">
              <a:solidFill>
                <a:schemeClr val="bg1"/>
              </a:solidFill>
            </a:endParaRPr>
          </a:p>
          <a:p>
            <a:pPr algn="ctr"/>
            <a:r>
              <a:rPr kumimoji="1" lang="ja-JP" altLang="en-US" sz="1000" b="1" dirty="0">
                <a:solidFill>
                  <a:schemeClr val="bg1"/>
                </a:solidFill>
              </a:rPr>
              <a:t>～充実と充足を目指して～</a:t>
            </a:r>
          </a:p>
        </p:txBody>
      </p:sp>
      <p:grpSp>
        <p:nvGrpSpPr>
          <p:cNvPr id="31" name="グループ化 30">
            <a:extLst>
              <a:ext uri="{FF2B5EF4-FFF2-40B4-BE49-F238E27FC236}">
                <a16:creationId xmlns:a16="http://schemas.microsoft.com/office/drawing/2014/main" id="{D502D7E3-7885-6535-320F-3EA80641A8BE}"/>
              </a:ext>
            </a:extLst>
          </p:cNvPr>
          <p:cNvGrpSpPr/>
          <p:nvPr/>
        </p:nvGrpSpPr>
        <p:grpSpPr>
          <a:xfrm>
            <a:off x="544286" y="1603167"/>
            <a:ext cx="5765800" cy="2750867"/>
            <a:chOff x="544286" y="1603167"/>
            <a:chExt cx="5765800" cy="2750867"/>
          </a:xfrm>
        </p:grpSpPr>
        <p:grpSp>
          <p:nvGrpSpPr>
            <p:cNvPr id="14" name="グループ化 13">
              <a:extLst>
                <a:ext uri="{FF2B5EF4-FFF2-40B4-BE49-F238E27FC236}">
                  <a16:creationId xmlns:a16="http://schemas.microsoft.com/office/drawing/2014/main" id="{374D24C2-06EE-BA8C-3EEA-47C5BA3BB639}"/>
                </a:ext>
              </a:extLst>
            </p:cNvPr>
            <p:cNvGrpSpPr/>
            <p:nvPr/>
          </p:nvGrpSpPr>
          <p:grpSpPr>
            <a:xfrm>
              <a:off x="1551301" y="1603167"/>
              <a:ext cx="539837" cy="1239765"/>
              <a:chOff x="1551301" y="1603167"/>
              <a:chExt cx="539837" cy="1239765"/>
            </a:xfrm>
          </p:grpSpPr>
          <p:sp>
            <p:nvSpPr>
              <p:cNvPr id="1148" name="Freeform 84">
                <a:extLst>
                  <a:ext uri="{FF2B5EF4-FFF2-40B4-BE49-F238E27FC236}">
                    <a16:creationId xmlns:a16="http://schemas.microsoft.com/office/drawing/2014/main" id="{B99C4697-50CB-72BE-40EE-C235255C4E5A}"/>
                  </a:ext>
                </a:extLst>
              </p:cNvPr>
              <p:cNvSpPr>
                <a:spLocks/>
              </p:cNvSpPr>
              <p:nvPr/>
            </p:nvSpPr>
            <p:spPr bwMode="auto">
              <a:xfrm rot="10800000">
                <a:off x="1551301" y="1603167"/>
                <a:ext cx="539837" cy="1033154"/>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chemeClr val="accent2"/>
              </a:solidFill>
              <a:ln w="9525">
                <a:solidFill>
                  <a:schemeClr val="tx1"/>
                </a:solidFill>
                <a:round/>
                <a:headEnd/>
                <a:tailEnd/>
              </a:ln>
            </p:spPr>
            <p:txBody>
              <a:bodyPr rot="0" vert="horz" wrap="square" lIns="91440" tIns="45720" rIns="91440" bIns="45720" anchor="t" anchorCtr="0" upright="1">
                <a:noAutofit/>
              </a:bodyPr>
              <a:lstStyle/>
              <a:p>
                <a:endParaRPr lang="ja-JP" altLang="en-US" dirty="0"/>
              </a:p>
            </p:txBody>
          </p:sp>
          <p:sp>
            <p:nvSpPr>
              <p:cNvPr id="1149" name="テキスト ボックス 1148">
                <a:extLst>
                  <a:ext uri="{FF2B5EF4-FFF2-40B4-BE49-F238E27FC236}">
                    <a16:creationId xmlns:a16="http://schemas.microsoft.com/office/drawing/2014/main" id="{A0EC8A17-C146-6A5F-0A6E-B7C1FB7F0621}"/>
                  </a:ext>
                </a:extLst>
              </p:cNvPr>
              <p:cNvSpPr txBox="1"/>
              <p:nvPr/>
            </p:nvSpPr>
            <p:spPr>
              <a:xfrm>
                <a:off x="1658634" y="1628993"/>
                <a:ext cx="346249" cy="1213939"/>
              </a:xfrm>
              <a:prstGeom prst="rect">
                <a:avLst/>
              </a:prstGeom>
              <a:noFill/>
            </p:spPr>
            <p:txBody>
              <a:bodyPr vert="eaVert" wrap="square" rtlCol="0">
                <a:spAutoFit/>
              </a:bodyPr>
              <a:lstStyle/>
              <a:p>
                <a:r>
                  <a:rPr kumimoji="1" lang="ja-JP" altLang="en-US" sz="1050" b="1" dirty="0">
                    <a:solidFill>
                      <a:schemeClr val="bg1"/>
                    </a:solidFill>
                  </a:rPr>
                  <a:t>相談の支援課題</a:t>
                </a:r>
              </a:p>
            </p:txBody>
          </p:sp>
        </p:grpSp>
        <p:grpSp>
          <p:nvGrpSpPr>
            <p:cNvPr id="29" name="グループ化 28">
              <a:extLst>
                <a:ext uri="{FF2B5EF4-FFF2-40B4-BE49-F238E27FC236}">
                  <a16:creationId xmlns:a16="http://schemas.microsoft.com/office/drawing/2014/main" id="{81052983-8474-84CA-4BA7-D3A7AF84589C}"/>
                </a:ext>
              </a:extLst>
            </p:cNvPr>
            <p:cNvGrpSpPr/>
            <p:nvPr/>
          </p:nvGrpSpPr>
          <p:grpSpPr>
            <a:xfrm>
              <a:off x="544286" y="2131867"/>
              <a:ext cx="5765800" cy="2222167"/>
              <a:chOff x="544286" y="2131867"/>
              <a:chExt cx="5765800" cy="2222167"/>
            </a:xfrm>
          </p:grpSpPr>
          <p:sp>
            <p:nvSpPr>
              <p:cNvPr id="1134" name="テキスト ボックス 1133">
                <a:extLst>
                  <a:ext uri="{FF2B5EF4-FFF2-40B4-BE49-F238E27FC236}">
                    <a16:creationId xmlns:a16="http://schemas.microsoft.com/office/drawing/2014/main" id="{C0767FFC-90EE-BA84-E2FD-BFDD15CCE2AD}"/>
                  </a:ext>
                </a:extLst>
              </p:cNvPr>
              <p:cNvSpPr txBox="1"/>
              <p:nvPr/>
            </p:nvSpPr>
            <p:spPr>
              <a:xfrm>
                <a:off x="544286" y="3830814"/>
                <a:ext cx="5765800" cy="523220"/>
              </a:xfrm>
              <a:prstGeom prst="rect">
                <a:avLst/>
              </a:prstGeom>
              <a:solidFill>
                <a:schemeClr val="accent2">
                  <a:lumMod val="20000"/>
                  <a:lumOff val="80000"/>
                </a:schemeClr>
              </a:solidFill>
              <a:ln>
                <a:noFill/>
              </a:ln>
            </p:spPr>
            <p:txBody>
              <a:bodyPr wrap="square" rtlCol="0">
                <a:spAutoFit/>
              </a:bodyPr>
              <a:lstStyle/>
              <a:p>
                <a:pPr algn="ctr"/>
                <a:r>
                  <a:rPr kumimoji="1" lang="ja-JP" altLang="en-US" sz="1600" b="1" dirty="0"/>
                  <a:t>適切なサービスや支援</a:t>
                </a:r>
                <a:r>
                  <a:rPr kumimoji="1" lang="ja-JP" altLang="en-US" sz="1600" b="1" dirty="0">
                    <a:solidFill>
                      <a:srgbClr val="FF0000"/>
                    </a:solidFill>
                  </a:rPr>
                  <a:t>へ</a:t>
                </a:r>
                <a:r>
                  <a:rPr kumimoji="1" lang="ja-JP" altLang="en-US" sz="1600" b="1" dirty="0"/>
                  <a:t>のつなぎ／社会資源の活用 等</a:t>
                </a:r>
                <a:endParaRPr kumimoji="1" lang="en-US" altLang="ja-JP" sz="1600" b="1" dirty="0"/>
              </a:p>
              <a:p>
                <a:pPr algn="ctr"/>
                <a:r>
                  <a:rPr kumimoji="1" lang="ja-JP" altLang="en-US" sz="1200" b="1" dirty="0"/>
                  <a:t>（医療・保健・福祉等フォーマル・インフォーマル支援）</a:t>
                </a:r>
                <a:endParaRPr kumimoji="1" lang="ja-JP" altLang="en-US" b="1" dirty="0"/>
              </a:p>
            </p:txBody>
          </p:sp>
          <p:grpSp>
            <p:nvGrpSpPr>
              <p:cNvPr id="28" name="グループ化 27">
                <a:extLst>
                  <a:ext uri="{FF2B5EF4-FFF2-40B4-BE49-F238E27FC236}">
                    <a16:creationId xmlns:a16="http://schemas.microsoft.com/office/drawing/2014/main" id="{8AD6799C-F14A-9EBD-B49B-B1D2A7F10CC1}"/>
                  </a:ext>
                </a:extLst>
              </p:cNvPr>
              <p:cNvGrpSpPr/>
              <p:nvPr/>
            </p:nvGrpSpPr>
            <p:grpSpPr>
              <a:xfrm>
                <a:off x="2796030" y="3585567"/>
                <a:ext cx="1218430" cy="318635"/>
                <a:chOff x="2796030" y="3585567"/>
                <a:chExt cx="1218430" cy="318635"/>
              </a:xfrm>
            </p:grpSpPr>
            <p:sp>
              <p:nvSpPr>
                <p:cNvPr id="5" name="Freeform 84">
                  <a:extLst>
                    <a:ext uri="{FF2B5EF4-FFF2-40B4-BE49-F238E27FC236}">
                      <a16:creationId xmlns:a16="http://schemas.microsoft.com/office/drawing/2014/main" id="{BA817273-3F41-8BAC-DD43-9B380680E719}"/>
                    </a:ext>
                  </a:extLst>
                </p:cNvPr>
                <p:cNvSpPr>
                  <a:spLocks/>
                </p:cNvSpPr>
                <p:nvPr/>
              </p:nvSpPr>
              <p:spPr bwMode="auto">
                <a:xfrm>
                  <a:off x="2796030" y="3585567"/>
                  <a:ext cx="1218430" cy="285621"/>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rgbClr val="3399FF"/>
                </a:solidFill>
                <a:ln w="9525">
                  <a:solidFill>
                    <a:schemeClr val="tx1"/>
                  </a:solidFill>
                  <a:round/>
                  <a:headEnd/>
                  <a:tailEnd/>
                </a:ln>
              </p:spPr>
              <p:txBody>
                <a:bodyPr rot="0" vert="horz" wrap="square" lIns="91440" tIns="45720" rIns="91440" bIns="45720" anchor="t" anchorCtr="0" upright="1">
                  <a:noAutofit/>
                </a:bodyPr>
                <a:lstStyle/>
                <a:p>
                  <a:endParaRPr lang="ja-JP" altLang="en-US" dirty="0"/>
                </a:p>
              </p:txBody>
            </p:sp>
            <p:sp>
              <p:nvSpPr>
                <p:cNvPr id="1122" name="テキスト ボックス 1121">
                  <a:extLst>
                    <a:ext uri="{FF2B5EF4-FFF2-40B4-BE49-F238E27FC236}">
                      <a16:creationId xmlns:a16="http://schemas.microsoft.com/office/drawing/2014/main" id="{8FDF72FB-EC36-2255-08EC-BC36A9994050}"/>
                    </a:ext>
                  </a:extLst>
                </p:cNvPr>
                <p:cNvSpPr txBox="1"/>
                <p:nvPr/>
              </p:nvSpPr>
              <p:spPr>
                <a:xfrm>
                  <a:off x="3060579" y="3627203"/>
                  <a:ext cx="699251" cy="276999"/>
                </a:xfrm>
                <a:prstGeom prst="rect">
                  <a:avLst/>
                </a:prstGeom>
                <a:noFill/>
                <a:ln>
                  <a:noFill/>
                </a:ln>
              </p:spPr>
              <p:txBody>
                <a:bodyPr wrap="square" rtlCol="0">
                  <a:spAutoFit/>
                </a:bodyPr>
                <a:lstStyle/>
                <a:p>
                  <a:pPr algn="ctr"/>
                  <a:r>
                    <a:rPr kumimoji="1" lang="ja-JP" altLang="en-US" sz="1200" b="1" dirty="0">
                      <a:solidFill>
                        <a:schemeClr val="bg1"/>
                      </a:solidFill>
                    </a:rPr>
                    <a:t>支援</a:t>
                  </a:r>
                </a:p>
              </p:txBody>
            </p:sp>
          </p:grpSp>
          <p:sp>
            <p:nvSpPr>
              <p:cNvPr id="1150" name="Freeform 84">
                <a:extLst>
                  <a:ext uri="{FF2B5EF4-FFF2-40B4-BE49-F238E27FC236}">
                    <a16:creationId xmlns:a16="http://schemas.microsoft.com/office/drawing/2014/main" id="{865CEFD8-4E8F-73E4-912B-766F34B5BB67}"/>
                  </a:ext>
                </a:extLst>
              </p:cNvPr>
              <p:cNvSpPr>
                <a:spLocks/>
              </p:cNvSpPr>
              <p:nvPr/>
            </p:nvSpPr>
            <p:spPr bwMode="auto">
              <a:xfrm rot="10800000">
                <a:off x="3808618" y="2131867"/>
                <a:ext cx="395008" cy="511904"/>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chemeClr val="accent2"/>
              </a:solidFill>
              <a:ln w="9525">
                <a:solidFill>
                  <a:schemeClr val="tx1"/>
                </a:solidFill>
                <a:round/>
                <a:headEnd/>
                <a:tailEnd/>
              </a:ln>
            </p:spPr>
            <p:txBody>
              <a:bodyPr rot="0" vert="horz" wrap="square" lIns="91440" tIns="45720" rIns="91440" bIns="45720" anchor="t" anchorCtr="0" upright="1">
                <a:noAutofit/>
              </a:bodyPr>
              <a:lstStyle/>
              <a:p>
                <a:endParaRPr lang="ja-JP" altLang="en-US" dirty="0"/>
              </a:p>
            </p:txBody>
          </p:sp>
          <p:sp>
            <p:nvSpPr>
              <p:cNvPr id="1151" name="テキスト ボックス 1150">
                <a:extLst>
                  <a:ext uri="{FF2B5EF4-FFF2-40B4-BE49-F238E27FC236}">
                    <a16:creationId xmlns:a16="http://schemas.microsoft.com/office/drawing/2014/main" id="{B63EFD61-EDA6-D407-9DAD-6E330487A741}"/>
                  </a:ext>
                </a:extLst>
              </p:cNvPr>
              <p:cNvSpPr txBox="1"/>
              <p:nvPr/>
            </p:nvSpPr>
            <p:spPr>
              <a:xfrm>
                <a:off x="4187488" y="2213969"/>
                <a:ext cx="1263141" cy="400110"/>
              </a:xfrm>
              <a:prstGeom prst="rect">
                <a:avLst/>
              </a:prstGeom>
              <a:noFill/>
              <a:ln>
                <a:noFill/>
              </a:ln>
            </p:spPr>
            <p:txBody>
              <a:bodyPr wrap="square" rtlCol="0">
                <a:spAutoFit/>
              </a:bodyPr>
              <a:lstStyle/>
              <a:p>
                <a:r>
                  <a:rPr kumimoji="1" lang="ja-JP" altLang="en-US" sz="1000" b="1" dirty="0"/>
                  <a:t>状況に応じ確認・</a:t>
                </a:r>
                <a:endParaRPr kumimoji="1" lang="en-US" altLang="ja-JP" sz="1000" b="1" dirty="0"/>
              </a:p>
              <a:p>
                <a:r>
                  <a:rPr kumimoji="1" lang="ja-JP" altLang="en-US" sz="1000" b="1" dirty="0"/>
                  <a:t>見直し</a:t>
                </a:r>
              </a:p>
            </p:txBody>
          </p:sp>
        </p:grpSp>
      </p:grpSp>
      <p:grpSp>
        <p:nvGrpSpPr>
          <p:cNvPr id="1031" name="グループ化 1030">
            <a:extLst>
              <a:ext uri="{FF2B5EF4-FFF2-40B4-BE49-F238E27FC236}">
                <a16:creationId xmlns:a16="http://schemas.microsoft.com/office/drawing/2014/main" id="{55AC1030-CA27-B816-2C62-0024AC2A5A69}"/>
              </a:ext>
            </a:extLst>
          </p:cNvPr>
          <p:cNvGrpSpPr/>
          <p:nvPr/>
        </p:nvGrpSpPr>
        <p:grpSpPr>
          <a:xfrm>
            <a:off x="398804" y="2816"/>
            <a:ext cx="6837474" cy="2555051"/>
            <a:chOff x="398804" y="2816"/>
            <a:chExt cx="6837474" cy="2555051"/>
          </a:xfrm>
        </p:grpSpPr>
        <p:grpSp>
          <p:nvGrpSpPr>
            <p:cNvPr id="1120" name="グループ化 1119">
              <a:extLst>
                <a:ext uri="{FF2B5EF4-FFF2-40B4-BE49-F238E27FC236}">
                  <a16:creationId xmlns:a16="http://schemas.microsoft.com/office/drawing/2014/main" id="{3F8641CD-0B25-09C1-D358-4AA9887FC214}"/>
                </a:ext>
              </a:extLst>
            </p:cNvPr>
            <p:cNvGrpSpPr/>
            <p:nvPr/>
          </p:nvGrpSpPr>
          <p:grpSpPr>
            <a:xfrm>
              <a:off x="398804" y="2816"/>
              <a:ext cx="6837474" cy="987573"/>
              <a:chOff x="398804" y="2816"/>
              <a:chExt cx="6837474" cy="987573"/>
            </a:xfrm>
          </p:grpSpPr>
          <p:sp>
            <p:nvSpPr>
              <p:cNvPr id="1121" name="テキスト ボックス 1120">
                <a:extLst>
                  <a:ext uri="{FF2B5EF4-FFF2-40B4-BE49-F238E27FC236}">
                    <a16:creationId xmlns:a16="http://schemas.microsoft.com/office/drawing/2014/main" id="{10F0FB75-9170-6703-BD19-B04B42424B56}"/>
                  </a:ext>
                </a:extLst>
              </p:cNvPr>
              <p:cNvSpPr txBox="1"/>
              <p:nvPr/>
            </p:nvSpPr>
            <p:spPr>
              <a:xfrm>
                <a:off x="398804" y="162568"/>
                <a:ext cx="6694714" cy="800219"/>
              </a:xfrm>
              <a:prstGeom prst="rect">
                <a:avLst/>
              </a:prstGeom>
              <a:solidFill>
                <a:srgbClr val="66FFFF"/>
              </a:solidFill>
              <a:ln>
                <a:solidFill>
                  <a:schemeClr val="accent5"/>
                </a:solidFill>
              </a:ln>
            </p:spPr>
            <p:txBody>
              <a:bodyPr wrap="square" rtlCol="0">
                <a:spAutoFit/>
              </a:bodyPr>
              <a:lstStyle/>
              <a:p>
                <a:pPr algn="ctr"/>
                <a:r>
                  <a:rPr kumimoji="1" lang="ja-JP" altLang="en-US" b="1" u="sng" dirty="0"/>
                  <a:t>◎市町村の役割</a:t>
                </a:r>
                <a:endParaRPr kumimoji="1" lang="en-US" altLang="ja-JP" b="1" u="sng" dirty="0"/>
              </a:p>
              <a:p>
                <a:r>
                  <a:rPr kumimoji="1" lang="ja-JP" altLang="en-US" sz="1400" dirty="0"/>
                  <a:t>・</a:t>
                </a:r>
                <a:r>
                  <a:rPr kumimoji="1" lang="ja-JP" altLang="en-US" sz="1400" dirty="0">
                    <a:solidFill>
                      <a:srgbClr val="FF0000"/>
                    </a:solidFill>
                  </a:rPr>
                  <a:t>地域の相談支援体制の整備（事業所や相談支援人材の確保・育成等支援）</a:t>
                </a:r>
                <a:endParaRPr kumimoji="1" lang="en-US" altLang="ja-JP" sz="1400" dirty="0">
                  <a:solidFill>
                    <a:srgbClr val="FF0000"/>
                  </a:solidFill>
                </a:endParaRPr>
              </a:p>
              <a:p>
                <a:r>
                  <a:rPr kumimoji="1" lang="ja-JP" altLang="en-US" sz="1400" dirty="0"/>
                  <a:t>・障害福祉サービスや地域相談支援等の社会的基盤整備</a:t>
                </a:r>
                <a:r>
                  <a:rPr kumimoji="1" lang="ja-JP" altLang="en-US" sz="1400" dirty="0">
                    <a:solidFill>
                      <a:srgbClr val="FF0000"/>
                    </a:solidFill>
                  </a:rPr>
                  <a:t>（</a:t>
                </a:r>
                <a:r>
                  <a:rPr kumimoji="1" lang="ja-JP" altLang="en-US" sz="1400" dirty="0"/>
                  <a:t>実績を的確に把握</a:t>
                </a:r>
                <a:r>
                  <a:rPr kumimoji="1" lang="ja-JP" altLang="en-US" sz="1400" dirty="0">
                    <a:solidFill>
                      <a:srgbClr val="FF0000"/>
                    </a:solidFill>
                  </a:rPr>
                  <a:t>）</a:t>
                </a:r>
                <a:endParaRPr kumimoji="1" lang="en-US" altLang="ja-JP" sz="1400" dirty="0">
                  <a:solidFill>
                    <a:srgbClr val="FF0000"/>
                  </a:solidFill>
                </a:endParaRPr>
              </a:p>
            </p:txBody>
          </p:sp>
          <p:pic>
            <p:nvPicPr>
              <p:cNvPr id="1126" name="Picture 4" descr="女性事務員のイラスト">
                <a:extLst>
                  <a:ext uri="{FF2B5EF4-FFF2-40B4-BE49-F238E27FC236}">
                    <a16:creationId xmlns:a16="http://schemas.microsoft.com/office/drawing/2014/main" id="{B17032AD-EEA6-65D5-76F6-00F6B4ADA3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8671" y="106297"/>
                <a:ext cx="577607" cy="884092"/>
              </a:xfrm>
              <a:prstGeom prst="rect">
                <a:avLst/>
              </a:prstGeom>
              <a:noFill/>
              <a:extLst>
                <a:ext uri="{909E8E84-426E-40DD-AFC4-6F175D3DCCD1}">
                  <a14:hiddenFill xmlns:a14="http://schemas.microsoft.com/office/drawing/2010/main">
                    <a:solidFill>
                      <a:srgbClr val="FFFFFF"/>
                    </a:solidFill>
                  </a14:hiddenFill>
                </a:ext>
              </a:extLst>
            </p:spPr>
          </p:pic>
          <p:grpSp>
            <p:nvGrpSpPr>
              <p:cNvPr id="1143" name="グループ化 1142">
                <a:extLst>
                  <a:ext uri="{FF2B5EF4-FFF2-40B4-BE49-F238E27FC236}">
                    <a16:creationId xmlns:a16="http://schemas.microsoft.com/office/drawing/2014/main" id="{15CF6B32-D414-FD6C-A0AB-007912072D3C}"/>
                  </a:ext>
                </a:extLst>
              </p:cNvPr>
              <p:cNvGrpSpPr/>
              <p:nvPr/>
            </p:nvGrpSpPr>
            <p:grpSpPr>
              <a:xfrm>
                <a:off x="4541196" y="2816"/>
                <a:ext cx="861093" cy="477041"/>
                <a:chOff x="5630689" y="110165"/>
                <a:chExt cx="861093" cy="564736"/>
              </a:xfrm>
            </p:grpSpPr>
            <p:sp>
              <p:nvSpPr>
                <p:cNvPr id="1147" name="楕円 1146">
                  <a:extLst>
                    <a:ext uri="{FF2B5EF4-FFF2-40B4-BE49-F238E27FC236}">
                      <a16:creationId xmlns:a16="http://schemas.microsoft.com/office/drawing/2014/main" id="{7FD5B3B2-570B-65EC-54CF-B57FFBD1DC45}"/>
                    </a:ext>
                  </a:extLst>
                </p:cNvPr>
                <p:cNvSpPr/>
                <p:nvPr/>
              </p:nvSpPr>
              <p:spPr>
                <a:xfrm>
                  <a:off x="5630689" y="110165"/>
                  <a:ext cx="861093" cy="5647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025" name="テキスト ボックス 1024">
                  <a:extLst>
                    <a:ext uri="{FF2B5EF4-FFF2-40B4-BE49-F238E27FC236}">
                      <a16:creationId xmlns:a16="http://schemas.microsoft.com/office/drawing/2014/main" id="{18FB3A3A-79BD-56D0-2935-720D4EF24735}"/>
                    </a:ext>
                  </a:extLst>
                </p:cNvPr>
                <p:cNvSpPr txBox="1"/>
                <p:nvPr/>
              </p:nvSpPr>
              <p:spPr>
                <a:xfrm>
                  <a:off x="5693275" y="228062"/>
                  <a:ext cx="745830" cy="369332"/>
                </a:xfrm>
                <a:prstGeom prst="rect">
                  <a:avLst/>
                </a:prstGeom>
                <a:noFill/>
              </p:spPr>
              <p:txBody>
                <a:bodyPr wrap="square" rtlCol="0">
                  <a:spAutoFit/>
                </a:bodyPr>
                <a:lstStyle/>
                <a:p>
                  <a:pPr algn="ctr"/>
                  <a:r>
                    <a:rPr kumimoji="1" lang="ja-JP" altLang="en-US" b="1" dirty="0"/>
                    <a:t>地域</a:t>
                  </a:r>
                </a:p>
              </p:txBody>
            </p:sp>
          </p:grpSp>
        </p:grpSp>
        <p:grpSp>
          <p:nvGrpSpPr>
            <p:cNvPr id="1026" name="グループ化 1025">
              <a:extLst>
                <a:ext uri="{FF2B5EF4-FFF2-40B4-BE49-F238E27FC236}">
                  <a16:creationId xmlns:a16="http://schemas.microsoft.com/office/drawing/2014/main" id="{8361F19C-86FF-5DB1-1F42-3892DCD406D9}"/>
                </a:ext>
              </a:extLst>
            </p:cNvPr>
            <p:cNvGrpSpPr/>
            <p:nvPr/>
          </p:nvGrpSpPr>
          <p:grpSpPr>
            <a:xfrm>
              <a:off x="5339455" y="915521"/>
              <a:ext cx="467398" cy="1642346"/>
              <a:chOff x="5339455" y="915521"/>
              <a:chExt cx="467398" cy="1642346"/>
            </a:xfrm>
          </p:grpSpPr>
          <p:sp>
            <p:nvSpPr>
              <p:cNvPr id="1027" name="矢印: 右 1026">
                <a:extLst>
                  <a:ext uri="{FF2B5EF4-FFF2-40B4-BE49-F238E27FC236}">
                    <a16:creationId xmlns:a16="http://schemas.microsoft.com/office/drawing/2014/main" id="{A60AA1C7-711C-233B-BA02-D8D705554DD1}"/>
                  </a:ext>
                </a:extLst>
              </p:cNvPr>
              <p:cNvSpPr/>
              <p:nvPr/>
            </p:nvSpPr>
            <p:spPr>
              <a:xfrm rot="5400000">
                <a:off x="4751981" y="1502995"/>
                <a:ext cx="1642346" cy="467398"/>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9" name="テキスト ボックス 1028">
                <a:extLst>
                  <a:ext uri="{FF2B5EF4-FFF2-40B4-BE49-F238E27FC236}">
                    <a16:creationId xmlns:a16="http://schemas.microsoft.com/office/drawing/2014/main" id="{8DB481F3-B47A-94E8-EE46-A18EAE19D058}"/>
                  </a:ext>
                </a:extLst>
              </p:cNvPr>
              <p:cNvSpPr txBox="1"/>
              <p:nvPr/>
            </p:nvSpPr>
            <p:spPr>
              <a:xfrm>
                <a:off x="5406022" y="1575778"/>
                <a:ext cx="346249" cy="914400"/>
              </a:xfrm>
              <a:prstGeom prst="rect">
                <a:avLst/>
              </a:prstGeom>
              <a:noFill/>
            </p:spPr>
            <p:txBody>
              <a:bodyPr vert="eaVert" wrap="square" rtlCol="0">
                <a:spAutoFit/>
              </a:bodyPr>
              <a:lstStyle/>
              <a:p>
                <a:r>
                  <a:rPr kumimoji="1" lang="ja-JP" altLang="en-US" sz="1050" b="1" dirty="0">
                    <a:solidFill>
                      <a:schemeClr val="bg1"/>
                    </a:solidFill>
                  </a:rPr>
                  <a:t>市町村の役割</a:t>
                </a:r>
              </a:p>
            </p:txBody>
          </p:sp>
        </p:grpSp>
      </p:grpSp>
      <p:grpSp>
        <p:nvGrpSpPr>
          <p:cNvPr id="1033" name="グループ化 1032">
            <a:extLst>
              <a:ext uri="{FF2B5EF4-FFF2-40B4-BE49-F238E27FC236}">
                <a16:creationId xmlns:a16="http://schemas.microsoft.com/office/drawing/2014/main" id="{CEFA7B0A-97E4-0E0A-958B-B22C502A6030}"/>
              </a:ext>
            </a:extLst>
          </p:cNvPr>
          <p:cNvGrpSpPr/>
          <p:nvPr/>
        </p:nvGrpSpPr>
        <p:grpSpPr>
          <a:xfrm>
            <a:off x="389578" y="862341"/>
            <a:ext cx="7307709" cy="914474"/>
            <a:chOff x="389578" y="862341"/>
            <a:chExt cx="7307709" cy="914474"/>
          </a:xfrm>
        </p:grpSpPr>
        <p:sp>
          <p:nvSpPr>
            <p:cNvPr id="1035" name="テキスト ボックス 1034">
              <a:extLst>
                <a:ext uri="{FF2B5EF4-FFF2-40B4-BE49-F238E27FC236}">
                  <a16:creationId xmlns:a16="http://schemas.microsoft.com/office/drawing/2014/main" id="{FC7C4468-C2B1-ABDB-4204-F97EA3B3AE21}"/>
                </a:ext>
              </a:extLst>
            </p:cNvPr>
            <p:cNvSpPr txBox="1"/>
            <p:nvPr/>
          </p:nvSpPr>
          <p:spPr>
            <a:xfrm>
              <a:off x="389578" y="1045888"/>
              <a:ext cx="6938166" cy="538609"/>
            </a:xfrm>
            <a:prstGeom prst="rect">
              <a:avLst/>
            </a:prstGeom>
            <a:solidFill>
              <a:schemeClr val="bg1"/>
            </a:solidFill>
            <a:ln>
              <a:solidFill>
                <a:srgbClr val="66FF66"/>
              </a:solidFill>
            </a:ln>
          </p:spPr>
          <p:txBody>
            <a:bodyPr wrap="square" rtlCol="0">
              <a:spAutoFit/>
            </a:bodyPr>
            <a:lstStyle/>
            <a:p>
              <a:r>
                <a:rPr kumimoji="1" lang="ja-JP" altLang="en-US" b="1" dirty="0"/>
                <a:t>市町村（自立支援）協議会　</a:t>
              </a:r>
              <a:r>
                <a:rPr kumimoji="1" lang="ja-JP" altLang="en-US" sz="1400" dirty="0"/>
                <a:t>～</a:t>
              </a:r>
              <a:r>
                <a:rPr kumimoji="1" lang="en-US" altLang="ja-JP" sz="1400" dirty="0"/>
                <a:t>1</a:t>
              </a:r>
              <a:r>
                <a:rPr kumimoji="1" lang="ja-JP" altLang="en-US" sz="1400" dirty="0"/>
                <a:t>人</a:t>
              </a:r>
              <a:r>
                <a:rPr kumimoji="1" lang="en-US" altLang="ja-JP" sz="1400" dirty="0"/>
                <a:t>1</a:t>
              </a:r>
              <a:r>
                <a:rPr kumimoji="1" lang="ja-JP" altLang="en-US" sz="1400" dirty="0"/>
                <a:t>人の課題＝個別課題の普遍化～</a:t>
              </a:r>
              <a:endParaRPr kumimoji="1" lang="en-US" altLang="ja-JP" b="1" dirty="0"/>
            </a:p>
            <a:p>
              <a:r>
                <a:rPr kumimoji="1" lang="ja-JP" altLang="en-US" sz="1100" dirty="0"/>
                <a:t>協議会活動の推進（運営会議</a:t>
              </a:r>
              <a:r>
                <a:rPr kumimoji="1" lang="ja-JP" altLang="en-US" sz="1100" dirty="0">
                  <a:solidFill>
                    <a:srgbClr val="FF0000"/>
                  </a:solidFill>
                </a:rPr>
                <a:t>等</a:t>
              </a:r>
              <a:r>
                <a:rPr kumimoji="1" lang="ja-JP" altLang="en-US" sz="1100" dirty="0"/>
                <a:t>）／地域課題の</a:t>
              </a:r>
              <a:r>
                <a:rPr kumimoji="1" lang="ja-JP" altLang="en-US" sz="1100" dirty="0">
                  <a:solidFill>
                    <a:srgbClr val="FF0000"/>
                  </a:solidFill>
                </a:rPr>
                <a:t>抽出</a:t>
              </a:r>
              <a:r>
                <a:rPr kumimoji="1" lang="ja-JP" altLang="en-US" sz="1100" dirty="0"/>
                <a:t>・情報共有・課題整理し解決へ（部会・全体会）</a:t>
              </a:r>
              <a:endParaRPr kumimoji="1" lang="ja-JP" altLang="en-US" sz="1400" dirty="0"/>
            </a:p>
          </p:txBody>
        </p:sp>
        <p:pic>
          <p:nvPicPr>
            <p:cNvPr id="1037" name="Picture 10" descr="ブレインストーミング・会議のイラスト">
              <a:extLst>
                <a:ext uri="{FF2B5EF4-FFF2-40B4-BE49-F238E27FC236}">
                  <a16:creationId xmlns:a16="http://schemas.microsoft.com/office/drawing/2014/main" id="{422926DF-53C8-F754-47DB-CD7FBC64B9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2813" y="862341"/>
              <a:ext cx="914474" cy="914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グループ化 1037">
            <a:extLst>
              <a:ext uri="{FF2B5EF4-FFF2-40B4-BE49-F238E27FC236}">
                <a16:creationId xmlns:a16="http://schemas.microsoft.com/office/drawing/2014/main" id="{CB150CD8-D856-19E6-51DE-F1E7B5D79836}"/>
              </a:ext>
            </a:extLst>
          </p:cNvPr>
          <p:cNvGrpSpPr/>
          <p:nvPr/>
        </p:nvGrpSpPr>
        <p:grpSpPr>
          <a:xfrm>
            <a:off x="5820411" y="562678"/>
            <a:ext cx="3235843" cy="3845287"/>
            <a:chOff x="5820411" y="562678"/>
            <a:chExt cx="3235843" cy="3845287"/>
          </a:xfrm>
        </p:grpSpPr>
        <p:sp>
          <p:nvSpPr>
            <p:cNvPr id="1039" name="テキスト ボックス 1038">
              <a:extLst>
                <a:ext uri="{FF2B5EF4-FFF2-40B4-BE49-F238E27FC236}">
                  <a16:creationId xmlns:a16="http://schemas.microsoft.com/office/drawing/2014/main" id="{E289AB7A-4BFF-DA02-F762-CD2D5DBFE8B5}"/>
                </a:ext>
              </a:extLst>
            </p:cNvPr>
            <p:cNvSpPr txBox="1"/>
            <p:nvPr/>
          </p:nvSpPr>
          <p:spPr>
            <a:xfrm>
              <a:off x="6656910" y="2038085"/>
              <a:ext cx="2351312" cy="2369880"/>
            </a:xfrm>
            <a:prstGeom prst="rect">
              <a:avLst/>
            </a:prstGeom>
            <a:solidFill>
              <a:srgbClr val="FFFFCC"/>
            </a:solidFill>
            <a:ln>
              <a:solidFill>
                <a:schemeClr val="tx1"/>
              </a:solidFill>
            </a:ln>
          </p:spPr>
          <p:txBody>
            <a:bodyPr wrap="square" rtlCol="0">
              <a:spAutoFit/>
            </a:bodyPr>
            <a:lstStyle/>
            <a:p>
              <a:r>
                <a:rPr kumimoji="1" lang="ja-JP" altLang="en-US" b="1" u="sng" dirty="0"/>
                <a:t>◆基幹相談支援</a:t>
              </a:r>
              <a:endParaRPr kumimoji="1" lang="en-US" altLang="ja-JP" b="1" u="sng" dirty="0"/>
            </a:p>
            <a:p>
              <a:pPr algn="r"/>
              <a:r>
                <a:rPr kumimoji="1" lang="ja-JP" altLang="en-US" b="1" u="sng" dirty="0"/>
                <a:t>センター</a:t>
              </a:r>
              <a:endParaRPr kumimoji="1" lang="en-US" altLang="ja-JP" b="1" u="sng" dirty="0"/>
            </a:p>
            <a:p>
              <a:pPr marL="174625" indent="-174625"/>
              <a:r>
                <a:rPr kumimoji="1" lang="ja-JP" altLang="en-US" sz="1400" b="1" dirty="0"/>
                <a:t>★地域における相談支援の中核機関</a:t>
              </a:r>
              <a:endParaRPr kumimoji="1" lang="en-US" altLang="ja-JP" sz="1400" b="1" dirty="0"/>
            </a:p>
            <a:p>
              <a:pPr marL="174625" indent="-174625"/>
              <a:endParaRPr kumimoji="1" lang="en-US" altLang="ja-JP" sz="1400" b="1" dirty="0"/>
            </a:p>
            <a:p>
              <a:pPr marL="631825" indent="-273050"/>
              <a:r>
                <a:rPr kumimoji="1" lang="ja-JP" altLang="en-US" sz="1400" b="1" dirty="0"/>
                <a:t>・（自立支援）協議会活動の推進</a:t>
              </a:r>
              <a:endParaRPr kumimoji="1" lang="en-US" altLang="ja-JP" sz="1400" b="1" dirty="0"/>
            </a:p>
            <a:p>
              <a:pPr marL="174625" indent="-174625"/>
              <a:endParaRPr kumimoji="1" lang="en-US" altLang="ja-JP" sz="1400" b="1" dirty="0"/>
            </a:p>
            <a:p>
              <a:pPr marL="533400" indent="-174625"/>
              <a:r>
                <a:rPr kumimoji="1" lang="ja-JP" altLang="en-US" sz="1400" b="1" dirty="0"/>
                <a:t>・地域の相談支援事業者等の後方支援</a:t>
              </a:r>
              <a:endParaRPr kumimoji="1" lang="en-US" altLang="ja-JP" sz="1400" b="1" dirty="0"/>
            </a:p>
          </p:txBody>
        </p:sp>
        <p:cxnSp>
          <p:nvCxnSpPr>
            <p:cNvPr id="1040" name="コネクタ: カギ線 1039">
              <a:extLst>
                <a:ext uri="{FF2B5EF4-FFF2-40B4-BE49-F238E27FC236}">
                  <a16:creationId xmlns:a16="http://schemas.microsoft.com/office/drawing/2014/main" id="{8B5928A4-D0F4-45D2-3F47-8972507C9E1E}"/>
                </a:ext>
              </a:extLst>
            </p:cNvPr>
            <p:cNvCxnSpPr>
              <a:cxnSpLocks/>
            </p:cNvCxnSpPr>
            <p:nvPr/>
          </p:nvCxnSpPr>
          <p:spPr>
            <a:xfrm>
              <a:off x="7093518" y="562678"/>
              <a:ext cx="715588" cy="1504078"/>
            </a:xfrm>
            <a:prstGeom prst="bentConnector2">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41" name="Picture 12">
              <a:extLst>
                <a:ext uri="{FF2B5EF4-FFF2-40B4-BE49-F238E27FC236}">
                  <a16:creationId xmlns:a16="http://schemas.microsoft.com/office/drawing/2014/main" id="{8EE247BC-C6FD-694F-D774-42AF30A7CD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5649" y="2914662"/>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042" name="グループ化 1041">
              <a:extLst>
                <a:ext uri="{FF2B5EF4-FFF2-40B4-BE49-F238E27FC236}">
                  <a16:creationId xmlns:a16="http://schemas.microsoft.com/office/drawing/2014/main" id="{0B15C4F7-488E-49B8-A175-CF510D9B5EEB}"/>
                </a:ext>
              </a:extLst>
            </p:cNvPr>
            <p:cNvGrpSpPr/>
            <p:nvPr/>
          </p:nvGrpSpPr>
          <p:grpSpPr>
            <a:xfrm>
              <a:off x="6434252" y="1675102"/>
              <a:ext cx="373536" cy="1332317"/>
              <a:chOff x="6434252" y="1675102"/>
              <a:chExt cx="373536" cy="1332317"/>
            </a:xfrm>
          </p:grpSpPr>
          <p:sp>
            <p:nvSpPr>
              <p:cNvPr id="1050" name="矢印: 右 1049">
                <a:extLst>
                  <a:ext uri="{FF2B5EF4-FFF2-40B4-BE49-F238E27FC236}">
                    <a16:creationId xmlns:a16="http://schemas.microsoft.com/office/drawing/2014/main" id="{1AFCE308-2B31-27F9-168C-68F29FF6A3AC}"/>
                  </a:ext>
                </a:extLst>
              </p:cNvPr>
              <p:cNvSpPr/>
              <p:nvPr/>
            </p:nvSpPr>
            <p:spPr>
              <a:xfrm rot="16200000">
                <a:off x="5958323" y="2157954"/>
                <a:ext cx="1332317" cy="366613"/>
              </a:xfrm>
              <a:prstGeom prst="rightArrow">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テキスト ボックス 1050">
                <a:extLst>
                  <a:ext uri="{FF2B5EF4-FFF2-40B4-BE49-F238E27FC236}">
                    <a16:creationId xmlns:a16="http://schemas.microsoft.com/office/drawing/2014/main" id="{6EEF2EB7-DCCA-042A-7D35-948A27AB8DF0}"/>
                  </a:ext>
                </a:extLst>
              </p:cNvPr>
              <p:cNvSpPr txBox="1"/>
              <p:nvPr/>
            </p:nvSpPr>
            <p:spPr>
              <a:xfrm>
                <a:off x="6434252" y="1869841"/>
                <a:ext cx="369332" cy="914400"/>
              </a:xfrm>
              <a:prstGeom prst="rect">
                <a:avLst/>
              </a:prstGeom>
              <a:noFill/>
            </p:spPr>
            <p:txBody>
              <a:bodyPr vert="eaVert" wrap="square" rtlCol="0">
                <a:spAutoFit/>
              </a:bodyPr>
              <a:lstStyle/>
              <a:p>
                <a:r>
                  <a:rPr kumimoji="1" lang="ja-JP" altLang="en-US" sz="1200" b="1" dirty="0"/>
                  <a:t>活動の推進</a:t>
                </a:r>
              </a:p>
            </p:txBody>
          </p:sp>
        </p:grpSp>
        <p:grpSp>
          <p:nvGrpSpPr>
            <p:cNvPr id="1043" name="グループ化 1042">
              <a:extLst>
                <a:ext uri="{FF2B5EF4-FFF2-40B4-BE49-F238E27FC236}">
                  <a16:creationId xmlns:a16="http://schemas.microsoft.com/office/drawing/2014/main" id="{BE306147-3812-544B-C52B-4B2E0C22EBEE}"/>
                </a:ext>
              </a:extLst>
            </p:cNvPr>
            <p:cNvGrpSpPr/>
            <p:nvPr/>
          </p:nvGrpSpPr>
          <p:grpSpPr>
            <a:xfrm>
              <a:off x="8337758" y="1768753"/>
              <a:ext cx="718496" cy="420192"/>
              <a:chOff x="5630689" y="110165"/>
              <a:chExt cx="861093" cy="564736"/>
            </a:xfrm>
          </p:grpSpPr>
          <p:sp>
            <p:nvSpPr>
              <p:cNvPr id="1048" name="楕円 1047">
                <a:extLst>
                  <a:ext uri="{FF2B5EF4-FFF2-40B4-BE49-F238E27FC236}">
                    <a16:creationId xmlns:a16="http://schemas.microsoft.com/office/drawing/2014/main" id="{27C86C43-137A-1795-76C2-B5D80B0F6841}"/>
                  </a:ext>
                </a:extLst>
              </p:cNvPr>
              <p:cNvSpPr/>
              <p:nvPr/>
            </p:nvSpPr>
            <p:spPr>
              <a:xfrm>
                <a:off x="5630689" y="110165"/>
                <a:ext cx="861093" cy="5647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1400"/>
              </a:p>
            </p:txBody>
          </p:sp>
          <p:sp>
            <p:nvSpPr>
              <p:cNvPr id="1049" name="テキスト ボックス 1048">
                <a:extLst>
                  <a:ext uri="{FF2B5EF4-FFF2-40B4-BE49-F238E27FC236}">
                    <a16:creationId xmlns:a16="http://schemas.microsoft.com/office/drawing/2014/main" id="{B8BDE372-109B-F29B-183D-88EBAC1EBE79}"/>
                  </a:ext>
                </a:extLst>
              </p:cNvPr>
              <p:cNvSpPr txBox="1"/>
              <p:nvPr/>
            </p:nvSpPr>
            <p:spPr>
              <a:xfrm>
                <a:off x="5693275" y="228063"/>
                <a:ext cx="745830" cy="361542"/>
              </a:xfrm>
              <a:prstGeom prst="rect">
                <a:avLst/>
              </a:prstGeom>
              <a:noFill/>
            </p:spPr>
            <p:txBody>
              <a:bodyPr wrap="square" rtlCol="0">
                <a:spAutoFit/>
              </a:bodyPr>
              <a:lstStyle/>
              <a:p>
                <a:pPr algn="ctr"/>
                <a:r>
                  <a:rPr kumimoji="1" lang="ja-JP" altLang="en-US" sz="1400" b="1" dirty="0"/>
                  <a:t>地域</a:t>
                </a:r>
              </a:p>
            </p:txBody>
          </p:sp>
        </p:grpSp>
        <p:grpSp>
          <p:nvGrpSpPr>
            <p:cNvPr id="1044" name="グループ化 1043">
              <a:extLst>
                <a:ext uri="{FF2B5EF4-FFF2-40B4-BE49-F238E27FC236}">
                  <a16:creationId xmlns:a16="http://schemas.microsoft.com/office/drawing/2014/main" id="{5BDBEE69-3564-873B-C6F9-6A402DDE17B2}"/>
                </a:ext>
              </a:extLst>
            </p:cNvPr>
            <p:cNvGrpSpPr/>
            <p:nvPr/>
          </p:nvGrpSpPr>
          <p:grpSpPr>
            <a:xfrm>
              <a:off x="5820411" y="3680042"/>
              <a:ext cx="1327313" cy="410082"/>
              <a:chOff x="5972044" y="3919428"/>
              <a:chExt cx="1327313" cy="410082"/>
            </a:xfrm>
          </p:grpSpPr>
          <p:sp>
            <p:nvSpPr>
              <p:cNvPr id="1046" name="矢印: 左右 1045">
                <a:extLst>
                  <a:ext uri="{FF2B5EF4-FFF2-40B4-BE49-F238E27FC236}">
                    <a16:creationId xmlns:a16="http://schemas.microsoft.com/office/drawing/2014/main" id="{01C59F56-47A2-951A-00C7-96CD6DF5DC4F}"/>
                  </a:ext>
                </a:extLst>
              </p:cNvPr>
              <p:cNvSpPr/>
              <p:nvPr/>
            </p:nvSpPr>
            <p:spPr>
              <a:xfrm rot="1839095">
                <a:off x="5972044" y="3919428"/>
                <a:ext cx="1302296" cy="410082"/>
              </a:xfrm>
              <a:prstGeom prst="leftRightArrow">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テキスト ボックス 1046">
                <a:extLst>
                  <a:ext uri="{FF2B5EF4-FFF2-40B4-BE49-F238E27FC236}">
                    <a16:creationId xmlns:a16="http://schemas.microsoft.com/office/drawing/2014/main" id="{730FD747-2EE7-DA95-8774-C4EAFFCFFD02}"/>
                  </a:ext>
                </a:extLst>
              </p:cNvPr>
              <p:cNvSpPr txBox="1"/>
              <p:nvPr/>
            </p:nvSpPr>
            <p:spPr>
              <a:xfrm rot="1840431">
                <a:off x="5998774" y="4019084"/>
                <a:ext cx="1300583" cy="276999"/>
              </a:xfrm>
              <a:prstGeom prst="rect">
                <a:avLst/>
              </a:prstGeom>
              <a:noFill/>
            </p:spPr>
            <p:txBody>
              <a:bodyPr wrap="square" rtlCol="0">
                <a:spAutoFit/>
              </a:bodyPr>
              <a:lstStyle/>
              <a:p>
                <a:r>
                  <a:rPr kumimoji="1" lang="ja-JP" altLang="en-US" sz="1200" b="1" dirty="0"/>
                  <a:t>後方</a:t>
                </a:r>
                <a:r>
                  <a:rPr kumimoji="1" lang="ja-JP" altLang="en-US" sz="1200" dirty="0"/>
                  <a:t>支援・協働</a:t>
                </a:r>
              </a:p>
            </p:txBody>
          </p:sp>
        </p:grpSp>
        <p:sp>
          <p:nvSpPr>
            <p:cNvPr id="1045" name="テキスト ボックス 1044">
              <a:extLst>
                <a:ext uri="{FF2B5EF4-FFF2-40B4-BE49-F238E27FC236}">
                  <a16:creationId xmlns:a16="http://schemas.microsoft.com/office/drawing/2014/main" id="{D244BBEE-893F-6F89-72C8-D1999C601DFF}"/>
                </a:ext>
              </a:extLst>
            </p:cNvPr>
            <p:cNvSpPr txBox="1"/>
            <p:nvPr/>
          </p:nvSpPr>
          <p:spPr>
            <a:xfrm>
              <a:off x="7742772" y="1150207"/>
              <a:ext cx="1156859" cy="646331"/>
            </a:xfrm>
            <a:prstGeom prst="rect">
              <a:avLst/>
            </a:prstGeom>
            <a:noFill/>
            <a:ln>
              <a:noFill/>
            </a:ln>
          </p:spPr>
          <p:txBody>
            <a:bodyPr wrap="square" rtlCol="0">
              <a:spAutoFit/>
            </a:bodyPr>
            <a:lstStyle/>
            <a:p>
              <a:r>
                <a:rPr kumimoji="1" lang="ja-JP" altLang="en-US" sz="1200" b="1" dirty="0"/>
                <a:t>効果的に支援をすすめるため設置</a:t>
              </a:r>
            </a:p>
          </p:txBody>
        </p:sp>
      </p:grpSp>
      <p:grpSp>
        <p:nvGrpSpPr>
          <p:cNvPr id="1155" name="グループ化 1154">
            <a:extLst>
              <a:ext uri="{FF2B5EF4-FFF2-40B4-BE49-F238E27FC236}">
                <a16:creationId xmlns:a16="http://schemas.microsoft.com/office/drawing/2014/main" id="{59A5F043-129C-19B9-78B5-90AE9E01A379}"/>
              </a:ext>
            </a:extLst>
          </p:cNvPr>
          <p:cNvGrpSpPr/>
          <p:nvPr/>
        </p:nvGrpSpPr>
        <p:grpSpPr>
          <a:xfrm>
            <a:off x="391886" y="562679"/>
            <a:ext cx="6868619" cy="6260863"/>
            <a:chOff x="391886" y="562679"/>
            <a:chExt cx="6868619" cy="6260863"/>
          </a:xfrm>
        </p:grpSpPr>
        <p:grpSp>
          <p:nvGrpSpPr>
            <p:cNvPr id="1052" name="グループ化 1051">
              <a:extLst>
                <a:ext uri="{FF2B5EF4-FFF2-40B4-BE49-F238E27FC236}">
                  <a16:creationId xmlns:a16="http://schemas.microsoft.com/office/drawing/2014/main" id="{989770BE-483A-A489-7E67-7D0635526B9C}"/>
                </a:ext>
              </a:extLst>
            </p:cNvPr>
            <p:cNvGrpSpPr/>
            <p:nvPr/>
          </p:nvGrpSpPr>
          <p:grpSpPr>
            <a:xfrm>
              <a:off x="391886" y="5547940"/>
              <a:ext cx="6868619" cy="1275602"/>
              <a:chOff x="391886" y="5547940"/>
              <a:chExt cx="6868619" cy="1275602"/>
            </a:xfrm>
          </p:grpSpPr>
          <p:sp>
            <p:nvSpPr>
              <p:cNvPr id="1053" name="テキスト ボックス 1052">
                <a:extLst>
                  <a:ext uri="{FF2B5EF4-FFF2-40B4-BE49-F238E27FC236}">
                    <a16:creationId xmlns:a16="http://schemas.microsoft.com/office/drawing/2014/main" id="{D20C3679-337E-CFD6-622B-2A2DBB89A240}"/>
                  </a:ext>
                </a:extLst>
              </p:cNvPr>
              <p:cNvSpPr txBox="1"/>
              <p:nvPr/>
            </p:nvSpPr>
            <p:spPr>
              <a:xfrm>
                <a:off x="391886" y="5592436"/>
                <a:ext cx="6694714" cy="1231106"/>
              </a:xfrm>
              <a:prstGeom prst="rect">
                <a:avLst/>
              </a:prstGeom>
              <a:solidFill>
                <a:schemeClr val="accent4">
                  <a:lumMod val="40000"/>
                  <a:lumOff val="60000"/>
                </a:schemeClr>
              </a:solidFill>
              <a:ln>
                <a:solidFill>
                  <a:schemeClr val="accent4"/>
                </a:solidFill>
              </a:ln>
            </p:spPr>
            <p:txBody>
              <a:bodyPr wrap="square" rtlCol="0">
                <a:spAutoFit/>
              </a:bodyPr>
              <a:lstStyle/>
              <a:p>
                <a:pPr algn="ctr"/>
                <a:r>
                  <a:rPr kumimoji="1" lang="ja-JP" altLang="en-US" b="1" u="sng" dirty="0"/>
                  <a:t>★都道府県の役割</a:t>
                </a:r>
                <a:endParaRPr kumimoji="1" lang="en-US" altLang="ja-JP" b="1" u="sng" dirty="0"/>
              </a:p>
              <a:p>
                <a:r>
                  <a:rPr kumimoji="1" lang="ja-JP" altLang="en-US" sz="1400" dirty="0">
                    <a:latin typeface="+mn-ea"/>
                  </a:rPr>
                  <a:t>・相談支援従事者研修の実施</a:t>
                </a:r>
                <a:r>
                  <a:rPr kumimoji="1" lang="ja-JP" altLang="en-US" sz="1400" dirty="0">
                    <a:solidFill>
                      <a:srgbClr val="FF0000"/>
                    </a:solidFill>
                    <a:latin typeface="+mn-ea"/>
                  </a:rPr>
                  <a:t>等</a:t>
                </a:r>
                <a:r>
                  <a:rPr kumimoji="1" lang="ja-JP" altLang="en-US" sz="1400" dirty="0">
                    <a:latin typeface="+mn-ea"/>
                  </a:rPr>
                  <a:t>による人材養成</a:t>
                </a:r>
                <a:endParaRPr kumimoji="1" lang="en-US" altLang="ja-JP" sz="1400" dirty="0">
                  <a:latin typeface="+mn-ea"/>
                </a:endParaRPr>
              </a:p>
              <a:p>
                <a:r>
                  <a:rPr kumimoji="1" lang="ja-JP" altLang="en-US" sz="1400" dirty="0"/>
                  <a:t>・市町村への</a:t>
                </a:r>
                <a:r>
                  <a:rPr kumimoji="1" lang="ja-JP" altLang="en-US" sz="1400" dirty="0">
                    <a:solidFill>
                      <a:srgbClr val="FF0000"/>
                    </a:solidFill>
                  </a:rPr>
                  <a:t>相談支援体制の充実・強化に向けた支援（技術的支援や助言等）</a:t>
                </a:r>
                <a:endParaRPr lang="en-US" altLang="ja-JP" sz="14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kumimoji="1" lang="ja-JP" altLang="en-US" sz="1400" dirty="0"/>
                  <a:t>・サービスの質的・量的整備の推進及び計画</a:t>
                </a:r>
                <a:endParaRPr kumimoji="1" lang="en-US" altLang="ja-JP" sz="1400" dirty="0"/>
              </a:p>
              <a:p>
                <a:r>
                  <a:rPr kumimoji="1" lang="ja-JP" altLang="en-US" sz="1400" dirty="0"/>
                  <a:t>・一般</a:t>
                </a:r>
                <a:r>
                  <a:rPr lang="ja-JP" altLang="en-US" sz="1400" b="0" i="0" dirty="0">
                    <a:solidFill>
                      <a:srgbClr val="000000"/>
                    </a:solidFill>
                    <a:effectLst/>
                    <a:latin typeface="+mn-ea"/>
                  </a:rPr>
                  <a:t>相談支援事業の充実、</a:t>
                </a:r>
                <a:r>
                  <a:rPr lang="ja-JP" altLang="en-US" sz="1400" b="0" i="0" dirty="0">
                    <a:solidFill>
                      <a:srgbClr val="FF0000"/>
                    </a:solidFill>
                    <a:effectLst/>
                    <a:latin typeface="+mn-ea"/>
                  </a:rPr>
                  <a:t>広域的見地からの</a:t>
                </a:r>
                <a:r>
                  <a:rPr lang="ja-JP" altLang="en-US" sz="1400" b="0" i="0" dirty="0">
                    <a:solidFill>
                      <a:srgbClr val="000000"/>
                    </a:solidFill>
                    <a:effectLst/>
                    <a:latin typeface="+mn-ea"/>
                  </a:rPr>
                  <a:t>相談支援体制の整備・促進</a:t>
                </a:r>
                <a:endParaRPr kumimoji="1" lang="ja-JP" altLang="en-US" sz="1400" dirty="0"/>
              </a:p>
            </p:txBody>
          </p:sp>
          <p:pic>
            <p:nvPicPr>
              <p:cNvPr id="1054" name="Picture 6" descr="役職のある会社員のイラスト（男性3）">
                <a:extLst>
                  <a:ext uri="{FF2B5EF4-FFF2-40B4-BE49-F238E27FC236}">
                    <a16:creationId xmlns:a16="http://schemas.microsoft.com/office/drawing/2014/main" id="{4BD795A8-C9AA-14E3-3057-AE79D5DFD3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4000" y="5906747"/>
                <a:ext cx="736505" cy="853095"/>
              </a:xfrm>
              <a:prstGeom prst="rect">
                <a:avLst/>
              </a:prstGeom>
              <a:noFill/>
              <a:extLst>
                <a:ext uri="{909E8E84-426E-40DD-AFC4-6F175D3DCCD1}">
                  <a14:hiddenFill xmlns:a14="http://schemas.microsoft.com/office/drawing/2010/main">
                    <a:solidFill>
                      <a:srgbClr val="FFFFFF"/>
                    </a:solidFill>
                  </a14:hiddenFill>
                </a:ext>
              </a:extLst>
            </p:spPr>
          </p:pic>
          <p:grpSp>
            <p:nvGrpSpPr>
              <p:cNvPr id="1055" name="グループ化 1054">
                <a:extLst>
                  <a:ext uri="{FF2B5EF4-FFF2-40B4-BE49-F238E27FC236}">
                    <a16:creationId xmlns:a16="http://schemas.microsoft.com/office/drawing/2014/main" id="{F60606AA-C432-1514-80A8-6B68B08B9340}"/>
                  </a:ext>
                </a:extLst>
              </p:cNvPr>
              <p:cNvGrpSpPr/>
              <p:nvPr/>
            </p:nvGrpSpPr>
            <p:grpSpPr>
              <a:xfrm>
                <a:off x="4758132" y="5547940"/>
                <a:ext cx="838269" cy="463850"/>
                <a:chOff x="6888871" y="5508430"/>
                <a:chExt cx="861093" cy="564736"/>
              </a:xfrm>
            </p:grpSpPr>
            <p:sp>
              <p:nvSpPr>
                <p:cNvPr id="1152" name="楕円 1151">
                  <a:extLst>
                    <a:ext uri="{FF2B5EF4-FFF2-40B4-BE49-F238E27FC236}">
                      <a16:creationId xmlns:a16="http://schemas.microsoft.com/office/drawing/2014/main" id="{140A5BBB-2490-0E6E-1EB0-BF68FAA1BC0A}"/>
                    </a:ext>
                  </a:extLst>
                </p:cNvPr>
                <p:cNvSpPr/>
                <p:nvPr/>
              </p:nvSpPr>
              <p:spPr>
                <a:xfrm>
                  <a:off x="6888871" y="5508430"/>
                  <a:ext cx="861093" cy="5647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53" name="テキスト ボックス 1152">
                  <a:extLst>
                    <a:ext uri="{FF2B5EF4-FFF2-40B4-BE49-F238E27FC236}">
                      <a16:creationId xmlns:a16="http://schemas.microsoft.com/office/drawing/2014/main" id="{7B2256C6-476D-3C1C-E2F8-5B1AF66CFB93}"/>
                    </a:ext>
                  </a:extLst>
                </p:cNvPr>
                <p:cNvSpPr txBox="1"/>
                <p:nvPr/>
              </p:nvSpPr>
              <p:spPr>
                <a:xfrm>
                  <a:off x="6951457" y="5626327"/>
                  <a:ext cx="745830" cy="369332"/>
                </a:xfrm>
                <a:prstGeom prst="rect">
                  <a:avLst/>
                </a:prstGeom>
                <a:noFill/>
              </p:spPr>
              <p:txBody>
                <a:bodyPr wrap="square" rtlCol="0">
                  <a:spAutoFit/>
                </a:bodyPr>
                <a:lstStyle/>
                <a:p>
                  <a:pPr algn="ctr"/>
                  <a:r>
                    <a:rPr kumimoji="1" lang="ja-JP" altLang="en-US" b="1" dirty="0"/>
                    <a:t>広域</a:t>
                  </a:r>
                </a:p>
              </p:txBody>
            </p:sp>
          </p:grpSp>
        </p:grpSp>
        <p:cxnSp>
          <p:nvCxnSpPr>
            <p:cNvPr id="1154" name="コネクタ: カギ線 1153">
              <a:extLst>
                <a:ext uri="{FF2B5EF4-FFF2-40B4-BE49-F238E27FC236}">
                  <a16:creationId xmlns:a16="http://schemas.microsoft.com/office/drawing/2014/main" id="{436292AE-2F15-A7BA-6A2E-0DEAD12DE712}"/>
                </a:ext>
              </a:extLst>
            </p:cNvPr>
            <p:cNvCxnSpPr>
              <a:cxnSpLocks/>
            </p:cNvCxnSpPr>
            <p:nvPr/>
          </p:nvCxnSpPr>
          <p:spPr>
            <a:xfrm rot="10800000" flipH="1">
              <a:off x="391886" y="562679"/>
              <a:ext cx="6918" cy="5645311"/>
            </a:xfrm>
            <a:prstGeom prst="bentConnector3">
              <a:avLst>
                <a:gd name="adj1" fmla="val -3304423"/>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56" name="グループ化 1155">
            <a:extLst>
              <a:ext uri="{FF2B5EF4-FFF2-40B4-BE49-F238E27FC236}">
                <a16:creationId xmlns:a16="http://schemas.microsoft.com/office/drawing/2014/main" id="{8B7B2E42-2B5C-7461-0C20-E542E9D50681}"/>
              </a:ext>
            </a:extLst>
          </p:cNvPr>
          <p:cNvGrpSpPr/>
          <p:nvPr/>
        </p:nvGrpSpPr>
        <p:grpSpPr>
          <a:xfrm>
            <a:off x="36685" y="1315193"/>
            <a:ext cx="8353962" cy="4341993"/>
            <a:chOff x="36685" y="1315193"/>
            <a:chExt cx="8353962" cy="4341993"/>
          </a:xfrm>
        </p:grpSpPr>
        <p:sp>
          <p:nvSpPr>
            <p:cNvPr id="1157" name="テキスト ボックス 1156">
              <a:extLst>
                <a:ext uri="{FF2B5EF4-FFF2-40B4-BE49-F238E27FC236}">
                  <a16:creationId xmlns:a16="http://schemas.microsoft.com/office/drawing/2014/main" id="{1134F49A-E006-B5D8-C376-0BEA155D587B}"/>
                </a:ext>
              </a:extLst>
            </p:cNvPr>
            <p:cNvSpPr txBox="1"/>
            <p:nvPr/>
          </p:nvSpPr>
          <p:spPr>
            <a:xfrm>
              <a:off x="389577" y="4646328"/>
              <a:ext cx="7520805" cy="707886"/>
            </a:xfrm>
            <a:prstGeom prst="rect">
              <a:avLst/>
            </a:prstGeom>
            <a:noFill/>
            <a:ln>
              <a:solidFill>
                <a:srgbClr val="66FF66"/>
              </a:solidFill>
            </a:ln>
          </p:spPr>
          <p:txBody>
            <a:bodyPr wrap="square" rtlCol="0">
              <a:spAutoFit/>
            </a:bodyPr>
            <a:lstStyle/>
            <a:p>
              <a:r>
                <a:rPr kumimoji="1" lang="ja-JP" altLang="en-US" b="1" dirty="0"/>
                <a:t>都道府県（自立支援）協議会　</a:t>
              </a:r>
              <a:r>
                <a:rPr kumimoji="1" lang="ja-JP" altLang="en-US" sz="1400" dirty="0"/>
                <a:t>～</a:t>
              </a:r>
              <a:r>
                <a:rPr lang="ja-JP" altLang="ja-JP" sz="1400" dirty="0">
                  <a:effectLst/>
                  <a:latin typeface="+mj-ea"/>
                  <a:ea typeface="+mj-ea"/>
                  <a:cs typeface="Times New Roman" panose="02020603050405020304" pitchFamily="18" charset="0"/>
                </a:rPr>
                <a:t>都道府県でビジョンを描き、その達成をめざす</a:t>
              </a:r>
              <a:r>
                <a:rPr kumimoji="1" lang="ja-JP" altLang="en-US" sz="1400" dirty="0"/>
                <a:t>～</a:t>
              </a:r>
              <a:endParaRPr kumimoji="1" lang="en-US" altLang="ja-JP" sz="1100" dirty="0"/>
            </a:p>
            <a:p>
              <a:r>
                <a:rPr kumimoji="1" lang="ja-JP" altLang="en-US" sz="1100" dirty="0">
                  <a:solidFill>
                    <a:srgbClr val="FF0000"/>
                  </a:solidFill>
                </a:rPr>
                <a:t>管内</a:t>
              </a:r>
              <a:r>
                <a:rPr kumimoji="1" lang="ja-JP" altLang="en-US" sz="1100" dirty="0"/>
                <a:t>地域情報や課題の収集と分析・整理</a:t>
              </a:r>
              <a:r>
                <a:rPr kumimoji="1" lang="ja-JP" altLang="en-US" sz="1100" dirty="0">
                  <a:solidFill>
                    <a:srgbClr val="FF0000"/>
                  </a:solidFill>
                </a:rPr>
                <a:t>・共有</a:t>
              </a:r>
              <a:r>
                <a:rPr kumimoji="1" lang="ja-JP" altLang="en-US" sz="1100" dirty="0"/>
                <a:t>／</a:t>
              </a:r>
              <a:r>
                <a:rPr kumimoji="1" lang="ja-JP" altLang="en-US" sz="1100" dirty="0">
                  <a:solidFill>
                    <a:srgbClr val="FF0000"/>
                  </a:solidFill>
                </a:rPr>
                <a:t>障害福祉領域を支える</a:t>
              </a:r>
              <a:r>
                <a:rPr kumimoji="1" lang="ja-JP" altLang="en-US" sz="1100" dirty="0"/>
                <a:t>人材の養成・育成／地域相談支援体制のバックアップ／市町村とのつながり（協働体制）／課題の可視化、解決策の検討</a:t>
              </a:r>
            </a:p>
          </p:txBody>
        </p:sp>
        <p:pic>
          <p:nvPicPr>
            <p:cNvPr id="1158" name="Picture 8" descr="真剣な会議のイラスト（男女）">
              <a:extLst>
                <a:ext uri="{FF2B5EF4-FFF2-40B4-BE49-F238E27FC236}">
                  <a16:creationId xmlns:a16="http://schemas.microsoft.com/office/drawing/2014/main" id="{10AAF179-F750-908B-34AD-A6ECA4E3AD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4023" y="4870562"/>
              <a:ext cx="786624" cy="786624"/>
            </a:xfrm>
            <a:prstGeom prst="rect">
              <a:avLst/>
            </a:prstGeom>
            <a:noFill/>
            <a:extLst>
              <a:ext uri="{909E8E84-426E-40DD-AFC4-6F175D3DCCD1}">
                <a14:hiddenFill xmlns:a14="http://schemas.microsoft.com/office/drawing/2010/main">
                  <a:solidFill>
                    <a:srgbClr val="FFFFFF"/>
                  </a:solidFill>
                </a14:hiddenFill>
              </a:ext>
            </a:extLst>
          </p:spPr>
        </p:pic>
        <p:cxnSp>
          <p:nvCxnSpPr>
            <p:cNvPr id="1159" name="コネクタ: カギ線 1158">
              <a:extLst>
                <a:ext uri="{FF2B5EF4-FFF2-40B4-BE49-F238E27FC236}">
                  <a16:creationId xmlns:a16="http://schemas.microsoft.com/office/drawing/2014/main" id="{B1C26636-DC66-2237-6357-00D75716C3AB}"/>
                </a:ext>
              </a:extLst>
            </p:cNvPr>
            <p:cNvCxnSpPr>
              <a:cxnSpLocks/>
              <a:stCxn id="1157" idx="1"/>
              <a:endCxn id="1035" idx="1"/>
            </p:cNvCxnSpPr>
            <p:nvPr/>
          </p:nvCxnSpPr>
          <p:spPr>
            <a:xfrm rot="10800000" flipH="1">
              <a:off x="389576" y="1315193"/>
              <a:ext cx="1" cy="3685078"/>
            </a:xfrm>
            <a:prstGeom prst="bentConnector3">
              <a:avLst>
                <a:gd name="adj1" fmla="val -22860000000"/>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0" name="テキスト ボックス 1159">
              <a:extLst>
                <a:ext uri="{FF2B5EF4-FFF2-40B4-BE49-F238E27FC236}">
                  <a16:creationId xmlns:a16="http://schemas.microsoft.com/office/drawing/2014/main" id="{ABECAC63-579E-5D52-4757-273153BB36E0}"/>
                </a:ext>
              </a:extLst>
            </p:cNvPr>
            <p:cNvSpPr txBox="1"/>
            <p:nvPr/>
          </p:nvSpPr>
          <p:spPr>
            <a:xfrm>
              <a:off x="36685" y="3038630"/>
              <a:ext cx="369332" cy="707886"/>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pPr algn="ctr"/>
              <a:r>
                <a:rPr kumimoji="1" lang="ja-JP" altLang="en-US" sz="1200" b="1" dirty="0"/>
                <a:t>協　働</a:t>
              </a:r>
            </a:p>
          </p:txBody>
        </p:sp>
      </p:grpSp>
    </p:spTree>
    <p:extLst>
      <p:ext uri="{BB962C8B-B14F-4D97-AF65-F5344CB8AC3E}">
        <p14:creationId xmlns:p14="http://schemas.microsoft.com/office/powerpoint/2010/main" val="7187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fade">
                                      <p:cBhvr>
                                        <p:cTn id="32" dur="500"/>
                                        <p:tgtEl>
                                          <p:spTgt spid="10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55"/>
                                        </p:tgtEl>
                                        <p:attrNameLst>
                                          <p:attrName>style.visibility</p:attrName>
                                        </p:attrNameLst>
                                      </p:cBhvr>
                                      <p:to>
                                        <p:strVal val="visible"/>
                                      </p:to>
                                    </p:set>
                                    <p:animEffect transition="in" filter="fade">
                                      <p:cBhvr>
                                        <p:cTn id="37" dur="500"/>
                                        <p:tgtEl>
                                          <p:spTgt spid="11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56"/>
                                        </p:tgtEl>
                                        <p:attrNameLst>
                                          <p:attrName>style.visibility</p:attrName>
                                        </p:attrNameLst>
                                      </p:cBhvr>
                                      <p:to>
                                        <p:strVal val="visible"/>
                                      </p:to>
                                    </p:set>
                                    <p:animEffect transition="in" filter="fade">
                                      <p:cBhvr>
                                        <p:cTn id="42" dur="500"/>
                                        <p:tgtEl>
                                          <p:spTgt spid="1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EE94E-7738-F7DE-C780-6FAFF8ADE471}"/>
              </a:ext>
            </a:extLst>
          </p:cNvPr>
          <p:cNvSpPr>
            <a:spLocks noGrp="1"/>
          </p:cNvSpPr>
          <p:nvPr>
            <p:ph type="title"/>
          </p:nvPr>
        </p:nvSpPr>
        <p:spPr/>
        <p:txBody>
          <a:bodyPr>
            <a:noAutofit/>
          </a:bodyPr>
          <a:lstStyle/>
          <a:p>
            <a:r>
              <a:rPr lang="ja-JP" altLang="ja-JP" sz="3200" b="1" kern="100" dirty="0">
                <a:latin typeface="メイリオ" panose="020B0604030504040204" pitchFamily="50" charset="-128"/>
                <a:ea typeface="メイリオ" panose="020B0604030504040204" pitchFamily="50" charset="-128"/>
                <a:cs typeface="Times New Roman" panose="02020603050405020304" pitchFamily="18" charset="0"/>
              </a:rPr>
              <a:t>目的を果たすプロセス</a:t>
            </a:r>
            <a:r>
              <a:rPr lang="ja-JP" altLang="ja-JP" sz="2800" b="1" kern="100" dirty="0">
                <a:latin typeface="メイリオ" panose="020B0604030504040204" pitchFamily="50" charset="-128"/>
                <a:ea typeface="メイリオ" panose="020B0604030504040204" pitchFamily="50" charset="-128"/>
                <a:cs typeface="Times New Roman" panose="02020603050405020304" pitchFamily="18" charset="0"/>
              </a:rPr>
              <a:t>～相談支援の重要性～</a:t>
            </a:r>
            <a:endParaRPr lang="ja-JP" altLang="en-US" sz="3200" b="1" dirty="0">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612000" y="1238484"/>
            <a:ext cx="7920000" cy="4152223"/>
          </a:xfrm>
        </p:spPr>
        <p:txBody>
          <a:bodyPr>
            <a:noAutofit/>
          </a:bodyPr>
          <a:lstStyle/>
          <a:p>
            <a:pPr marL="0" indent="0" algn="just">
              <a:buNone/>
            </a:pPr>
            <a:r>
              <a:rPr lang="ja-JP" altLang="ja-JP" sz="3000" kern="100" dirty="0">
                <a:latin typeface="メイリオ" panose="020B0604030504040204" pitchFamily="50" charset="-128"/>
                <a:ea typeface="メイリオ" panose="020B0604030504040204" pitchFamily="50" charset="-128"/>
                <a:cs typeface="Times New Roman" panose="02020603050405020304" pitchFamily="18" charset="0"/>
              </a:rPr>
              <a:t>ケアマネジメント（定義）</a:t>
            </a:r>
          </a:p>
          <a:p>
            <a:pPr marL="0" indent="0" algn="just">
              <a:buNone/>
            </a:pP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「利用者が地域社会による見守りや支援を受けながら、地域での望ましい生活の維持継続を阻害するさまざまな複合的な</a:t>
            </a:r>
            <a:r>
              <a:rPr lang="ja-JP" altLang="ja-JP" sz="2800" u="sng" kern="100" dirty="0">
                <a:latin typeface="メイリオ" panose="020B0604030504040204" pitchFamily="50" charset="-128"/>
                <a:ea typeface="メイリオ" panose="020B0604030504040204" pitchFamily="50" charset="-128"/>
                <a:cs typeface="Times New Roman" panose="02020603050405020304" pitchFamily="18" charset="0"/>
              </a:rPr>
              <a:t>生活課題（ニーズ）</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に対して、生活の目標を明らかにし、</a:t>
            </a:r>
            <a:r>
              <a:rPr lang="ja-JP" altLang="ja-JP" sz="2800" u="sng" kern="100" dirty="0">
                <a:latin typeface="メイリオ" panose="020B0604030504040204" pitchFamily="50" charset="-128"/>
                <a:ea typeface="メイリオ" panose="020B0604030504040204" pitchFamily="50" charset="-128"/>
                <a:cs typeface="Times New Roman" panose="02020603050405020304" pitchFamily="18" charset="0"/>
              </a:rPr>
              <a:t>課題解決に至る道筋と方向</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を明らかにして、</a:t>
            </a:r>
            <a:r>
              <a:rPr lang="ja-JP" altLang="ja-JP" sz="2800" u="sng" kern="100" dirty="0">
                <a:latin typeface="メイリオ" panose="020B0604030504040204" pitchFamily="50" charset="-128"/>
                <a:ea typeface="メイリオ" panose="020B0604030504040204" pitchFamily="50" charset="-128"/>
                <a:cs typeface="Times New Roman" panose="02020603050405020304" pitchFamily="18" charset="0"/>
              </a:rPr>
              <a:t>地域社会にある資源の活用・改善・開発</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をとおして、総合的かつ効率的に継続して</a:t>
            </a:r>
            <a:r>
              <a:rPr lang="ja-JP" altLang="ja-JP" sz="2800" u="sng" kern="100" dirty="0">
                <a:latin typeface="メイリオ" panose="020B0604030504040204" pitchFamily="50" charset="-128"/>
                <a:ea typeface="メイリオ" panose="020B0604030504040204" pitchFamily="50" charset="-128"/>
                <a:cs typeface="Times New Roman" panose="02020603050405020304" pitchFamily="18" charset="0"/>
              </a:rPr>
              <a:t>利用者のニーズに基づく課題解決を図っていくプロセスと、それを支えるシステム</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2" name="スライド番号プレースホルダー 1">
            <a:extLst>
              <a:ext uri="{FF2B5EF4-FFF2-40B4-BE49-F238E27FC236}">
                <a16:creationId xmlns:a16="http://schemas.microsoft.com/office/drawing/2014/main" id="{0B72805F-3EFE-7BBD-B4E1-9E7B8BDF6A96}"/>
              </a:ext>
            </a:extLst>
          </p:cNvPr>
          <p:cNvSpPr>
            <a:spLocks noGrp="1"/>
          </p:cNvSpPr>
          <p:nvPr>
            <p:ph type="sldNum" sz="quarter" idx="12"/>
          </p:nvPr>
        </p:nvSpPr>
        <p:spPr/>
        <p:txBody>
          <a:bodyPr/>
          <a:lstStyle/>
          <a:p>
            <a:fld id="{723DC7A6-A3E6-40A6-A88F-7A8EA63E7490}" type="slidenum">
              <a:rPr kumimoji="1" lang="ja-JP" altLang="en-US" smtClean="0"/>
              <a:pPr/>
              <a:t>4</a:t>
            </a:fld>
            <a:endParaRPr kumimoji="1" lang="ja-JP" altLang="en-US" dirty="0"/>
          </a:p>
        </p:txBody>
      </p:sp>
      <p:sp>
        <p:nvSpPr>
          <p:cNvPr id="8" name="テキスト ボックス 7">
            <a:extLst>
              <a:ext uri="{FF2B5EF4-FFF2-40B4-BE49-F238E27FC236}">
                <a16:creationId xmlns:a16="http://schemas.microsoft.com/office/drawing/2014/main" id="{1CF7C676-5686-D1EC-3EB1-226007F441C7}"/>
              </a:ext>
            </a:extLst>
          </p:cNvPr>
          <p:cNvSpPr txBox="1"/>
          <p:nvPr/>
        </p:nvSpPr>
        <p:spPr>
          <a:xfrm>
            <a:off x="612000" y="5618538"/>
            <a:ext cx="806416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ja-JP" sz="1800" b="1" dirty="0">
                <a:effectLst/>
                <a:latin typeface="メイリオ" panose="020B0604030504040204" pitchFamily="50" charset="-128"/>
                <a:ea typeface="メイリオ" panose="020B0604030504040204" pitchFamily="50" charset="-128"/>
                <a:cs typeface="Times New Roman" panose="02020603050405020304" pitchFamily="18" charset="0"/>
              </a:rPr>
              <a:t>障害児者の相談においては、「ケアマネジメントの援助方法を用いた相談支援の確立が有効、かつ必要」</a:t>
            </a:r>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1859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EE94E-7738-F7DE-C780-6FAFF8ADE471}"/>
              </a:ext>
            </a:extLst>
          </p:cNvPr>
          <p:cNvSpPr>
            <a:spLocks noGrp="1"/>
          </p:cNvSpPr>
          <p:nvPr>
            <p:ph type="title"/>
          </p:nvPr>
        </p:nvSpPr>
        <p:spPr/>
        <p:txBody>
          <a:bodyPr>
            <a:normAutofit/>
          </a:bodyPr>
          <a:lstStyle/>
          <a:p>
            <a:r>
              <a:rPr lang="ja-JP" altLang="ja-JP" sz="4000" b="1" kern="100" dirty="0">
                <a:latin typeface="メイリオ" panose="020B0604030504040204" pitchFamily="50" charset="-128"/>
                <a:ea typeface="メイリオ" panose="020B0604030504040204" pitchFamily="50" charset="-128"/>
                <a:cs typeface="Times New Roman" panose="02020603050405020304" pitchFamily="18" charset="0"/>
              </a:rPr>
              <a:t>市町村に求められる取り組み</a:t>
            </a:r>
            <a:endParaRPr lang="ja-JP" altLang="en-US" sz="4000" b="1" dirty="0">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612000" y="1405287"/>
            <a:ext cx="7920000" cy="2161783"/>
          </a:xfrm>
        </p:spPr>
        <p:txBody>
          <a:bodyPr>
            <a:normAutofit/>
          </a:bodyPr>
          <a:lstStyle/>
          <a:p>
            <a:pPr marL="0" indent="0" algn="just">
              <a:buNone/>
            </a:pPr>
            <a:r>
              <a:rPr lang="ja-JP" altLang="ja-JP" sz="36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プロセス</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ソーシャルワーク</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活動</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600" kern="100" dirty="0">
                <a:latin typeface="メイリオ" panose="020B0604030504040204" pitchFamily="50" charset="-128"/>
                <a:ea typeface="メイリオ" panose="020B0604030504040204" pitchFamily="50" charset="-128"/>
                <a:cs typeface="Times New Roman" panose="02020603050405020304" pitchFamily="18" charset="0"/>
              </a:rPr>
              <a:t>と、</a:t>
            </a:r>
            <a:r>
              <a:rPr lang="ja-JP" altLang="ja-JP" sz="36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システム</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a:solidFill>
                  <a:srgbClr val="00B050"/>
                </a:solidFill>
                <a:latin typeface="メイリオ" panose="020B0604030504040204" pitchFamily="50" charset="-128"/>
                <a:ea typeface="メイリオ" panose="020B0604030504040204" pitchFamily="50" charset="-128"/>
                <a:cs typeface="Times New Roman" panose="02020603050405020304" pitchFamily="18" charset="0"/>
              </a:rPr>
              <a:t>ケアマネジメント</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a:solidFill>
                  <a:srgbClr val="00B050"/>
                </a:solidFill>
                <a:latin typeface="メイリオ" panose="020B0604030504040204" pitchFamily="50" charset="-128"/>
                <a:ea typeface="メイリオ" panose="020B0604030504040204" pitchFamily="50" charset="-128"/>
                <a:cs typeface="Times New Roman" panose="02020603050405020304" pitchFamily="18" charset="0"/>
              </a:rPr>
              <a:t>手法</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600" kern="100" dirty="0">
                <a:latin typeface="メイリオ" panose="020B0604030504040204" pitchFamily="50" charset="-128"/>
                <a:ea typeface="メイリオ" panose="020B0604030504040204" pitchFamily="50" charset="-128"/>
                <a:cs typeface="Times New Roman" panose="02020603050405020304" pitchFamily="18" charset="0"/>
              </a:rPr>
              <a:t>が</a:t>
            </a:r>
            <a:endParaRPr lang="en-US" altLang="ja-JP" sz="3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ja-JP" sz="3600" kern="100" dirty="0">
                <a:latin typeface="メイリオ" panose="020B0604030504040204" pitchFamily="50" charset="-128"/>
                <a:ea typeface="メイリオ" panose="020B0604030504040204" pitchFamily="50" charset="-128"/>
                <a:cs typeface="Times New Roman" panose="02020603050405020304" pitchFamily="18" charset="0"/>
              </a:rPr>
              <a:t>身近な場所で提供される体制が必要。</a:t>
            </a:r>
          </a:p>
        </p:txBody>
      </p:sp>
      <p:sp>
        <p:nvSpPr>
          <p:cNvPr id="3" name="テキスト ボックス 2">
            <a:extLst>
              <a:ext uri="{FF2B5EF4-FFF2-40B4-BE49-F238E27FC236}">
                <a16:creationId xmlns:a16="http://schemas.microsoft.com/office/drawing/2014/main" id="{E7AFC976-CDD9-C01D-B660-D88A10E1DE3C}"/>
              </a:ext>
            </a:extLst>
          </p:cNvPr>
          <p:cNvSpPr txBox="1"/>
          <p:nvPr/>
        </p:nvSpPr>
        <p:spPr>
          <a:xfrm>
            <a:off x="865835" y="4972230"/>
            <a:ext cx="7412327" cy="1754326"/>
          </a:xfrm>
          <a:prstGeom prst="rect">
            <a:avLst/>
          </a:prstGeom>
          <a:noFill/>
        </p:spPr>
        <p:txBody>
          <a:bodyPr wrap="square">
            <a:spAutoFit/>
          </a:bodyPr>
          <a:lstStyle/>
          <a:p>
            <a:r>
              <a:rPr lang="ja-JP" altLang="ja-JP" sz="3600" dirty="0">
                <a:latin typeface="メイリオ" panose="020B0604030504040204" pitchFamily="50" charset="-128"/>
                <a:ea typeface="メイリオ" panose="020B0604030504040204" pitchFamily="50" charset="-128"/>
                <a:cs typeface="Times New Roman" panose="02020603050405020304" pitchFamily="18" charset="0"/>
              </a:rPr>
              <a:t>実施可能な地域での体制作りと、ケアマネジメントを実施する相談支援従事者の養成</a:t>
            </a:r>
            <a:endParaRPr lang="ja-JP" altLang="en-US" sz="3600" dirty="0">
              <a:latin typeface="メイリオ" panose="020B0604030504040204" pitchFamily="50" charset="-128"/>
              <a:ea typeface="メイリオ" panose="020B0604030504040204" pitchFamily="50" charset="-128"/>
            </a:endParaRPr>
          </a:p>
        </p:txBody>
      </p:sp>
      <p:sp>
        <p:nvSpPr>
          <p:cNvPr id="6" name="矢印: 下 5">
            <a:extLst>
              <a:ext uri="{FF2B5EF4-FFF2-40B4-BE49-F238E27FC236}">
                <a16:creationId xmlns:a16="http://schemas.microsoft.com/office/drawing/2014/main" id="{12281E94-0F45-6BC8-4674-92A430C68C91}"/>
              </a:ext>
            </a:extLst>
          </p:cNvPr>
          <p:cNvSpPr/>
          <p:nvPr/>
        </p:nvSpPr>
        <p:spPr>
          <a:xfrm>
            <a:off x="3707025" y="3396220"/>
            <a:ext cx="1729949" cy="13394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スライド番号プレースホルダー 1">
            <a:extLst>
              <a:ext uri="{FF2B5EF4-FFF2-40B4-BE49-F238E27FC236}">
                <a16:creationId xmlns:a16="http://schemas.microsoft.com/office/drawing/2014/main" id="{38DD830A-3913-FEC4-1237-9A5A868CD66F}"/>
              </a:ext>
            </a:extLst>
          </p:cNvPr>
          <p:cNvSpPr>
            <a:spLocks noGrp="1"/>
          </p:cNvSpPr>
          <p:nvPr>
            <p:ph type="sldNum" sz="quarter" idx="12"/>
          </p:nvPr>
        </p:nvSpPr>
        <p:spPr/>
        <p:txBody>
          <a:bodyPr/>
          <a:lstStyle/>
          <a:p>
            <a:fld id="{723DC7A6-A3E6-40A6-A88F-7A8EA63E7490}" type="slidenum">
              <a:rPr kumimoji="1" lang="ja-JP" altLang="en-US" smtClean="0"/>
              <a:pPr/>
              <a:t>5</a:t>
            </a:fld>
            <a:endParaRPr kumimoji="1" lang="ja-JP" altLang="en-US" dirty="0"/>
          </a:p>
        </p:txBody>
      </p:sp>
    </p:spTree>
    <p:extLst>
      <p:ext uri="{BB962C8B-B14F-4D97-AF65-F5344CB8AC3E}">
        <p14:creationId xmlns:p14="http://schemas.microsoft.com/office/powerpoint/2010/main" val="393128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EE94E-7738-F7DE-C780-6FAFF8ADE471}"/>
              </a:ext>
            </a:extLst>
          </p:cNvPr>
          <p:cNvSpPr>
            <a:spLocks noGrp="1"/>
          </p:cNvSpPr>
          <p:nvPr>
            <p:ph type="title"/>
          </p:nvPr>
        </p:nvSpPr>
        <p:spPr/>
        <p:txBody>
          <a:bodyPr>
            <a:normAutofit/>
          </a:bodyPr>
          <a:lstStyle/>
          <a:p>
            <a:r>
              <a:rPr lang="en-US" altLang="ja-JP" sz="4000" b="1" kern="100" dirty="0">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4000" b="1" kern="100" dirty="0">
                <a:latin typeface="メイリオ" panose="020B0604030504040204" pitchFamily="50" charset="-128"/>
                <a:ea typeface="メイリオ" panose="020B0604030504040204" pitchFamily="50" charset="-128"/>
                <a:cs typeface="Times New Roman" panose="02020603050405020304" pitchFamily="18" charset="0"/>
              </a:rPr>
              <a:t>．相談支援の仕組み</a:t>
            </a:r>
            <a:endParaRPr lang="ja-JP" altLang="en-US" sz="4000" b="1" dirty="0">
              <a:latin typeface="メイリオ" panose="020B0604030504040204" pitchFamily="50" charset="-128"/>
              <a:ea typeface="メイリオ" panose="020B0604030504040204" pitchFamily="50" charset="-128"/>
            </a:endParaRPr>
          </a:p>
        </p:txBody>
      </p:sp>
      <p:sp>
        <p:nvSpPr>
          <p:cNvPr id="3" name="Rectangle 3">
            <a:extLst>
              <a:ext uri="{FF2B5EF4-FFF2-40B4-BE49-F238E27FC236}">
                <a16:creationId xmlns:a16="http://schemas.microsoft.com/office/drawing/2014/main" id="{4276F257-308B-4B1D-F7A4-A5000616BB63}"/>
              </a:ext>
            </a:extLst>
          </p:cNvPr>
          <p:cNvSpPr>
            <a:spLocks noChangeArrowheads="1"/>
          </p:cNvSpPr>
          <p:nvPr/>
        </p:nvSpPr>
        <p:spPr bwMode="auto">
          <a:xfrm>
            <a:off x="4683618" y="11482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a:extLst>
              <a:ext uri="{FF2B5EF4-FFF2-40B4-BE49-F238E27FC236}">
                <a16:creationId xmlns:a16="http://schemas.microsoft.com/office/drawing/2014/main" id="{A84FEDDC-1746-723A-53D8-A730B20A94B8}"/>
              </a:ext>
            </a:extLst>
          </p:cNvPr>
          <p:cNvSpPr>
            <a:spLocks noGrp="1"/>
          </p:cNvSpPr>
          <p:nvPr>
            <p:ph type="sldNum" sz="quarter" idx="12"/>
          </p:nvPr>
        </p:nvSpPr>
        <p:spPr/>
        <p:txBody>
          <a:bodyPr/>
          <a:lstStyle/>
          <a:p>
            <a:fld id="{723DC7A6-A3E6-40A6-A88F-7A8EA63E7490}" type="slidenum">
              <a:rPr kumimoji="1" lang="ja-JP" altLang="en-US" smtClean="0"/>
              <a:pPr/>
              <a:t>6</a:t>
            </a:fld>
            <a:endParaRPr kumimoji="1" lang="ja-JP" altLang="en-US" dirty="0"/>
          </a:p>
        </p:txBody>
      </p:sp>
      <p:grpSp>
        <p:nvGrpSpPr>
          <p:cNvPr id="26" name="グループ化 25">
            <a:extLst>
              <a:ext uri="{FF2B5EF4-FFF2-40B4-BE49-F238E27FC236}">
                <a16:creationId xmlns:a16="http://schemas.microsoft.com/office/drawing/2014/main" id="{08CE40D9-144A-E157-8D79-C6ECE56BC95C}"/>
              </a:ext>
            </a:extLst>
          </p:cNvPr>
          <p:cNvGrpSpPr/>
          <p:nvPr/>
        </p:nvGrpSpPr>
        <p:grpSpPr>
          <a:xfrm>
            <a:off x="86205" y="1770682"/>
            <a:ext cx="9019295" cy="4922823"/>
            <a:chOff x="2512397" y="1799557"/>
            <a:chExt cx="6631603" cy="4922823"/>
          </a:xfrm>
        </p:grpSpPr>
        <p:grpSp>
          <p:nvGrpSpPr>
            <p:cNvPr id="25" name="グループ化 24">
              <a:extLst>
                <a:ext uri="{FF2B5EF4-FFF2-40B4-BE49-F238E27FC236}">
                  <a16:creationId xmlns:a16="http://schemas.microsoft.com/office/drawing/2014/main" id="{926D8C52-2611-DFBA-C0E3-499AC36F2230}"/>
                </a:ext>
              </a:extLst>
            </p:cNvPr>
            <p:cNvGrpSpPr/>
            <p:nvPr/>
          </p:nvGrpSpPr>
          <p:grpSpPr>
            <a:xfrm>
              <a:off x="2512397" y="1799557"/>
              <a:ext cx="6631603" cy="3243244"/>
              <a:chOff x="2512397" y="1799557"/>
              <a:chExt cx="6631603" cy="3243244"/>
            </a:xfrm>
          </p:grpSpPr>
          <p:sp>
            <p:nvSpPr>
              <p:cNvPr id="14" name="正方形/長方形 13">
                <a:extLst>
                  <a:ext uri="{FF2B5EF4-FFF2-40B4-BE49-F238E27FC236}">
                    <a16:creationId xmlns:a16="http://schemas.microsoft.com/office/drawing/2014/main" id="{55CD07DB-A6C0-887B-3E29-F1C2AA88929E}"/>
                  </a:ext>
                </a:extLst>
              </p:cNvPr>
              <p:cNvSpPr/>
              <p:nvPr/>
            </p:nvSpPr>
            <p:spPr>
              <a:xfrm>
                <a:off x="2513500" y="1799557"/>
                <a:ext cx="6630500" cy="3021573"/>
              </a:xfrm>
              <a:prstGeom prst="rect">
                <a:avLst/>
              </a:prstGeom>
              <a:solidFill>
                <a:schemeClr val="accent5">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60359" tIns="30179" rIns="60359" bIns="30179" anchor="ctr"/>
              <a:lstStyle/>
              <a:p>
                <a:pPr algn="ctr">
                  <a:defRPr/>
                </a:pPr>
                <a:endParaRPr lang="ja-JP" altLang="en-US" sz="1350" dirty="0">
                  <a:latin typeface="+mj-ea"/>
                  <a:ea typeface="+mj-ea"/>
                  <a:cs typeface="メイリオ" panose="020B0604030504040204" pitchFamily="50" charset="-128"/>
                </a:endParaRPr>
              </a:p>
            </p:txBody>
          </p:sp>
          <p:graphicFrame>
            <p:nvGraphicFramePr>
              <p:cNvPr id="15" name="図表 14">
                <a:extLst>
                  <a:ext uri="{FF2B5EF4-FFF2-40B4-BE49-F238E27FC236}">
                    <a16:creationId xmlns:a16="http://schemas.microsoft.com/office/drawing/2014/main" id="{53CBA3C9-AE9B-3C76-A18B-E1199BAD2526}"/>
                  </a:ext>
                </a:extLst>
              </p:cNvPr>
              <p:cNvGraphicFramePr/>
              <p:nvPr>
                <p:extLst>
                  <p:ext uri="{D42A27DB-BD31-4B8C-83A1-F6EECF244321}">
                    <p14:modId xmlns:p14="http://schemas.microsoft.com/office/powerpoint/2010/main" val="3660539378"/>
                  </p:ext>
                </p:extLst>
              </p:nvPr>
            </p:nvGraphicFramePr>
            <p:xfrm>
              <a:off x="2732530" y="1877809"/>
              <a:ext cx="6320399" cy="199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図表 15">
                <a:extLst>
                  <a:ext uri="{FF2B5EF4-FFF2-40B4-BE49-F238E27FC236}">
                    <a16:creationId xmlns:a16="http://schemas.microsoft.com/office/drawing/2014/main" id="{61F78649-3960-76B6-BB20-AD096AFB820C}"/>
                  </a:ext>
                </a:extLst>
              </p:cNvPr>
              <p:cNvGraphicFramePr/>
              <p:nvPr>
                <p:extLst>
                  <p:ext uri="{D42A27DB-BD31-4B8C-83A1-F6EECF244321}">
                    <p14:modId xmlns:p14="http://schemas.microsoft.com/office/powerpoint/2010/main" val="1755859739"/>
                  </p:ext>
                </p:extLst>
              </p:nvPr>
            </p:nvGraphicFramePr>
            <p:xfrm>
              <a:off x="4500432" y="3368614"/>
              <a:ext cx="4558346" cy="1674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テキスト ボックス 9">
                <a:extLst>
                  <a:ext uri="{FF2B5EF4-FFF2-40B4-BE49-F238E27FC236}">
                    <a16:creationId xmlns:a16="http://schemas.microsoft.com/office/drawing/2014/main" id="{79FE5C9D-4809-719D-7798-A8CEABC6ED37}"/>
                  </a:ext>
                </a:extLst>
              </p:cNvPr>
              <p:cNvSpPr txBox="1">
                <a:spLocks noChangeArrowheads="1"/>
              </p:cNvSpPr>
              <p:nvPr/>
            </p:nvSpPr>
            <p:spPr bwMode="auto">
              <a:xfrm>
                <a:off x="2512397" y="2012669"/>
                <a:ext cx="3061163" cy="24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9" tIns="30179" rIns="60359" bIns="30179">
                <a:spAutoFit/>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fontAlgn="base">
                  <a:spcBef>
                    <a:spcPct val="0"/>
                  </a:spcBef>
                  <a:spcAft>
                    <a:spcPct val="0"/>
                  </a:spcAft>
                  <a:defRPr kumimoji="1" sz="1200">
                    <a:solidFill>
                      <a:schemeClr val="tx1"/>
                    </a:solidFill>
                    <a:latin typeface="Arial" charset="0"/>
                    <a:ea typeface="ＭＳ Ｐゴシック" charset="0"/>
                  </a:defRPr>
                </a:lvl6pPr>
                <a:lvl7pPr marL="2971800" indent="-228600" fontAlgn="base">
                  <a:spcBef>
                    <a:spcPct val="0"/>
                  </a:spcBef>
                  <a:spcAft>
                    <a:spcPct val="0"/>
                  </a:spcAft>
                  <a:defRPr kumimoji="1" sz="1200">
                    <a:solidFill>
                      <a:schemeClr val="tx1"/>
                    </a:solidFill>
                    <a:latin typeface="Arial" charset="0"/>
                    <a:ea typeface="ＭＳ Ｐゴシック" charset="0"/>
                  </a:defRPr>
                </a:lvl7pPr>
                <a:lvl8pPr marL="3429000" indent="-228600" fontAlgn="base">
                  <a:spcBef>
                    <a:spcPct val="0"/>
                  </a:spcBef>
                  <a:spcAft>
                    <a:spcPct val="0"/>
                  </a:spcAft>
                  <a:defRPr kumimoji="1" sz="1200">
                    <a:solidFill>
                      <a:schemeClr val="tx1"/>
                    </a:solidFill>
                    <a:latin typeface="Arial" charset="0"/>
                    <a:ea typeface="ＭＳ Ｐゴシック" charset="0"/>
                  </a:defRPr>
                </a:lvl8pPr>
                <a:lvl9pPr marL="3886200" indent="-228600" fontAlgn="base">
                  <a:spcBef>
                    <a:spcPct val="0"/>
                  </a:spcBef>
                  <a:spcAft>
                    <a:spcPct val="0"/>
                  </a:spcAft>
                  <a:defRPr kumimoji="1" sz="1200">
                    <a:solidFill>
                      <a:schemeClr val="tx1"/>
                    </a:solidFill>
                    <a:latin typeface="Arial" charset="0"/>
                    <a:ea typeface="ＭＳ Ｐゴシック" charset="0"/>
                  </a:defRPr>
                </a:lvl9pPr>
              </a:lstStyle>
              <a:p>
                <a:r>
                  <a:rPr lang="ja-JP" altLang="en-US" b="1" dirty="0">
                    <a:latin typeface="+mj-ea"/>
                    <a:ea typeface="+mj-ea"/>
                    <a:cs typeface="メイリオ" panose="020B0604030504040204" pitchFamily="50" charset="-128"/>
                  </a:rPr>
                  <a:t>個別給付で提供される相談支援</a:t>
                </a:r>
              </a:p>
            </p:txBody>
          </p:sp>
        </p:grpSp>
        <p:grpSp>
          <p:nvGrpSpPr>
            <p:cNvPr id="23" name="グループ化 22">
              <a:extLst>
                <a:ext uri="{FF2B5EF4-FFF2-40B4-BE49-F238E27FC236}">
                  <a16:creationId xmlns:a16="http://schemas.microsoft.com/office/drawing/2014/main" id="{32D1E938-1A1F-851D-75B9-198569541BFC}"/>
                </a:ext>
              </a:extLst>
            </p:cNvPr>
            <p:cNvGrpSpPr/>
            <p:nvPr/>
          </p:nvGrpSpPr>
          <p:grpSpPr>
            <a:xfrm>
              <a:off x="2512397" y="4876380"/>
              <a:ext cx="6631603" cy="1846000"/>
              <a:chOff x="2193137" y="3969550"/>
              <a:chExt cx="6631603" cy="1846000"/>
            </a:xfrm>
          </p:grpSpPr>
          <p:sp>
            <p:nvSpPr>
              <p:cNvPr id="13" name="正方形/長方形 12">
                <a:extLst>
                  <a:ext uri="{FF2B5EF4-FFF2-40B4-BE49-F238E27FC236}">
                    <a16:creationId xmlns:a16="http://schemas.microsoft.com/office/drawing/2014/main" id="{4E57E58C-F575-AC1A-006A-168040A5A0DE}"/>
                  </a:ext>
                </a:extLst>
              </p:cNvPr>
              <p:cNvSpPr/>
              <p:nvPr/>
            </p:nvSpPr>
            <p:spPr>
              <a:xfrm>
                <a:off x="2194240" y="3969550"/>
                <a:ext cx="6630500" cy="1796820"/>
              </a:xfrm>
              <a:prstGeom prst="rect">
                <a:avLst/>
              </a:prstGeom>
              <a:solidFill>
                <a:schemeClr val="accent5">
                  <a:lumMod val="20000"/>
                  <a:lumOff val="80000"/>
                </a:schemeClr>
              </a:solidFill>
              <a:ln w="9525" cmpd="sng"/>
            </p:spPr>
            <p:style>
              <a:lnRef idx="2">
                <a:schemeClr val="dk1"/>
              </a:lnRef>
              <a:fillRef idx="1">
                <a:schemeClr val="lt1"/>
              </a:fillRef>
              <a:effectRef idx="0">
                <a:schemeClr val="dk1"/>
              </a:effectRef>
              <a:fontRef idx="minor">
                <a:schemeClr val="dk1"/>
              </a:fontRef>
            </p:style>
            <p:txBody>
              <a:bodyPr lIns="60359" tIns="30179" rIns="60359" bIns="30179" anchor="ctr"/>
              <a:lstStyle/>
              <a:p>
                <a:pPr algn="ctr">
                  <a:defRPr/>
                </a:pPr>
                <a:endParaRPr lang="ja-JP" altLang="en-US" sz="135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8" name="図表 17">
                <a:extLst>
                  <a:ext uri="{FF2B5EF4-FFF2-40B4-BE49-F238E27FC236}">
                    <a16:creationId xmlns:a16="http://schemas.microsoft.com/office/drawing/2014/main" id="{17022B5E-A576-4EB3-1440-2FE73B5C64C2}"/>
                  </a:ext>
                </a:extLst>
              </p:cNvPr>
              <p:cNvGraphicFramePr/>
              <p:nvPr>
                <p:extLst>
                  <p:ext uri="{D42A27DB-BD31-4B8C-83A1-F6EECF244321}">
                    <p14:modId xmlns:p14="http://schemas.microsoft.com/office/powerpoint/2010/main" val="3214438136"/>
                  </p:ext>
                </p:extLst>
              </p:nvPr>
            </p:nvGraphicFramePr>
            <p:xfrm>
              <a:off x="2318433" y="4062197"/>
              <a:ext cx="6480719" cy="17533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テキスト ボックス 12">
                <a:extLst>
                  <a:ext uri="{FF2B5EF4-FFF2-40B4-BE49-F238E27FC236}">
                    <a16:creationId xmlns:a16="http://schemas.microsoft.com/office/drawing/2014/main" id="{ED99C62C-1083-8E6C-5BC9-29A9DBA75EA3}"/>
                  </a:ext>
                </a:extLst>
              </p:cNvPr>
              <p:cNvSpPr txBox="1">
                <a:spLocks noChangeArrowheads="1"/>
              </p:cNvSpPr>
              <p:nvPr/>
            </p:nvSpPr>
            <p:spPr bwMode="auto">
              <a:xfrm>
                <a:off x="2193137" y="4022324"/>
                <a:ext cx="3401525" cy="24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9" tIns="30179" rIns="60359" bIns="30179">
                <a:spAutoFit/>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fontAlgn="base">
                  <a:spcBef>
                    <a:spcPct val="0"/>
                  </a:spcBef>
                  <a:spcAft>
                    <a:spcPct val="0"/>
                  </a:spcAft>
                  <a:defRPr kumimoji="1" sz="1200">
                    <a:solidFill>
                      <a:schemeClr val="tx1"/>
                    </a:solidFill>
                    <a:latin typeface="Arial" charset="0"/>
                    <a:ea typeface="ＭＳ Ｐゴシック" charset="0"/>
                  </a:defRPr>
                </a:lvl6pPr>
                <a:lvl7pPr marL="2971800" indent="-228600" fontAlgn="base">
                  <a:spcBef>
                    <a:spcPct val="0"/>
                  </a:spcBef>
                  <a:spcAft>
                    <a:spcPct val="0"/>
                  </a:spcAft>
                  <a:defRPr kumimoji="1" sz="1200">
                    <a:solidFill>
                      <a:schemeClr val="tx1"/>
                    </a:solidFill>
                    <a:latin typeface="Arial" charset="0"/>
                    <a:ea typeface="ＭＳ Ｐゴシック" charset="0"/>
                  </a:defRPr>
                </a:lvl7pPr>
                <a:lvl8pPr marL="3429000" indent="-228600" fontAlgn="base">
                  <a:spcBef>
                    <a:spcPct val="0"/>
                  </a:spcBef>
                  <a:spcAft>
                    <a:spcPct val="0"/>
                  </a:spcAft>
                  <a:defRPr kumimoji="1" sz="1200">
                    <a:solidFill>
                      <a:schemeClr val="tx1"/>
                    </a:solidFill>
                    <a:latin typeface="Arial" charset="0"/>
                    <a:ea typeface="ＭＳ Ｐゴシック" charset="0"/>
                  </a:defRPr>
                </a:lvl8pPr>
                <a:lvl9pPr marL="3886200" indent="-228600" fontAlgn="base">
                  <a:spcBef>
                    <a:spcPct val="0"/>
                  </a:spcBef>
                  <a:spcAft>
                    <a:spcPct val="0"/>
                  </a:spcAft>
                  <a:defRPr kumimoji="1" sz="1200">
                    <a:solidFill>
                      <a:schemeClr val="tx1"/>
                    </a:solidFill>
                    <a:latin typeface="Arial" charset="0"/>
                    <a:ea typeface="ＭＳ Ｐゴシック" charset="0"/>
                  </a:defRPr>
                </a:lvl9p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地域生活支援事業で実施される相談支援</a:t>
                </a:r>
              </a:p>
            </p:txBody>
          </p:sp>
        </p:grpSp>
      </p:grpSp>
      <p:sp>
        <p:nvSpPr>
          <p:cNvPr id="20" name="テキスト ボックス 19">
            <a:extLst>
              <a:ext uri="{FF2B5EF4-FFF2-40B4-BE49-F238E27FC236}">
                <a16:creationId xmlns:a16="http://schemas.microsoft.com/office/drawing/2014/main" id="{2DACE2F2-9966-F16C-950D-613324B19976}"/>
              </a:ext>
            </a:extLst>
          </p:cNvPr>
          <p:cNvSpPr txBox="1"/>
          <p:nvPr/>
        </p:nvSpPr>
        <p:spPr>
          <a:xfrm>
            <a:off x="86205" y="6644324"/>
            <a:ext cx="2197066" cy="187905"/>
          </a:xfrm>
          <a:prstGeom prst="rect">
            <a:avLst/>
          </a:prstGeom>
          <a:noFill/>
        </p:spPr>
        <p:txBody>
          <a:bodyPr wrap="square" lIns="60359" tIns="30179" rIns="60359" bIns="30179" rtlCol="0">
            <a:spAutoFit/>
          </a:bodyPr>
          <a:lstStyle/>
          <a:p>
            <a:r>
              <a:rPr lang="ja-JP" altLang="en-US" sz="825" dirty="0">
                <a:latin typeface="UD デジタル 教科書体 N-R" panose="02020400000000000000" pitchFamily="17" charset="-128"/>
                <a:ea typeface="UD デジタル 教科書体 N-R" panose="02020400000000000000" pitchFamily="17" charset="-128"/>
                <a:cs typeface="メイリオ" panose="020B0604030504040204" pitchFamily="50" charset="-128"/>
              </a:rPr>
              <a:t>＜厚生労働省作成資料引用＞</a:t>
            </a:r>
          </a:p>
        </p:txBody>
      </p:sp>
      <p:sp>
        <p:nvSpPr>
          <p:cNvPr id="21" name="テキスト ボックス 20">
            <a:extLst>
              <a:ext uri="{FF2B5EF4-FFF2-40B4-BE49-F238E27FC236}">
                <a16:creationId xmlns:a16="http://schemas.microsoft.com/office/drawing/2014/main" id="{97169557-5B1D-A8FA-50E9-B84E0A34E281}"/>
              </a:ext>
            </a:extLst>
          </p:cNvPr>
          <p:cNvSpPr txBox="1"/>
          <p:nvPr/>
        </p:nvSpPr>
        <p:spPr>
          <a:xfrm>
            <a:off x="1553099" y="1133132"/>
            <a:ext cx="66305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b="1">
                <a:latin typeface="メイリオ" panose="020B0604030504040204" pitchFamily="50" charset="-128"/>
                <a:ea typeface="メイリオ" panose="020B0604030504040204" pitchFamily="50" charset="-128"/>
              </a:rPr>
              <a:t>障害福祉</a:t>
            </a:r>
            <a:r>
              <a:rPr kumimoji="1" lang="ja-JP" altLang="en-US" sz="3200" b="1" dirty="0">
                <a:latin typeface="メイリオ" panose="020B0604030504040204" pitchFamily="50" charset="-128"/>
                <a:ea typeface="メイリオ" panose="020B0604030504040204" pitchFamily="50" charset="-128"/>
              </a:rPr>
              <a:t>分野の相談支援</a:t>
            </a:r>
          </a:p>
        </p:txBody>
      </p:sp>
    </p:spTree>
    <p:extLst>
      <p:ext uri="{BB962C8B-B14F-4D97-AF65-F5344CB8AC3E}">
        <p14:creationId xmlns:p14="http://schemas.microsoft.com/office/powerpoint/2010/main" val="10330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411199" y="5725390"/>
            <a:ext cx="8594577" cy="1132610"/>
          </a:xfrm>
        </p:spPr>
        <p:txBody>
          <a:bodyPr>
            <a:noAutofit/>
          </a:bodyPr>
          <a:lstStyle/>
          <a:p>
            <a:pPr marL="0" indent="0" algn="just">
              <a:buNone/>
            </a:pP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社会福祉事業法改正（</a:t>
            </a:r>
            <a:r>
              <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2000</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p>
          <a:p>
            <a:pPr marL="0" indent="0">
              <a:buNone/>
            </a:pPr>
            <a:r>
              <a:rPr lang="ja-JP" altLang="en-US" sz="2800" dirty="0">
                <a:effectLst/>
                <a:latin typeface="メイリオ" panose="020B0604030504040204" pitchFamily="50" charset="-128"/>
                <a:ea typeface="メイリオ" panose="020B0604030504040204" pitchFamily="50" charset="-128"/>
                <a:cs typeface="Times New Roman" panose="02020603050405020304" pitchFamily="18" charset="0"/>
              </a:rPr>
              <a:t>これら</a:t>
            </a:r>
            <a:r>
              <a:rPr lang="en-US" altLang="ja-JP" sz="28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2800" dirty="0">
                <a:effectLst/>
                <a:latin typeface="メイリオ" panose="020B0604030504040204" pitchFamily="50" charset="-128"/>
                <a:ea typeface="メイリオ" panose="020B0604030504040204" pitchFamily="50" charset="-128"/>
                <a:cs typeface="Times New Roman" panose="02020603050405020304" pitchFamily="18" charset="0"/>
              </a:rPr>
              <a:t>つが「相談支援事業」として位置付けされた</a:t>
            </a:r>
            <a:endParaRPr lang="ja-JP" altLang="en-US" sz="2800" dirty="0">
              <a:latin typeface="メイリオ" panose="020B0604030504040204" pitchFamily="50" charset="-128"/>
              <a:ea typeface="メイリオ" panose="020B0604030504040204" pitchFamily="50" charset="-128"/>
            </a:endParaRPr>
          </a:p>
        </p:txBody>
      </p:sp>
      <p:sp>
        <p:nvSpPr>
          <p:cNvPr id="2" name="矢印: 下 1">
            <a:extLst>
              <a:ext uri="{FF2B5EF4-FFF2-40B4-BE49-F238E27FC236}">
                <a16:creationId xmlns:a16="http://schemas.microsoft.com/office/drawing/2014/main" id="{8FE0963C-25EB-075B-47F4-8FA8BEC38B1B}"/>
              </a:ext>
            </a:extLst>
          </p:cNvPr>
          <p:cNvSpPr/>
          <p:nvPr/>
        </p:nvSpPr>
        <p:spPr>
          <a:xfrm>
            <a:off x="4056910" y="210150"/>
            <a:ext cx="812800" cy="54301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スライド番号プレースホルダー 2">
            <a:extLst>
              <a:ext uri="{FF2B5EF4-FFF2-40B4-BE49-F238E27FC236}">
                <a16:creationId xmlns:a16="http://schemas.microsoft.com/office/drawing/2014/main" id="{0DFADCC0-5846-6FA3-D2C0-A210AEBDA6B3}"/>
              </a:ext>
            </a:extLst>
          </p:cNvPr>
          <p:cNvSpPr>
            <a:spLocks noGrp="1"/>
          </p:cNvSpPr>
          <p:nvPr>
            <p:ph type="sldNum" sz="quarter" idx="12"/>
          </p:nvPr>
        </p:nvSpPr>
        <p:spPr/>
        <p:txBody>
          <a:bodyPr/>
          <a:lstStyle/>
          <a:p>
            <a:fld id="{723DC7A6-A3E6-40A6-A88F-7A8EA63E7490}" type="slidenum">
              <a:rPr kumimoji="1" lang="ja-JP" altLang="en-US" smtClean="0"/>
              <a:pPr/>
              <a:t>7</a:t>
            </a:fld>
            <a:endParaRPr kumimoji="1" lang="ja-JP" altLang="en-US" dirty="0"/>
          </a:p>
        </p:txBody>
      </p:sp>
      <p:sp>
        <p:nvSpPr>
          <p:cNvPr id="4" name="コンテンツ プレースホルダー 4">
            <a:extLst>
              <a:ext uri="{FF2B5EF4-FFF2-40B4-BE49-F238E27FC236}">
                <a16:creationId xmlns:a16="http://schemas.microsoft.com/office/drawing/2014/main" id="{612EBB49-0340-7115-DF3B-2B55E1D6B498}"/>
              </a:ext>
            </a:extLst>
          </p:cNvPr>
          <p:cNvSpPr txBox="1">
            <a:spLocks/>
          </p:cNvSpPr>
          <p:nvPr/>
        </p:nvSpPr>
        <p:spPr>
          <a:xfrm>
            <a:off x="595422" y="10632"/>
            <a:ext cx="7735777" cy="1010652"/>
          </a:xfrm>
          <a:prstGeom prst="rect">
            <a:avLst/>
          </a:prstGeom>
          <a:solidFill>
            <a:schemeClr val="accent5">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ja-JP" sz="3000" kern="100" dirty="0">
                <a:latin typeface="メイリオ" panose="020B0604030504040204" pitchFamily="50" charset="-128"/>
                <a:ea typeface="メイリオ" panose="020B0604030504040204" pitchFamily="50" charset="-128"/>
                <a:cs typeface="Times New Roman" panose="02020603050405020304" pitchFamily="18" charset="0"/>
              </a:rPr>
              <a:t>【障害者ノーマライゼーション</a:t>
            </a:r>
            <a:r>
              <a:rPr lang="en-US" altLang="ja-JP" sz="3000" kern="100" dirty="0">
                <a:latin typeface="メイリオ" panose="020B0604030504040204" pitchFamily="50" charset="-128"/>
                <a:ea typeface="メイリオ" panose="020B0604030504040204" pitchFamily="50" charset="-128"/>
                <a:cs typeface="Times New Roman" panose="02020603050405020304" pitchFamily="18" charset="0"/>
              </a:rPr>
              <a:t>7</a:t>
            </a:r>
            <a:r>
              <a:rPr lang="ja-JP" altLang="ja-JP" sz="3000" kern="100" dirty="0">
                <a:latin typeface="メイリオ" panose="020B0604030504040204" pitchFamily="50" charset="-128"/>
                <a:ea typeface="メイリオ" panose="020B0604030504040204" pitchFamily="50" charset="-128"/>
                <a:cs typeface="Times New Roman" panose="02020603050405020304" pitchFamily="18" charset="0"/>
              </a:rPr>
              <a:t>か年戦略（</a:t>
            </a:r>
            <a:r>
              <a:rPr lang="en-US" altLang="ja-JP" sz="3000" kern="100" dirty="0">
                <a:latin typeface="メイリオ" panose="020B0604030504040204" pitchFamily="50" charset="-128"/>
                <a:ea typeface="メイリオ" panose="020B0604030504040204" pitchFamily="50" charset="-128"/>
                <a:cs typeface="Times New Roman" panose="02020603050405020304" pitchFamily="18" charset="0"/>
              </a:rPr>
              <a:t>1995</a:t>
            </a:r>
            <a:r>
              <a:rPr lang="ja-JP" altLang="ja-JP" sz="3000" kern="100" dirty="0">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3000" kern="100" dirty="0">
                <a:latin typeface="メイリオ" panose="020B0604030504040204" pitchFamily="50" charset="-128"/>
                <a:ea typeface="メイリオ" panose="020B0604030504040204" pitchFamily="50" charset="-128"/>
                <a:cs typeface="Times New Roman" panose="02020603050405020304" pitchFamily="18" charset="0"/>
              </a:rPr>
              <a:t>7</a:t>
            </a:r>
            <a:r>
              <a:rPr lang="ja-JP" altLang="ja-JP" sz="3000"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000" kern="100" dirty="0">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sz="3000" kern="100" dirty="0">
                <a:latin typeface="メイリオ" panose="020B0604030504040204" pitchFamily="50" charset="-128"/>
                <a:ea typeface="メイリオ" panose="020B0604030504040204" pitchFamily="50" charset="-128"/>
                <a:cs typeface="Times New Roman" panose="02020603050405020304" pitchFamily="18" charset="0"/>
              </a:rPr>
              <a:t>月）】</a:t>
            </a:r>
            <a:endParaRPr lang="en-US" altLang="ja-JP" sz="3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コンテンツ プレースホルダー 4">
            <a:extLst>
              <a:ext uri="{FF2B5EF4-FFF2-40B4-BE49-F238E27FC236}">
                <a16:creationId xmlns:a16="http://schemas.microsoft.com/office/drawing/2014/main" id="{10E84057-9862-EE5F-3F79-63112E75DDE0}"/>
              </a:ext>
            </a:extLst>
          </p:cNvPr>
          <p:cNvSpPr txBox="1">
            <a:spLocks/>
          </p:cNvSpPr>
          <p:nvPr/>
        </p:nvSpPr>
        <p:spPr>
          <a:xfrm>
            <a:off x="595423" y="1305863"/>
            <a:ext cx="7735776" cy="3400144"/>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pP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1996</a:t>
            </a: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）年から実施</a:t>
            </a:r>
          </a:p>
          <a:p>
            <a:pPr marL="185738" indent="-185738" algn="just">
              <a:buFont typeface="Wingdings" panose="05000000000000000000" pitchFamily="2" charset="2"/>
              <a:buChar char="u"/>
              <a:tabLst>
                <a:tab pos="185738" algn="l"/>
              </a:tabLst>
            </a:pP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「障害児（者）地域療育等支援事業」　</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r">
              <a:buNone/>
              <a:tabLst>
                <a:tab pos="185738" algn="l"/>
              </a:tabLst>
            </a:pPr>
            <a:r>
              <a:rPr lang="ja-JP" altLang="ja-JP" sz="2400"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知的障害者</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支援（</a:t>
            </a:r>
            <a:r>
              <a:rPr lang="ja-JP" altLang="ja-JP" sz="2400" b="1" kern="100" dirty="0">
                <a:solidFill>
                  <a:srgbClr val="00B050"/>
                </a:solidFill>
                <a:latin typeface="メイリオ" panose="020B0604030504040204" pitchFamily="50" charset="-128"/>
                <a:ea typeface="メイリオ" panose="020B0604030504040204" pitchFamily="50" charset="-128"/>
                <a:cs typeface="Times New Roman" panose="02020603050405020304" pitchFamily="18" charset="0"/>
              </a:rPr>
              <a:t>都道府県</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85738" indent="-185738" algn="just">
              <a:buFont typeface="Wingdings" panose="05000000000000000000" pitchFamily="2" charset="2"/>
              <a:buChar char="u"/>
              <a:tabLst>
                <a:tab pos="185738" algn="l"/>
              </a:tabLst>
            </a:pP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「精神障害者地域生活支援事業」　　　</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r">
              <a:buNone/>
              <a:tabLst>
                <a:tab pos="185738" algn="l"/>
              </a:tabLst>
            </a:pPr>
            <a:r>
              <a:rPr lang="ja-JP" altLang="ja-JP" sz="2400"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精神障害者</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支援（</a:t>
            </a:r>
            <a:r>
              <a:rPr lang="ja-JP" altLang="ja-JP" sz="2400" b="1" kern="100" dirty="0">
                <a:solidFill>
                  <a:srgbClr val="00B050"/>
                </a:solidFill>
                <a:latin typeface="メイリオ" panose="020B0604030504040204" pitchFamily="50" charset="-128"/>
                <a:ea typeface="メイリオ" panose="020B0604030504040204" pitchFamily="50" charset="-128"/>
                <a:cs typeface="Times New Roman" panose="02020603050405020304" pitchFamily="18" charset="0"/>
              </a:rPr>
              <a:t>都道府県</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85738" indent="-185738" algn="just">
              <a:buFont typeface="Wingdings" panose="05000000000000000000" pitchFamily="2" charset="2"/>
              <a:buChar char="u"/>
              <a:tabLst>
                <a:tab pos="185738" algn="l"/>
              </a:tabLst>
            </a:pP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「市町村障害者生活支援事業」　　　　</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r">
              <a:buNone/>
              <a:tabLst>
                <a:tab pos="185738" algn="l"/>
              </a:tabLst>
            </a:pPr>
            <a:r>
              <a:rPr lang="ja-JP" altLang="ja-JP" sz="24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身体障害者</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支援（</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市町村</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174802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411200" y="595423"/>
            <a:ext cx="7920000" cy="5990069"/>
          </a:xfrm>
        </p:spPr>
        <p:txBody>
          <a:bodyPr>
            <a:normAutofit fontScale="92500"/>
          </a:bodyPr>
          <a:lstStyle/>
          <a:p>
            <a:pPr marL="0" indent="0" algn="just">
              <a:buNone/>
            </a:pPr>
            <a:r>
              <a:rPr lang="ja-JP" altLang="ja-JP" sz="35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500" b="1" kern="100" dirty="0">
                <a:latin typeface="メイリオ" panose="020B0604030504040204" pitchFamily="50" charset="-128"/>
                <a:ea typeface="メイリオ" panose="020B0604030504040204" pitchFamily="50" charset="-128"/>
                <a:cs typeface="Times New Roman" panose="02020603050405020304" pitchFamily="18" charset="0"/>
              </a:rPr>
              <a:t>法改正の推移～相談支援中心に～</a:t>
            </a:r>
            <a:r>
              <a:rPr lang="ja-JP" altLang="ja-JP" sz="35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342900" indent="-342900" algn="just">
              <a:buFont typeface="Wingdings" panose="05000000000000000000" pitchFamily="2" charset="2"/>
              <a:buChar char=""/>
            </a:pP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障害者自立支援法（</a:t>
            </a:r>
            <a:r>
              <a:rPr lang="en-US"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2006</a:t>
            </a: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18</a:t>
            </a: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382905" indent="0" algn="just">
              <a:buNone/>
            </a:pP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市町村の必須事業として位置付け、障害種別に関わらず</a:t>
            </a:r>
            <a:r>
              <a:rPr lang="ja-JP"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「相談支援事業」として市町村が一元的に実施</a:t>
            </a: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することとなった。</a:t>
            </a:r>
          </a:p>
          <a:p>
            <a:pPr marL="342900" indent="-342900" algn="just">
              <a:buFont typeface="Wingdings" panose="05000000000000000000" pitchFamily="2" charset="2"/>
              <a:buChar char=""/>
            </a:pP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改正障害者自立支援法（</a:t>
            </a:r>
            <a:r>
              <a:rPr lang="en-US"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2012</a:t>
            </a: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24</a:t>
            </a:r>
            <a:r>
              <a:rPr lang="ja-JP" altLang="en-US" sz="3200" u="sng"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4</a:t>
            </a: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月）</a:t>
            </a:r>
          </a:p>
          <a:p>
            <a:pPr marL="425450" indent="0" algn="just">
              <a:buNone/>
            </a:pPr>
            <a:r>
              <a:rPr lang="ja-JP"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サービス</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等</a:t>
            </a:r>
            <a:r>
              <a:rPr lang="ja-JP"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利用計画の作成</a:t>
            </a: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が明記。</a:t>
            </a:r>
          </a:p>
          <a:p>
            <a:pPr marL="342900" indent="-342900" algn="just">
              <a:buFont typeface="Wingdings" panose="05000000000000000000" pitchFamily="2" charset="2"/>
              <a:buChar char=""/>
            </a:pP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障害者総合支援法（</a:t>
            </a:r>
            <a:r>
              <a:rPr lang="en-US"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2013</a:t>
            </a: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25</a:t>
            </a:r>
            <a:r>
              <a:rPr lang="ja-JP" altLang="ja-JP" sz="3200" u="sng"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184150" indent="0" algn="just">
              <a:buNone/>
            </a:pP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障害福祉サービスを利用する</a:t>
            </a:r>
            <a:r>
              <a:rPr lang="ja-JP"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全ての人</a:t>
            </a:r>
            <a:r>
              <a:rPr lang="ja-JP" altLang="ja-JP" sz="3200" b="1" kern="100" dirty="0">
                <a:latin typeface="メイリオ" panose="020B0604030504040204" pitchFamily="50" charset="-128"/>
                <a:ea typeface="メイリオ" panose="020B0604030504040204" pitchFamily="50" charset="-128"/>
                <a:cs typeface="Times New Roman" panose="02020603050405020304" pitchFamily="18" charset="0"/>
              </a:rPr>
              <a:t>に対して</a:t>
            </a: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、サービス等利用計画</a:t>
            </a:r>
            <a:r>
              <a:rPr lang="ja-JP"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作成を義務化</a:t>
            </a:r>
            <a:r>
              <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33350" marR="133350" indent="0">
              <a:buNone/>
            </a:pPr>
            <a:endParaRPr lang="ja-JP" altLang="en-US" sz="32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D099F9D-5188-E643-68B4-F070590EDC3A}"/>
              </a:ext>
            </a:extLst>
          </p:cNvPr>
          <p:cNvSpPr>
            <a:spLocks noGrp="1"/>
          </p:cNvSpPr>
          <p:nvPr>
            <p:ph type="sldNum" sz="quarter" idx="12"/>
          </p:nvPr>
        </p:nvSpPr>
        <p:spPr/>
        <p:txBody>
          <a:bodyPr/>
          <a:lstStyle/>
          <a:p>
            <a:fld id="{723DC7A6-A3E6-40A6-A88F-7A8EA63E7490}" type="slidenum">
              <a:rPr kumimoji="1" lang="ja-JP" altLang="en-US" smtClean="0"/>
              <a:pPr/>
              <a:t>8</a:t>
            </a:fld>
            <a:endParaRPr kumimoji="1" lang="ja-JP" altLang="en-US" dirty="0"/>
          </a:p>
        </p:txBody>
      </p:sp>
    </p:spTree>
    <p:extLst>
      <p:ext uri="{BB962C8B-B14F-4D97-AF65-F5344CB8AC3E}">
        <p14:creationId xmlns:p14="http://schemas.microsoft.com/office/powerpoint/2010/main" val="153409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下 2">
            <a:extLst>
              <a:ext uri="{FF2B5EF4-FFF2-40B4-BE49-F238E27FC236}">
                <a16:creationId xmlns:a16="http://schemas.microsoft.com/office/drawing/2014/main" id="{D66D141B-6C75-6677-ECFB-AA82F6C7E0A9}"/>
              </a:ext>
            </a:extLst>
          </p:cNvPr>
          <p:cNvSpPr/>
          <p:nvPr/>
        </p:nvSpPr>
        <p:spPr>
          <a:xfrm>
            <a:off x="4175839" y="1666232"/>
            <a:ext cx="792322" cy="43676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コンテンツ プレースホルダー 4">
            <a:extLst>
              <a:ext uri="{FF2B5EF4-FFF2-40B4-BE49-F238E27FC236}">
                <a16:creationId xmlns:a16="http://schemas.microsoft.com/office/drawing/2014/main" id="{A4650EC1-779C-A08F-A582-2B89C372ED7E}"/>
              </a:ext>
            </a:extLst>
          </p:cNvPr>
          <p:cNvSpPr>
            <a:spLocks noGrp="1"/>
          </p:cNvSpPr>
          <p:nvPr>
            <p:ph idx="1"/>
          </p:nvPr>
        </p:nvSpPr>
        <p:spPr>
          <a:xfrm>
            <a:off x="612000" y="3593805"/>
            <a:ext cx="7920000" cy="1339702"/>
          </a:xfrm>
        </p:spPr>
        <p:style>
          <a:lnRef idx="1">
            <a:schemeClr val="accent6"/>
          </a:lnRef>
          <a:fillRef idx="2">
            <a:schemeClr val="accent6"/>
          </a:fillRef>
          <a:effectRef idx="1">
            <a:schemeClr val="accent6"/>
          </a:effectRef>
          <a:fontRef idx="minor">
            <a:schemeClr val="dk1"/>
          </a:fontRef>
        </p:style>
        <p:txBody>
          <a:bodyPr anchor="ctr">
            <a:noAutofit/>
          </a:bodyPr>
          <a:lstStyle/>
          <a:p>
            <a:pPr marL="0" indent="0" algn="ctr">
              <a:buNone/>
            </a:pP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相談支援専門員の確保</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質の担保</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ctr">
              <a:buNone/>
            </a:pP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計画相談支援の体制整備　が必要</a:t>
            </a:r>
          </a:p>
        </p:txBody>
      </p:sp>
      <p:sp>
        <p:nvSpPr>
          <p:cNvPr id="4" name="スライド番号プレースホルダー 3">
            <a:extLst>
              <a:ext uri="{FF2B5EF4-FFF2-40B4-BE49-F238E27FC236}">
                <a16:creationId xmlns:a16="http://schemas.microsoft.com/office/drawing/2014/main" id="{4B075C07-29A6-9245-1C0F-10E52A8C5486}"/>
              </a:ext>
            </a:extLst>
          </p:cNvPr>
          <p:cNvSpPr>
            <a:spLocks noGrp="1"/>
          </p:cNvSpPr>
          <p:nvPr>
            <p:ph type="sldNum" sz="quarter" idx="12"/>
          </p:nvPr>
        </p:nvSpPr>
        <p:spPr/>
        <p:txBody>
          <a:bodyPr/>
          <a:lstStyle/>
          <a:p>
            <a:fld id="{723DC7A6-A3E6-40A6-A88F-7A8EA63E7490}" type="slidenum">
              <a:rPr kumimoji="1" lang="ja-JP" altLang="en-US" smtClean="0"/>
              <a:pPr/>
              <a:t>9</a:t>
            </a:fld>
            <a:endParaRPr kumimoji="1" lang="ja-JP" altLang="en-US" dirty="0"/>
          </a:p>
        </p:txBody>
      </p:sp>
      <p:sp>
        <p:nvSpPr>
          <p:cNvPr id="7" name="テキスト ボックス 6">
            <a:extLst>
              <a:ext uri="{FF2B5EF4-FFF2-40B4-BE49-F238E27FC236}">
                <a16:creationId xmlns:a16="http://schemas.microsoft.com/office/drawing/2014/main" id="{998836C1-07DF-9705-3747-B5F597996CBF}"/>
              </a:ext>
            </a:extLst>
          </p:cNvPr>
          <p:cNvSpPr txBox="1"/>
          <p:nvPr/>
        </p:nvSpPr>
        <p:spPr>
          <a:xfrm>
            <a:off x="612000" y="1136622"/>
            <a:ext cx="8064167" cy="1815882"/>
          </a:xfrm>
          <a:prstGeom prst="rect">
            <a:avLst/>
          </a:prstGeom>
          <a:solidFill>
            <a:schemeClr val="bg1"/>
          </a:solidFill>
        </p:spPr>
        <p:txBody>
          <a:bodyPr wrap="square">
            <a:spAutoFit/>
          </a:bodyPr>
          <a:lstStyle/>
          <a:p>
            <a:pPr marL="0" indent="0" algn="just">
              <a:buNone/>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市町村へ</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一元化の結果</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利用者数の増加や市町村職員のみでは相談支援を提供することが困難なケース等への対応として、指定相談支援事業者への委託も可能となった。</a:t>
            </a:r>
          </a:p>
        </p:txBody>
      </p:sp>
      <p:sp>
        <p:nvSpPr>
          <p:cNvPr id="9" name="テキスト ボックス 8">
            <a:extLst>
              <a:ext uri="{FF2B5EF4-FFF2-40B4-BE49-F238E27FC236}">
                <a16:creationId xmlns:a16="http://schemas.microsoft.com/office/drawing/2014/main" id="{4013D29C-420D-34BC-F07E-78B426632821}"/>
              </a:ext>
            </a:extLst>
          </p:cNvPr>
          <p:cNvSpPr txBox="1"/>
          <p:nvPr/>
        </p:nvSpPr>
        <p:spPr>
          <a:xfrm>
            <a:off x="612000" y="6033900"/>
            <a:ext cx="7920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indent="0" algn="ctr">
              <a:buNone/>
            </a:pP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基幹相談支援センターの設置が進められる</a:t>
            </a:r>
          </a:p>
        </p:txBody>
      </p:sp>
    </p:spTree>
    <p:extLst>
      <p:ext uri="{BB962C8B-B14F-4D97-AF65-F5344CB8AC3E}">
        <p14:creationId xmlns:p14="http://schemas.microsoft.com/office/powerpoint/2010/main" val="17377242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2472</TotalTime>
  <Words>3848</Words>
  <Application>Microsoft Office PowerPoint</Application>
  <PresentationFormat>画面に合わせる (4:3)</PresentationFormat>
  <Paragraphs>407</Paragraphs>
  <Slides>30</Slides>
  <Notes>30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30</vt:i4>
      </vt:variant>
    </vt:vector>
  </HeadingPairs>
  <TitlesOfParts>
    <vt:vector size="42" baseType="lpstr">
      <vt:lpstr>ＭＳ ゴシック</vt:lpstr>
      <vt:lpstr>MS-Mincho</vt:lpstr>
      <vt:lpstr>UD デジタル 教科書体 N-R</vt:lpstr>
      <vt:lpstr>メイリオ</vt:lpstr>
      <vt:lpstr>游ゴシック</vt:lpstr>
      <vt:lpstr>游ゴシック Light</vt:lpstr>
      <vt:lpstr>游明朝</vt:lpstr>
      <vt:lpstr>Arial</vt:lpstr>
      <vt:lpstr>Century Gothic</vt:lpstr>
      <vt:lpstr>Symbol</vt:lpstr>
      <vt:lpstr>Wingdings</vt:lpstr>
      <vt:lpstr>Office テーマ</vt:lpstr>
      <vt:lpstr>相談支援の基本的な考え方</vt:lpstr>
      <vt:lpstr>講義1のねらい</vt:lpstr>
      <vt:lpstr>1．相談支援とは</vt:lpstr>
      <vt:lpstr>目的を果たすプロセス～相談支援の重要性～</vt:lpstr>
      <vt:lpstr>市町村に求められる取り組み</vt:lpstr>
      <vt:lpstr>2．相談支援の仕組み</vt:lpstr>
      <vt:lpstr>PowerPoint プレゼンテーション</vt:lpstr>
      <vt:lpstr>PowerPoint プレゼンテーション</vt:lpstr>
      <vt:lpstr>PowerPoint プレゼンテーション</vt:lpstr>
      <vt:lpstr>(2)相談支援の基本的な流れ</vt:lpstr>
      <vt:lpstr>PowerPoint プレゼンテーション</vt:lpstr>
      <vt:lpstr>3.相談支援における市町村の責務と役割</vt:lpstr>
      <vt:lpstr>(1)障害福祉サービスの支給決定</vt:lpstr>
      <vt:lpstr>(2)相談支援事業の実施</vt:lpstr>
      <vt:lpstr>(3)関係諸機関との連携</vt:lpstr>
      <vt:lpstr>(4)相談支援体制整備</vt:lpstr>
      <vt:lpstr>4.相談支援における都道府県の責務と役割</vt:lpstr>
      <vt:lpstr>(1)人材養成</vt:lpstr>
      <vt:lpstr>(2)広域的支援、市町村支援</vt:lpstr>
      <vt:lpstr>(3)一般相談支援事業者の指定</vt:lpstr>
      <vt:lpstr>(4)都道府県における相談支援体制の整備</vt:lpstr>
      <vt:lpstr>5.相談支援における基本的姿勢</vt:lpstr>
      <vt:lpstr>PowerPoint プレゼンテーション</vt:lpstr>
      <vt:lpstr>PowerPoint プレゼンテーション</vt:lpstr>
      <vt:lpstr>6.相談支援を担う人材</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1．相談支援とは</dc:title>
  <dc:creator>成太 川島</dc:creator>
  <cp:lastModifiedBy>HIT info13</cp:lastModifiedBy>
  <cp:revision>52</cp:revision>
  <cp:lastPrinted>2024-03-22T00:50:08Z</cp:lastPrinted>
  <dcterms:created xsi:type="dcterms:W3CDTF">2023-12-06T04:31:37Z</dcterms:created>
  <dcterms:modified xsi:type="dcterms:W3CDTF">2024-04-05T00:47:07Z</dcterms:modified>
</cp:coreProperties>
</file>