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256" r:id="rId2"/>
    <p:sldId id="261" r:id="rId3"/>
    <p:sldId id="272" r:id="rId4"/>
    <p:sldId id="273" r:id="rId5"/>
    <p:sldId id="271" r:id="rId6"/>
    <p:sldId id="283" r:id="rId7"/>
    <p:sldId id="284" r:id="rId8"/>
    <p:sldId id="258" r:id="rId9"/>
    <p:sldId id="275" r:id="rId10"/>
    <p:sldId id="276" r:id="rId11"/>
    <p:sldId id="277" r:id="rId12"/>
    <p:sldId id="278" r:id="rId13"/>
    <p:sldId id="265" r:id="rId14"/>
    <p:sldId id="262" r:id="rId15"/>
    <p:sldId id="266" r:id="rId16"/>
    <p:sldId id="274" r:id="rId17"/>
    <p:sldId id="281" r:id="rId18"/>
    <p:sldId id="282" r:id="rId19"/>
  </p:sldIdLst>
  <p:sldSz cx="9144000" cy="6858000" type="screen4x3"/>
  <p:notesSz cx="10234613" cy="7099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4061" autoAdjust="0"/>
  </p:normalViewPr>
  <p:slideViewPr>
    <p:cSldViewPr snapToGrid="0">
      <p:cViewPr varScale="1">
        <p:scale>
          <a:sx n="100" d="100"/>
          <a:sy n="100" d="100"/>
        </p:scale>
        <p:origin x="1584" y="90"/>
      </p:cViewPr>
      <p:guideLst/>
    </p:cSldViewPr>
  </p:slideViewPr>
  <p:notesTextViewPr>
    <p:cViewPr>
      <p:scale>
        <a:sx n="1" d="1"/>
        <a:sy n="1" d="1"/>
      </p:scale>
      <p:origin x="0" y="0"/>
    </p:cViewPr>
  </p:notesTextViewPr>
  <p:notesViewPr>
    <p:cSldViewPr snapToGrid="0">
      <p:cViewPr varScale="1">
        <p:scale>
          <a:sx n="73" d="100"/>
          <a:sy n="73" d="100"/>
        </p:scale>
        <p:origin x="4002"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3DBCA33F-8413-6380-F80F-9685C82AEB7F}"/>
              </a:ext>
            </a:extLst>
          </p:cNvPr>
          <p:cNvSpPr>
            <a:spLocks noGrp="1"/>
          </p:cNvSpPr>
          <p:nvPr>
            <p:ph type="hdr" sz="quarter"/>
          </p:nvPr>
        </p:nvSpPr>
        <p:spPr>
          <a:xfrm>
            <a:off x="779782" y="344513"/>
            <a:ext cx="8524412" cy="356197"/>
          </a:xfrm>
          <a:prstGeom prst="rect">
            <a:avLst/>
          </a:prstGeom>
        </p:spPr>
        <p:txBody>
          <a:bodyPr vert="horz" lIns="99048" tIns="49524" rIns="99048" bIns="49524" rtlCol="0"/>
          <a:lstStyle>
            <a:lvl1pPr algn="l">
              <a:defRPr sz="1300"/>
            </a:lvl1pPr>
          </a:lstStyle>
          <a:p>
            <a:r>
              <a:rPr kumimoji="1" lang="ja-JP" altLang="en-US" sz="1500" dirty="0">
                <a:latin typeface="ＭＳ ゴシック" panose="020B0609070205080204" pitchFamily="49" charset="-128"/>
                <a:ea typeface="ＭＳ ゴシック" panose="020B0609070205080204" pitchFamily="49" charset="-128"/>
              </a:rPr>
              <a:t>講義・演習資料：講義２・演習２「（自立支援）協議会の役割」</a:t>
            </a:r>
            <a:endParaRPr kumimoji="1" lang="ja-JP" altLang="en-US" dirty="0">
              <a:latin typeface="ＭＳ ゴシック" panose="020B0609070205080204" pitchFamily="49" charset="-128"/>
              <a:ea typeface="ＭＳ ゴシック" panose="020B0609070205080204" pitchFamily="49" charset="-128"/>
            </a:endParaRPr>
          </a:p>
          <a:p>
            <a:endParaRPr kumimoji="1" lang="ja-JP" altLang="en-US" dirty="0"/>
          </a:p>
        </p:txBody>
      </p:sp>
      <p:sp>
        <p:nvSpPr>
          <p:cNvPr id="4" name="フッター プレースホルダー 3">
            <a:extLst>
              <a:ext uri="{FF2B5EF4-FFF2-40B4-BE49-F238E27FC236}">
                <a16:creationId xmlns:a16="http://schemas.microsoft.com/office/drawing/2014/main" id="{AE4C1C04-CD53-C0B5-D0AD-E216237D3953}"/>
              </a:ext>
            </a:extLst>
          </p:cNvPr>
          <p:cNvSpPr>
            <a:spLocks noGrp="1"/>
          </p:cNvSpPr>
          <p:nvPr>
            <p:ph type="ftr" sz="quarter" idx="2"/>
          </p:nvPr>
        </p:nvSpPr>
        <p:spPr>
          <a:xfrm>
            <a:off x="1" y="6743104"/>
            <a:ext cx="4434998" cy="356197"/>
          </a:xfrm>
          <a:prstGeom prst="rect">
            <a:avLst/>
          </a:prstGeom>
        </p:spPr>
        <p:txBody>
          <a:bodyPr vert="horz" lIns="99048" tIns="49524" rIns="99048" bIns="49524" rtlCol="0" anchor="b"/>
          <a:lstStyle>
            <a:lvl1pPr algn="l">
              <a:defRPr sz="1300"/>
            </a:lvl1pPr>
          </a:lstStyle>
          <a:p>
            <a:endParaRPr kumimoji="1" lang="ja-JP" altLang="en-US"/>
          </a:p>
        </p:txBody>
      </p:sp>
    </p:spTree>
    <p:extLst>
      <p:ext uri="{BB962C8B-B14F-4D97-AF65-F5344CB8AC3E}">
        <p14:creationId xmlns:p14="http://schemas.microsoft.com/office/powerpoint/2010/main" val="611705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434998" cy="35619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5797247" y="0"/>
            <a:ext cx="4434998" cy="356198"/>
          </a:xfrm>
          <a:prstGeom prst="rect">
            <a:avLst/>
          </a:prstGeom>
        </p:spPr>
        <p:txBody>
          <a:bodyPr vert="horz" lIns="99048" tIns="49524" rIns="99048" bIns="49524" rtlCol="0"/>
          <a:lstStyle>
            <a:lvl1pPr algn="r">
              <a:defRPr sz="1300"/>
            </a:lvl1pPr>
          </a:lstStyle>
          <a:p>
            <a:fld id="{D4A99865-F1B4-4D5C-81D5-CC7FA8085E7E}" type="datetimeFigureOut">
              <a:rPr kumimoji="1" lang="ja-JP" altLang="en-US" smtClean="0"/>
              <a:t>2024/4/5</a:t>
            </a:fld>
            <a:endParaRPr kumimoji="1" lang="ja-JP" altLang="en-US"/>
          </a:p>
        </p:txBody>
      </p:sp>
      <p:sp>
        <p:nvSpPr>
          <p:cNvPr id="4" name="スライド イメージ プレースホルダー 3"/>
          <p:cNvSpPr>
            <a:spLocks noGrp="1" noRot="1" noChangeAspect="1"/>
          </p:cNvSpPr>
          <p:nvPr>
            <p:ph type="sldImg" idx="2"/>
          </p:nvPr>
        </p:nvSpPr>
        <p:spPr>
          <a:xfrm>
            <a:off x="3519488" y="887413"/>
            <a:ext cx="3195637" cy="2395537"/>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1023462" y="3416538"/>
            <a:ext cx="8187690" cy="279534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743104"/>
            <a:ext cx="4434998" cy="35619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5797247" y="6743104"/>
            <a:ext cx="4434998" cy="356197"/>
          </a:xfrm>
          <a:prstGeom prst="rect">
            <a:avLst/>
          </a:prstGeom>
        </p:spPr>
        <p:txBody>
          <a:bodyPr vert="horz" lIns="99048" tIns="49524" rIns="99048" bIns="49524" rtlCol="0" anchor="b"/>
          <a:lstStyle>
            <a:lvl1pPr algn="r">
              <a:defRPr sz="1300"/>
            </a:lvl1pPr>
          </a:lstStyle>
          <a:p>
            <a:fld id="{6789EFF1-7DAF-4D96-91C9-9A27B697309C}" type="slidenum">
              <a:rPr kumimoji="1" lang="ja-JP" altLang="en-US" smtClean="0"/>
              <a:t>‹#›</a:t>
            </a:fld>
            <a:endParaRPr kumimoji="1" lang="ja-JP" altLang="en-US"/>
          </a:p>
        </p:txBody>
      </p:sp>
    </p:spTree>
    <p:extLst>
      <p:ext uri="{BB962C8B-B14F-4D97-AF65-F5344CB8AC3E}">
        <p14:creationId xmlns:p14="http://schemas.microsoft.com/office/powerpoint/2010/main" val="12799328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519488" y="887413"/>
            <a:ext cx="3195637" cy="239553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789EFF1-7DAF-4D96-91C9-9A27B697309C}" type="slidenum">
              <a:rPr kumimoji="1" lang="ja-JP" altLang="en-US" smtClean="0"/>
              <a:t>5</a:t>
            </a:fld>
            <a:endParaRPr kumimoji="1" lang="ja-JP" altLang="en-US"/>
          </a:p>
        </p:txBody>
      </p:sp>
    </p:spTree>
    <p:extLst>
      <p:ext uri="{BB962C8B-B14F-4D97-AF65-F5344CB8AC3E}">
        <p14:creationId xmlns:p14="http://schemas.microsoft.com/office/powerpoint/2010/main" val="3581799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just">
              <a:tabLst>
                <a:tab pos="495239" algn="l"/>
              </a:tabLst>
            </a:pPr>
            <a:r>
              <a:rPr lang="ja-JP" altLang="en-US" sz="1900" kern="100" dirty="0">
                <a:latin typeface="游明朝" panose="02020400000000000000" pitchFamily="18" charset="-128"/>
                <a:ea typeface="游明朝" panose="02020400000000000000" pitchFamily="18" charset="-128"/>
                <a:cs typeface="Times New Roman" panose="02020603050405020304" pitchFamily="18" charset="0"/>
              </a:rPr>
              <a:t>　</a:t>
            </a:r>
            <a:endParaRPr kumimoji="1" lang="ja-JP" altLang="en-US" dirty="0"/>
          </a:p>
        </p:txBody>
      </p:sp>
      <p:sp>
        <p:nvSpPr>
          <p:cNvPr id="4" name="スライド番号プレースホルダー 3"/>
          <p:cNvSpPr>
            <a:spLocks noGrp="1"/>
          </p:cNvSpPr>
          <p:nvPr>
            <p:ph type="sldNum" sz="quarter" idx="5"/>
          </p:nvPr>
        </p:nvSpPr>
        <p:spPr/>
        <p:txBody>
          <a:bodyPr/>
          <a:lstStyle/>
          <a:p>
            <a:fld id="{015A321C-6CDE-4AD5-8159-F832669EC863}" type="slidenum">
              <a:rPr kumimoji="1" lang="ja-JP" altLang="en-US" smtClean="0"/>
              <a:t>6</a:t>
            </a:fld>
            <a:endParaRPr kumimoji="1" lang="ja-JP" altLang="en-US"/>
          </a:p>
        </p:txBody>
      </p:sp>
    </p:spTree>
    <p:extLst>
      <p:ext uri="{BB962C8B-B14F-4D97-AF65-F5344CB8AC3E}">
        <p14:creationId xmlns:p14="http://schemas.microsoft.com/office/powerpoint/2010/main" val="2485673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just">
              <a:tabLst>
                <a:tab pos="495239" algn="l"/>
              </a:tabLst>
            </a:pPr>
            <a:r>
              <a:rPr lang="ja-JP" altLang="en-US" sz="1900" kern="100" dirty="0">
                <a:latin typeface="游明朝" panose="02020400000000000000" pitchFamily="18" charset="-128"/>
                <a:ea typeface="游明朝" panose="02020400000000000000" pitchFamily="18" charset="-128"/>
                <a:cs typeface="Times New Roman" panose="02020603050405020304" pitchFamily="18" charset="0"/>
              </a:rPr>
              <a:t>　</a:t>
            </a:r>
            <a:endParaRPr kumimoji="1" lang="ja-JP" altLang="en-US" dirty="0"/>
          </a:p>
        </p:txBody>
      </p:sp>
      <p:sp>
        <p:nvSpPr>
          <p:cNvPr id="4" name="スライド番号プレースホルダー 3"/>
          <p:cNvSpPr>
            <a:spLocks noGrp="1"/>
          </p:cNvSpPr>
          <p:nvPr>
            <p:ph type="sldNum" sz="quarter" idx="5"/>
          </p:nvPr>
        </p:nvSpPr>
        <p:spPr/>
        <p:txBody>
          <a:bodyPr/>
          <a:lstStyle/>
          <a:p>
            <a:fld id="{015A321C-6CDE-4AD5-8159-F832669EC863}" type="slidenum">
              <a:rPr kumimoji="1" lang="ja-JP" altLang="en-US" smtClean="0"/>
              <a:t>7</a:t>
            </a:fld>
            <a:endParaRPr kumimoji="1" lang="ja-JP" altLang="en-US"/>
          </a:p>
        </p:txBody>
      </p:sp>
    </p:spTree>
    <p:extLst>
      <p:ext uri="{BB962C8B-B14F-4D97-AF65-F5344CB8AC3E}">
        <p14:creationId xmlns:p14="http://schemas.microsoft.com/office/powerpoint/2010/main" val="3698775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789EFF1-7DAF-4D96-91C9-9A27B697309C}" type="slidenum">
              <a:rPr kumimoji="1" lang="ja-JP" altLang="en-US" smtClean="0"/>
              <a:t>9</a:t>
            </a:fld>
            <a:endParaRPr kumimoji="1" lang="ja-JP" altLang="en-US"/>
          </a:p>
        </p:txBody>
      </p:sp>
    </p:spTree>
    <p:extLst>
      <p:ext uri="{BB962C8B-B14F-4D97-AF65-F5344CB8AC3E}">
        <p14:creationId xmlns:p14="http://schemas.microsoft.com/office/powerpoint/2010/main" val="31119669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a:ln/>
        </p:spPr>
      </p:sp>
      <p:sp>
        <p:nvSpPr>
          <p:cNvPr id="4099" name="ノート プレースホルダー 2"/>
          <p:cNvSpPr>
            <a:spLocks noGrp="1"/>
          </p:cNvSpPr>
          <p:nvPr>
            <p:ph type="body" idx="1"/>
          </p:nvPr>
        </p:nvSpPr>
        <p:spPr>
          <a:noFill/>
        </p:spPr>
        <p:txBody>
          <a:bodyPr/>
          <a:lstStyle/>
          <a:p>
            <a:endParaRPr lang="en-US" altLang="ja-JP" sz="1300" dirty="0">
              <a:solidFill>
                <a:srgbClr val="7030A0"/>
              </a:solidFill>
            </a:endParaRPr>
          </a:p>
        </p:txBody>
      </p:sp>
    </p:spTree>
    <p:extLst>
      <p:ext uri="{BB962C8B-B14F-4D97-AF65-F5344CB8AC3E}">
        <p14:creationId xmlns:p14="http://schemas.microsoft.com/office/powerpoint/2010/main" val="3488686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ja-JP" sz="1300" dirty="0">
              <a:solidFill>
                <a:srgbClr val="7030A0"/>
              </a:solidFill>
            </a:endParaRPr>
          </a:p>
        </p:txBody>
      </p:sp>
    </p:spTree>
    <p:extLst>
      <p:ext uri="{BB962C8B-B14F-4D97-AF65-F5344CB8AC3E}">
        <p14:creationId xmlns:p14="http://schemas.microsoft.com/office/powerpoint/2010/main" val="8921798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789EFF1-7DAF-4D96-91C9-9A27B697309C}" type="slidenum">
              <a:rPr kumimoji="1" lang="ja-JP" altLang="en-US" smtClean="0"/>
              <a:t>12</a:t>
            </a:fld>
            <a:endParaRPr kumimoji="1" lang="ja-JP" altLang="en-US"/>
          </a:p>
        </p:txBody>
      </p:sp>
    </p:spTree>
    <p:extLst>
      <p:ext uri="{BB962C8B-B14F-4D97-AF65-F5344CB8AC3E}">
        <p14:creationId xmlns:p14="http://schemas.microsoft.com/office/powerpoint/2010/main" val="10817890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6789EFF1-7DAF-4D96-91C9-9A27B697309C}" type="slidenum">
              <a:rPr kumimoji="1" lang="ja-JP" altLang="en-US" smtClean="0"/>
              <a:t>13</a:t>
            </a:fld>
            <a:endParaRPr kumimoji="1" lang="ja-JP" altLang="en-US"/>
          </a:p>
        </p:txBody>
      </p:sp>
    </p:spTree>
    <p:extLst>
      <p:ext uri="{BB962C8B-B14F-4D97-AF65-F5344CB8AC3E}">
        <p14:creationId xmlns:p14="http://schemas.microsoft.com/office/powerpoint/2010/main" val="35861897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789EFF1-7DAF-4D96-91C9-9A27B697309C}" type="slidenum">
              <a:rPr kumimoji="1" lang="ja-JP" altLang="en-US" smtClean="0"/>
              <a:t>15</a:t>
            </a:fld>
            <a:endParaRPr kumimoji="1" lang="ja-JP" altLang="en-US"/>
          </a:p>
        </p:txBody>
      </p:sp>
    </p:spTree>
    <p:extLst>
      <p:ext uri="{BB962C8B-B14F-4D97-AF65-F5344CB8AC3E}">
        <p14:creationId xmlns:p14="http://schemas.microsoft.com/office/powerpoint/2010/main" val="1039566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2DB5A38-5078-45EC-8E94-6D75D2B094A2}" type="datetimeFigureOut">
              <a:rPr kumimoji="1" lang="ja-JP" altLang="en-US" smtClean="0"/>
              <a:t>2024/4/5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4783CB-882F-4532-885A-B5C28AA9F74C}" type="slidenum">
              <a:rPr kumimoji="1" lang="ja-JP" altLang="en-US" smtClean="0"/>
              <a:t>‹#›</a:t>
            </a:fld>
            <a:endParaRPr kumimoji="1" lang="ja-JP" altLang="en-US"/>
          </a:p>
        </p:txBody>
      </p:sp>
    </p:spTree>
    <p:extLst>
      <p:ext uri="{BB962C8B-B14F-4D97-AF65-F5344CB8AC3E}">
        <p14:creationId xmlns:p14="http://schemas.microsoft.com/office/powerpoint/2010/main" val="3606133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DB5A38-5078-45EC-8E94-6D75D2B094A2}" type="datetimeFigureOut">
              <a:rPr kumimoji="1" lang="ja-JP" altLang="en-US" smtClean="0"/>
              <a:t>2024/4/5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4783CB-882F-4532-885A-B5C28AA9F74C}" type="slidenum">
              <a:rPr kumimoji="1" lang="ja-JP" altLang="en-US" smtClean="0"/>
              <a:t>‹#›</a:t>
            </a:fld>
            <a:endParaRPr kumimoji="1" lang="ja-JP" altLang="en-US"/>
          </a:p>
        </p:txBody>
      </p:sp>
    </p:spTree>
    <p:extLst>
      <p:ext uri="{BB962C8B-B14F-4D97-AF65-F5344CB8AC3E}">
        <p14:creationId xmlns:p14="http://schemas.microsoft.com/office/powerpoint/2010/main" val="3441681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DB5A38-5078-45EC-8E94-6D75D2B094A2}" type="datetimeFigureOut">
              <a:rPr kumimoji="1" lang="ja-JP" altLang="en-US" smtClean="0"/>
              <a:t>2024/4/5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4783CB-882F-4532-885A-B5C28AA9F74C}" type="slidenum">
              <a:rPr kumimoji="1" lang="ja-JP" altLang="en-US" smtClean="0"/>
              <a:t>‹#›</a:t>
            </a:fld>
            <a:endParaRPr kumimoji="1" lang="ja-JP" altLang="en-US"/>
          </a:p>
        </p:txBody>
      </p:sp>
    </p:spTree>
    <p:extLst>
      <p:ext uri="{BB962C8B-B14F-4D97-AF65-F5344CB8AC3E}">
        <p14:creationId xmlns:p14="http://schemas.microsoft.com/office/powerpoint/2010/main" val="4063516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DB5A38-5078-45EC-8E94-6D75D2B094A2}" type="datetimeFigureOut">
              <a:rPr kumimoji="1" lang="ja-JP" altLang="en-US" smtClean="0"/>
              <a:t>2024/4/5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4783CB-882F-4532-885A-B5C28AA9F74C}" type="slidenum">
              <a:rPr kumimoji="1" lang="ja-JP" altLang="en-US" smtClean="0"/>
              <a:t>‹#›</a:t>
            </a:fld>
            <a:endParaRPr kumimoji="1" lang="ja-JP" altLang="en-US"/>
          </a:p>
        </p:txBody>
      </p:sp>
    </p:spTree>
    <p:extLst>
      <p:ext uri="{BB962C8B-B14F-4D97-AF65-F5344CB8AC3E}">
        <p14:creationId xmlns:p14="http://schemas.microsoft.com/office/powerpoint/2010/main" val="2250304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2DB5A38-5078-45EC-8E94-6D75D2B094A2}" type="datetimeFigureOut">
              <a:rPr kumimoji="1" lang="ja-JP" altLang="en-US" smtClean="0"/>
              <a:t>2024/4/5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4783CB-882F-4532-885A-B5C28AA9F74C}" type="slidenum">
              <a:rPr kumimoji="1" lang="ja-JP" altLang="en-US" smtClean="0"/>
              <a:t>‹#›</a:t>
            </a:fld>
            <a:endParaRPr kumimoji="1" lang="ja-JP" altLang="en-US"/>
          </a:p>
        </p:txBody>
      </p:sp>
    </p:spTree>
    <p:extLst>
      <p:ext uri="{BB962C8B-B14F-4D97-AF65-F5344CB8AC3E}">
        <p14:creationId xmlns:p14="http://schemas.microsoft.com/office/powerpoint/2010/main" val="2662189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2DB5A38-5078-45EC-8E94-6D75D2B094A2}" type="datetimeFigureOut">
              <a:rPr kumimoji="1" lang="ja-JP" altLang="en-US" smtClean="0"/>
              <a:t>2024/4/5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74783CB-882F-4532-885A-B5C28AA9F74C}" type="slidenum">
              <a:rPr kumimoji="1" lang="ja-JP" altLang="en-US" smtClean="0"/>
              <a:t>‹#›</a:t>
            </a:fld>
            <a:endParaRPr kumimoji="1" lang="ja-JP" altLang="en-US"/>
          </a:p>
        </p:txBody>
      </p:sp>
    </p:spTree>
    <p:extLst>
      <p:ext uri="{BB962C8B-B14F-4D97-AF65-F5344CB8AC3E}">
        <p14:creationId xmlns:p14="http://schemas.microsoft.com/office/powerpoint/2010/main" val="1782803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2DB5A38-5078-45EC-8E94-6D75D2B094A2}" type="datetimeFigureOut">
              <a:rPr kumimoji="1" lang="ja-JP" altLang="en-US" smtClean="0"/>
              <a:t>2024/4/5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74783CB-882F-4532-885A-B5C28AA9F74C}" type="slidenum">
              <a:rPr kumimoji="1" lang="ja-JP" altLang="en-US" smtClean="0"/>
              <a:t>‹#›</a:t>
            </a:fld>
            <a:endParaRPr kumimoji="1" lang="ja-JP" altLang="en-US"/>
          </a:p>
        </p:txBody>
      </p:sp>
    </p:spTree>
    <p:extLst>
      <p:ext uri="{BB962C8B-B14F-4D97-AF65-F5344CB8AC3E}">
        <p14:creationId xmlns:p14="http://schemas.microsoft.com/office/powerpoint/2010/main" val="1186088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2DB5A38-5078-45EC-8E94-6D75D2B094A2}" type="datetimeFigureOut">
              <a:rPr kumimoji="1" lang="ja-JP" altLang="en-US" smtClean="0"/>
              <a:t>2024/4/5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74783CB-882F-4532-885A-B5C28AA9F74C}" type="slidenum">
              <a:rPr kumimoji="1" lang="ja-JP" altLang="en-US" smtClean="0"/>
              <a:t>‹#›</a:t>
            </a:fld>
            <a:endParaRPr kumimoji="1" lang="ja-JP" altLang="en-US"/>
          </a:p>
        </p:txBody>
      </p:sp>
    </p:spTree>
    <p:extLst>
      <p:ext uri="{BB962C8B-B14F-4D97-AF65-F5344CB8AC3E}">
        <p14:creationId xmlns:p14="http://schemas.microsoft.com/office/powerpoint/2010/main" val="4249248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DB5A38-5078-45EC-8E94-6D75D2B094A2}" type="datetimeFigureOut">
              <a:rPr kumimoji="1" lang="ja-JP" altLang="en-US" smtClean="0"/>
              <a:t>2024/4/5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74783CB-882F-4532-885A-B5C28AA9F74C}" type="slidenum">
              <a:rPr kumimoji="1" lang="ja-JP" altLang="en-US" smtClean="0"/>
              <a:t>‹#›</a:t>
            </a:fld>
            <a:endParaRPr kumimoji="1" lang="ja-JP" altLang="en-US"/>
          </a:p>
        </p:txBody>
      </p:sp>
    </p:spTree>
    <p:extLst>
      <p:ext uri="{BB962C8B-B14F-4D97-AF65-F5344CB8AC3E}">
        <p14:creationId xmlns:p14="http://schemas.microsoft.com/office/powerpoint/2010/main" val="3319405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2DB5A38-5078-45EC-8E94-6D75D2B094A2}" type="datetimeFigureOut">
              <a:rPr kumimoji="1" lang="ja-JP" altLang="en-US" smtClean="0"/>
              <a:t>2024/4/5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74783CB-882F-4532-885A-B5C28AA9F74C}" type="slidenum">
              <a:rPr kumimoji="1" lang="ja-JP" altLang="en-US" smtClean="0"/>
              <a:t>‹#›</a:t>
            </a:fld>
            <a:endParaRPr kumimoji="1" lang="ja-JP" altLang="en-US"/>
          </a:p>
        </p:txBody>
      </p:sp>
    </p:spTree>
    <p:extLst>
      <p:ext uri="{BB962C8B-B14F-4D97-AF65-F5344CB8AC3E}">
        <p14:creationId xmlns:p14="http://schemas.microsoft.com/office/powerpoint/2010/main" val="3868098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2DB5A38-5078-45EC-8E94-6D75D2B094A2}" type="datetimeFigureOut">
              <a:rPr kumimoji="1" lang="ja-JP" altLang="en-US" smtClean="0"/>
              <a:t>2024/4/5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74783CB-882F-4532-885A-B5C28AA9F74C}" type="slidenum">
              <a:rPr kumimoji="1" lang="ja-JP" altLang="en-US" smtClean="0"/>
              <a:t>‹#›</a:t>
            </a:fld>
            <a:endParaRPr kumimoji="1" lang="ja-JP" altLang="en-US"/>
          </a:p>
        </p:txBody>
      </p:sp>
    </p:spTree>
    <p:extLst>
      <p:ext uri="{BB962C8B-B14F-4D97-AF65-F5344CB8AC3E}">
        <p14:creationId xmlns:p14="http://schemas.microsoft.com/office/powerpoint/2010/main" val="189286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DB5A38-5078-45EC-8E94-6D75D2B094A2}" type="datetimeFigureOut">
              <a:rPr kumimoji="1" lang="ja-JP" altLang="en-US" smtClean="0"/>
              <a:t>2024/4/5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4783CB-882F-4532-885A-B5C28AA9F74C}" type="slidenum">
              <a:rPr kumimoji="1" lang="ja-JP" altLang="en-US" smtClean="0"/>
              <a:t>‹#›</a:t>
            </a:fld>
            <a:endParaRPr kumimoji="1" lang="ja-JP" altLang="en-US"/>
          </a:p>
        </p:txBody>
      </p:sp>
    </p:spTree>
    <p:extLst>
      <p:ext uri="{BB962C8B-B14F-4D97-AF65-F5344CB8AC3E}">
        <p14:creationId xmlns:p14="http://schemas.microsoft.com/office/powerpoint/2010/main" val="40888288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90549" y="722313"/>
            <a:ext cx="8201025" cy="2387600"/>
          </a:xfrm>
        </p:spPr>
        <p:txBody>
          <a:bodyPr>
            <a:normAutofit/>
          </a:bodyPr>
          <a:lstStyle/>
          <a:p>
            <a:r>
              <a:rPr kumimoji="1" lang="ja-JP" altLang="en-US" sz="4000" dirty="0"/>
              <a:t>講義２・演習２</a:t>
            </a:r>
            <a:br>
              <a:rPr kumimoji="1" lang="en-US" altLang="ja-JP" sz="4000" dirty="0"/>
            </a:br>
            <a:br>
              <a:rPr kumimoji="1" lang="en-US" altLang="ja-JP" sz="4000" dirty="0"/>
            </a:br>
            <a:r>
              <a:rPr kumimoji="1" lang="ja-JP" altLang="en-US" sz="4400" dirty="0"/>
              <a:t>「（自立支援）協議会の役割」</a:t>
            </a:r>
          </a:p>
        </p:txBody>
      </p:sp>
      <p:sp>
        <p:nvSpPr>
          <p:cNvPr id="4" name="サブタイトル 3"/>
          <p:cNvSpPr>
            <a:spLocks noGrp="1"/>
          </p:cNvSpPr>
          <p:nvPr>
            <p:ph type="subTitle" idx="1"/>
          </p:nvPr>
        </p:nvSpPr>
        <p:spPr>
          <a:xfrm>
            <a:off x="1762124" y="4678363"/>
            <a:ext cx="7029450" cy="1655762"/>
          </a:xfrm>
        </p:spPr>
        <p:txBody>
          <a:bodyPr>
            <a:normAutofit lnSpcReduction="10000"/>
          </a:bodyPr>
          <a:lstStyle/>
          <a:p>
            <a:pPr algn="l"/>
            <a:r>
              <a:rPr kumimoji="1" lang="ja-JP" altLang="en-US" dirty="0"/>
              <a:t>　　　名古屋市総合リハビリテーション事業団</a:t>
            </a:r>
            <a:endParaRPr kumimoji="1" lang="en-US" altLang="ja-JP" dirty="0"/>
          </a:p>
          <a:p>
            <a:pPr algn="l"/>
            <a:r>
              <a:rPr kumimoji="1" lang="ja-JP" altLang="en-US" dirty="0"/>
              <a:t>　　　　総合相談部長</a:t>
            </a:r>
            <a:endParaRPr kumimoji="1" lang="en-US" altLang="ja-JP" dirty="0"/>
          </a:p>
          <a:p>
            <a:pPr algn="l"/>
            <a:r>
              <a:rPr kumimoji="1" lang="ja-JP" altLang="en-US" dirty="0"/>
              <a:t>　　　　なごや高次脳機能障害支援センター参事</a:t>
            </a:r>
            <a:endParaRPr kumimoji="1" lang="en-US" altLang="ja-JP" dirty="0"/>
          </a:p>
          <a:p>
            <a:pPr algn="l"/>
            <a:r>
              <a:rPr kumimoji="1" lang="ja-JP" altLang="en-US" dirty="0"/>
              <a:t>　　　　　　　　　　　　　　　　小島　一郎</a:t>
            </a:r>
          </a:p>
        </p:txBody>
      </p:sp>
      <p:sp>
        <p:nvSpPr>
          <p:cNvPr id="3" name="テキスト ボックス 2">
            <a:extLst>
              <a:ext uri="{FF2B5EF4-FFF2-40B4-BE49-F238E27FC236}">
                <a16:creationId xmlns:a16="http://schemas.microsoft.com/office/drawing/2014/main" id="{57C55451-EC3D-32EC-9359-4E4B12A7D82E}"/>
              </a:ext>
            </a:extLst>
          </p:cNvPr>
          <p:cNvSpPr txBox="1"/>
          <p:nvPr/>
        </p:nvSpPr>
        <p:spPr>
          <a:xfrm>
            <a:off x="0" y="11507"/>
            <a:ext cx="9160983" cy="400110"/>
          </a:xfrm>
          <a:prstGeom prst="rect">
            <a:avLst/>
          </a:prstGeom>
          <a:noFill/>
        </p:spPr>
        <p:txBody>
          <a:bodyPr wrap="square" rtlCol="0">
            <a:spAutoFit/>
          </a:bodyPr>
          <a:lstStyle/>
          <a:p>
            <a:pPr algn="just"/>
            <a:r>
              <a:rPr lang="ja-JP" altLang="ja-JP" sz="1000" kern="100" spc="-130" dirty="0">
                <a:effectLst/>
                <a:latin typeface="ＭＳ ゴシック" panose="020B0609070205080204" pitchFamily="49" charset="-128"/>
                <a:ea typeface="ＭＳ ゴシック" panose="020B0609070205080204" pitchFamily="49" charset="-128"/>
                <a:cs typeface="Times New Roman" panose="02020603050405020304" pitchFamily="18" charset="0"/>
              </a:rPr>
              <a:t>令和５年度厚生労働省障害者総合福祉推進事業「地域の相談支援体制整備及び（自立支援）協議会の活性化に向けた都道府県による市町村支援の効果的な取組についての調査研究」</a:t>
            </a:r>
            <a:endParaRPr lang="en-US" altLang="ja-JP" sz="1000" kern="100" spc="-13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en-US" sz="1000" spc="-40" dirty="0">
                <a:latin typeface="ＭＳ ゴシック" panose="020B0609070205080204" pitchFamily="49" charset="-128"/>
                <a:ea typeface="ＭＳ ゴシック" panose="020B0609070205080204" pitchFamily="49" charset="-128"/>
                <a:cs typeface="Times New Roman" panose="02020603050405020304" pitchFamily="18" charset="0"/>
              </a:rPr>
              <a:t>相談支援体制整備や（自立支援）協議会の運営等の市町村支援に関する「都道府県</a:t>
            </a:r>
            <a:r>
              <a:rPr lang="ja-JP" altLang="ja-JP" sz="1000" spc="-40" dirty="0">
                <a:effectLst/>
                <a:latin typeface="ＭＳ ゴシック" panose="020B0609070205080204" pitchFamily="49" charset="-128"/>
                <a:ea typeface="ＭＳ ゴシック" panose="020B0609070205080204" pitchFamily="49" charset="-128"/>
                <a:cs typeface="Times New Roman" panose="02020603050405020304" pitchFamily="18" charset="0"/>
              </a:rPr>
              <a:t>担当職員等向け試行研修</a:t>
            </a:r>
            <a:r>
              <a:rPr lang="ja-JP" altLang="en-US" sz="1000" spc="-4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1000" spc="-40" dirty="0">
                <a:latin typeface="ＭＳ ゴシック" panose="020B0609070205080204" pitchFamily="49" charset="-128"/>
                <a:ea typeface="ＭＳ ゴシック" panose="020B0609070205080204" pitchFamily="49" charset="-128"/>
                <a:cs typeface="Times New Roman" panose="02020603050405020304" pitchFamily="18" charset="0"/>
              </a:rPr>
              <a:t>R6</a:t>
            </a:r>
            <a:r>
              <a:rPr lang="en-US" altLang="ja-JP" sz="1000" spc="-40" dirty="0">
                <a:effectLst/>
                <a:latin typeface="ＭＳ ゴシック" panose="020B0609070205080204" pitchFamily="49" charset="-128"/>
                <a:ea typeface="ＭＳ ゴシック" panose="020B0609070205080204" pitchFamily="49" charset="-128"/>
                <a:cs typeface="Times New Roman" panose="02020603050405020304" pitchFamily="18" charset="0"/>
              </a:rPr>
              <a:t>.2.20</a:t>
            </a:r>
            <a:r>
              <a:rPr lang="ja-JP" altLang="en-US" sz="1000" spc="-4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alt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5447270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4"/>
          <p:cNvSpPr>
            <a:spLocks noChangeArrowheads="1"/>
          </p:cNvSpPr>
          <p:nvPr/>
        </p:nvSpPr>
        <p:spPr bwMode="auto">
          <a:xfrm>
            <a:off x="5157129" y="3550838"/>
            <a:ext cx="2264990" cy="2265760"/>
          </a:xfrm>
          <a:prstGeom prst="rect">
            <a:avLst/>
          </a:prstGeom>
          <a:solidFill>
            <a:schemeClr val="accent1"/>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685800" fontAlgn="base">
              <a:spcBef>
                <a:spcPct val="0"/>
              </a:spcBef>
              <a:spcAft>
                <a:spcPct val="0"/>
              </a:spcAft>
              <a:buNone/>
              <a:defRPr/>
            </a:pPr>
            <a:endParaRPr lang="ja-JP" altLang="en-US" sz="1050">
              <a:solidFill>
                <a:srgbClr val="000000"/>
              </a:solidFill>
            </a:endParaRPr>
          </a:p>
        </p:txBody>
      </p:sp>
      <p:sp>
        <p:nvSpPr>
          <p:cNvPr id="3075" name="AutoShape 61"/>
          <p:cNvSpPr>
            <a:spLocks noChangeArrowheads="1"/>
          </p:cNvSpPr>
          <p:nvPr/>
        </p:nvSpPr>
        <p:spPr bwMode="auto">
          <a:xfrm>
            <a:off x="1181872" y="3056335"/>
            <a:ext cx="1471613" cy="2731294"/>
          </a:xfrm>
          <a:prstGeom prst="flowChartAlternateProcess">
            <a:avLst/>
          </a:prstGeom>
          <a:noFill/>
          <a:ln w="22225">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5800" fontAlgn="base">
              <a:spcBef>
                <a:spcPct val="0"/>
              </a:spcBef>
              <a:spcAft>
                <a:spcPct val="0"/>
              </a:spcAft>
              <a:buNone/>
              <a:defRPr/>
            </a:pPr>
            <a:endParaRPr lang="en-US" altLang="ja-JP" sz="825" b="1">
              <a:solidFill>
                <a:srgbClr val="000000"/>
              </a:solidFill>
              <a:latin typeface="ＭＳ Ｐゴシック" panose="020B0600070205080204" pitchFamily="50" charset="-128"/>
            </a:endParaRPr>
          </a:p>
          <a:p>
            <a:pPr algn="ctr" defTabSz="685800" fontAlgn="base">
              <a:spcBef>
                <a:spcPct val="0"/>
              </a:spcBef>
              <a:spcAft>
                <a:spcPct val="0"/>
              </a:spcAft>
              <a:buNone/>
              <a:defRPr/>
            </a:pPr>
            <a:endParaRPr lang="en-US" altLang="ja-JP" sz="900" b="1">
              <a:solidFill>
                <a:srgbClr val="000000"/>
              </a:solidFill>
              <a:latin typeface="ＭＳ Ｐゴシック" panose="020B0600070205080204" pitchFamily="50" charset="-128"/>
            </a:endParaRPr>
          </a:p>
          <a:p>
            <a:pPr algn="ctr" defTabSz="685800" fontAlgn="base">
              <a:spcBef>
                <a:spcPct val="0"/>
              </a:spcBef>
              <a:spcAft>
                <a:spcPct val="0"/>
              </a:spcAft>
              <a:buNone/>
              <a:defRPr/>
            </a:pPr>
            <a:endParaRPr lang="en-US" altLang="ja-JP" sz="900" b="1">
              <a:solidFill>
                <a:srgbClr val="000000"/>
              </a:solidFill>
              <a:latin typeface="ＭＳ Ｐゴシック" panose="020B0600070205080204" pitchFamily="50" charset="-128"/>
            </a:endParaRPr>
          </a:p>
          <a:p>
            <a:pPr algn="ctr" defTabSz="685800" fontAlgn="base">
              <a:spcBef>
                <a:spcPct val="0"/>
              </a:spcBef>
              <a:spcAft>
                <a:spcPct val="0"/>
              </a:spcAft>
              <a:buNone/>
              <a:defRPr/>
            </a:pPr>
            <a:endParaRPr lang="en-US" altLang="ja-JP" sz="900" b="1">
              <a:solidFill>
                <a:srgbClr val="000000"/>
              </a:solidFill>
              <a:latin typeface="ＭＳ Ｐゴシック" panose="020B0600070205080204" pitchFamily="50" charset="-128"/>
            </a:endParaRPr>
          </a:p>
          <a:p>
            <a:pPr algn="ctr" defTabSz="685800" fontAlgn="base">
              <a:spcBef>
                <a:spcPct val="0"/>
              </a:spcBef>
              <a:spcAft>
                <a:spcPct val="0"/>
              </a:spcAft>
              <a:buNone/>
              <a:defRPr/>
            </a:pPr>
            <a:endParaRPr lang="en-US" altLang="ja-JP" sz="900" b="1">
              <a:solidFill>
                <a:srgbClr val="000000"/>
              </a:solidFill>
              <a:latin typeface="ＭＳ Ｐゴシック" panose="020B0600070205080204" pitchFamily="50" charset="-128"/>
            </a:endParaRPr>
          </a:p>
          <a:p>
            <a:pPr algn="ctr" defTabSz="685800" fontAlgn="base">
              <a:spcBef>
                <a:spcPct val="0"/>
              </a:spcBef>
              <a:spcAft>
                <a:spcPct val="0"/>
              </a:spcAft>
              <a:buNone/>
              <a:defRPr/>
            </a:pPr>
            <a:endParaRPr lang="en-US" altLang="ja-JP" sz="900" b="1">
              <a:solidFill>
                <a:srgbClr val="000000"/>
              </a:solidFill>
              <a:latin typeface="ＭＳ Ｐゴシック" panose="020B0600070205080204" pitchFamily="50" charset="-128"/>
            </a:endParaRPr>
          </a:p>
          <a:p>
            <a:pPr algn="ctr" defTabSz="685800" fontAlgn="base">
              <a:spcBef>
                <a:spcPct val="0"/>
              </a:spcBef>
              <a:spcAft>
                <a:spcPct val="0"/>
              </a:spcAft>
              <a:buNone/>
              <a:defRPr/>
            </a:pPr>
            <a:endParaRPr lang="en-US" altLang="ja-JP" sz="900" b="1">
              <a:solidFill>
                <a:srgbClr val="000000"/>
              </a:solidFill>
              <a:latin typeface="ＭＳ Ｐゴシック" panose="020B0600070205080204" pitchFamily="50" charset="-128"/>
            </a:endParaRPr>
          </a:p>
          <a:p>
            <a:pPr algn="ctr" defTabSz="685800" fontAlgn="base">
              <a:spcBef>
                <a:spcPct val="0"/>
              </a:spcBef>
              <a:spcAft>
                <a:spcPct val="0"/>
              </a:spcAft>
              <a:buNone/>
              <a:defRPr/>
            </a:pPr>
            <a:endParaRPr lang="en-US" altLang="ja-JP" sz="900" b="1">
              <a:solidFill>
                <a:srgbClr val="000000"/>
              </a:solidFill>
              <a:latin typeface="ＭＳ Ｐゴシック" panose="020B0600070205080204" pitchFamily="50" charset="-128"/>
            </a:endParaRPr>
          </a:p>
          <a:p>
            <a:pPr algn="ctr" defTabSz="685800" fontAlgn="base">
              <a:spcBef>
                <a:spcPct val="0"/>
              </a:spcBef>
              <a:spcAft>
                <a:spcPct val="0"/>
              </a:spcAft>
              <a:buNone/>
              <a:defRPr/>
            </a:pPr>
            <a:endParaRPr lang="en-US" altLang="ja-JP" sz="900" b="1">
              <a:solidFill>
                <a:srgbClr val="000000"/>
              </a:solidFill>
              <a:latin typeface="ＭＳ Ｐゴシック" panose="020B0600070205080204" pitchFamily="50" charset="-128"/>
            </a:endParaRPr>
          </a:p>
          <a:p>
            <a:pPr algn="ctr" defTabSz="685800" fontAlgn="base">
              <a:spcBef>
                <a:spcPct val="0"/>
              </a:spcBef>
              <a:spcAft>
                <a:spcPct val="0"/>
              </a:spcAft>
              <a:buNone/>
              <a:defRPr/>
            </a:pPr>
            <a:endParaRPr lang="en-US" altLang="ja-JP" sz="900" b="1">
              <a:solidFill>
                <a:srgbClr val="000000"/>
              </a:solidFill>
              <a:latin typeface="ＭＳ Ｐゴシック" panose="020B0600070205080204" pitchFamily="50" charset="-128"/>
            </a:endParaRPr>
          </a:p>
          <a:p>
            <a:pPr algn="ctr" defTabSz="685800" fontAlgn="base">
              <a:spcBef>
                <a:spcPct val="0"/>
              </a:spcBef>
              <a:spcAft>
                <a:spcPct val="0"/>
              </a:spcAft>
              <a:buNone/>
              <a:defRPr/>
            </a:pPr>
            <a:endParaRPr lang="en-US" altLang="ja-JP" sz="900" b="1">
              <a:solidFill>
                <a:srgbClr val="000000"/>
              </a:solidFill>
              <a:latin typeface="ＭＳ Ｐゴシック" panose="020B0600070205080204" pitchFamily="50" charset="-128"/>
            </a:endParaRPr>
          </a:p>
          <a:p>
            <a:pPr algn="ctr" defTabSz="685800" fontAlgn="base">
              <a:spcBef>
                <a:spcPct val="0"/>
              </a:spcBef>
              <a:spcAft>
                <a:spcPct val="0"/>
              </a:spcAft>
              <a:buNone/>
              <a:defRPr/>
            </a:pPr>
            <a:endParaRPr lang="en-US" altLang="ja-JP" sz="900" b="1">
              <a:solidFill>
                <a:srgbClr val="000000"/>
              </a:solidFill>
              <a:latin typeface="ＭＳ Ｐゴシック" panose="020B0600070205080204" pitchFamily="50" charset="-128"/>
            </a:endParaRPr>
          </a:p>
          <a:p>
            <a:pPr algn="ctr" defTabSz="685800" fontAlgn="base">
              <a:spcBef>
                <a:spcPct val="0"/>
              </a:spcBef>
              <a:spcAft>
                <a:spcPct val="0"/>
              </a:spcAft>
              <a:buNone/>
              <a:defRPr/>
            </a:pPr>
            <a:endParaRPr lang="en-US" altLang="ja-JP" sz="900" b="1">
              <a:solidFill>
                <a:srgbClr val="000000"/>
              </a:solidFill>
              <a:latin typeface="ＭＳ Ｐゴシック" panose="020B0600070205080204" pitchFamily="50" charset="-128"/>
            </a:endParaRPr>
          </a:p>
          <a:p>
            <a:pPr algn="ctr" defTabSz="685800" fontAlgn="base">
              <a:spcBef>
                <a:spcPct val="0"/>
              </a:spcBef>
              <a:spcAft>
                <a:spcPct val="0"/>
              </a:spcAft>
              <a:buNone/>
              <a:defRPr/>
            </a:pPr>
            <a:endParaRPr lang="en-US" altLang="ja-JP" sz="900" b="1">
              <a:solidFill>
                <a:srgbClr val="000000"/>
              </a:solidFill>
              <a:latin typeface="ＭＳ Ｐゴシック" panose="020B0600070205080204" pitchFamily="50" charset="-128"/>
            </a:endParaRPr>
          </a:p>
          <a:p>
            <a:pPr algn="ctr" defTabSz="685800" fontAlgn="base">
              <a:spcBef>
                <a:spcPct val="0"/>
              </a:spcBef>
              <a:spcAft>
                <a:spcPct val="0"/>
              </a:spcAft>
              <a:buNone/>
              <a:defRPr/>
            </a:pPr>
            <a:endParaRPr lang="en-US" altLang="ja-JP" sz="900" b="1">
              <a:solidFill>
                <a:srgbClr val="000000"/>
              </a:solidFill>
              <a:latin typeface="ＭＳ Ｐゴシック" panose="020B0600070205080204" pitchFamily="50" charset="-128"/>
            </a:endParaRPr>
          </a:p>
          <a:p>
            <a:pPr algn="ctr" defTabSz="685800" fontAlgn="base">
              <a:spcBef>
                <a:spcPct val="0"/>
              </a:spcBef>
              <a:spcAft>
                <a:spcPct val="0"/>
              </a:spcAft>
              <a:buNone/>
              <a:defRPr/>
            </a:pPr>
            <a:endParaRPr lang="en-US" altLang="ja-JP" sz="900" b="1">
              <a:solidFill>
                <a:srgbClr val="000000"/>
              </a:solidFill>
              <a:latin typeface="ＭＳ Ｐゴシック" panose="020B0600070205080204" pitchFamily="50" charset="-128"/>
            </a:endParaRPr>
          </a:p>
          <a:p>
            <a:pPr algn="ctr" defTabSz="685800" fontAlgn="base">
              <a:spcBef>
                <a:spcPct val="0"/>
              </a:spcBef>
              <a:spcAft>
                <a:spcPct val="0"/>
              </a:spcAft>
              <a:buNone/>
              <a:defRPr/>
            </a:pPr>
            <a:endParaRPr lang="ja-JP" altLang="en-US" sz="900" b="1">
              <a:solidFill>
                <a:srgbClr val="000000"/>
              </a:solidFill>
              <a:latin typeface="ＭＳ Ｐゴシック" panose="020B0600070205080204" pitchFamily="50" charset="-128"/>
            </a:endParaRPr>
          </a:p>
        </p:txBody>
      </p:sp>
      <p:sp>
        <p:nvSpPr>
          <p:cNvPr id="86" name="左右矢印 85"/>
          <p:cNvSpPr/>
          <p:nvPr/>
        </p:nvSpPr>
        <p:spPr>
          <a:xfrm>
            <a:off x="2563416" y="3907631"/>
            <a:ext cx="2724150" cy="1253729"/>
          </a:xfrm>
          <a:prstGeom prst="leftRightArrow">
            <a:avLst>
              <a:gd name="adj1" fmla="val 50000"/>
              <a:gd name="adj2" fmla="val 18091"/>
            </a:avLst>
          </a:prstGeom>
          <a:solidFill>
            <a:schemeClr val="bg1"/>
          </a:solidFill>
          <a:ln w="9525">
            <a:solidFill>
              <a:schemeClr val="accent2">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fontAlgn="base">
              <a:spcBef>
                <a:spcPct val="0"/>
              </a:spcBef>
              <a:spcAft>
                <a:spcPct val="0"/>
              </a:spcAft>
              <a:defRPr/>
            </a:pPr>
            <a:endParaRPr kumimoji="1" lang="en-US" altLang="ja-JP" sz="675" dirty="0">
              <a:solidFill>
                <a:srgbClr val="000000"/>
              </a:solidFill>
              <a:latin typeface="Arial"/>
              <a:ea typeface="ＭＳ Ｐゴシック"/>
            </a:endParaRPr>
          </a:p>
          <a:p>
            <a:pPr algn="ctr" defTabSz="685800" fontAlgn="base">
              <a:spcBef>
                <a:spcPct val="0"/>
              </a:spcBef>
              <a:spcAft>
                <a:spcPct val="0"/>
              </a:spcAft>
              <a:defRPr/>
            </a:pPr>
            <a:endParaRPr kumimoji="1" lang="ja-JP" altLang="en-US" sz="675" dirty="0">
              <a:solidFill>
                <a:srgbClr val="000000"/>
              </a:solidFill>
              <a:latin typeface="Arial"/>
              <a:ea typeface="ＭＳ Ｐゴシック"/>
            </a:endParaRPr>
          </a:p>
        </p:txBody>
      </p:sp>
      <p:sp>
        <p:nvSpPr>
          <p:cNvPr id="3077" name="Rectangle 33"/>
          <p:cNvSpPr>
            <a:spLocks noChangeArrowheads="1"/>
          </p:cNvSpPr>
          <p:nvPr/>
        </p:nvSpPr>
        <p:spPr bwMode="auto">
          <a:xfrm>
            <a:off x="2795432" y="3426590"/>
            <a:ext cx="1169194" cy="2389585"/>
          </a:xfrm>
          <a:prstGeom prst="rect">
            <a:avLst/>
          </a:prstGeom>
          <a:solidFill>
            <a:schemeClr val="accent1"/>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5800" fontAlgn="base">
              <a:spcBef>
                <a:spcPct val="0"/>
              </a:spcBef>
              <a:spcAft>
                <a:spcPct val="0"/>
              </a:spcAft>
              <a:buNone/>
              <a:defRPr/>
            </a:pPr>
            <a:endParaRPr lang="ja-JP" altLang="ja-JP" sz="1050">
              <a:solidFill>
                <a:srgbClr val="000000"/>
              </a:solidFill>
            </a:endParaRPr>
          </a:p>
        </p:txBody>
      </p:sp>
      <p:sp>
        <p:nvSpPr>
          <p:cNvPr id="3078" name="Rectangle 7"/>
          <p:cNvSpPr>
            <a:spLocks noGrp="1" noChangeArrowheads="1"/>
          </p:cNvSpPr>
          <p:nvPr>
            <p:ph type="title"/>
          </p:nvPr>
        </p:nvSpPr>
        <p:spPr>
          <a:xfrm>
            <a:off x="1197769" y="1015603"/>
            <a:ext cx="5176838" cy="270272"/>
          </a:xfrm>
        </p:spPr>
        <p:txBody>
          <a:bodyPr/>
          <a:lstStyle/>
          <a:p>
            <a:pPr algn="l" eaLnBrk="1" hangingPunct="1"/>
            <a:r>
              <a:rPr lang="ja-JP" altLang="en-US" sz="1200" b="1">
                <a:ea typeface="ＪＳＰゴシック" pitchFamily="50" charset="-128"/>
              </a:rPr>
              <a:t>三重県障がい福祉施策の推進体制</a:t>
            </a:r>
          </a:p>
        </p:txBody>
      </p:sp>
      <p:sp>
        <p:nvSpPr>
          <p:cNvPr id="3079" name="AutoShape 12"/>
          <p:cNvSpPr>
            <a:spLocks noChangeArrowheads="1"/>
          </p:cNvSpPr>
          <p:nvPr/>
        </p:nvSpPr>
        <p:spPr bwMode="auto">
          <a:xfrm>
            <a:off x="6060282" y="1459707"/>
            <a:ext cx="1845469" cy="473869"/>
          </a:xfrm>
          <a:prstGeom prst="flowChartAlternateProcess">
            <a:avLst/>
          </a:prstGeom>
          <a:noFill/>
          <a:ln w="28575">
            <a:solidFill>
              <a:srgbClr val="0000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5800" fontAlgn="base">
              <a:spcBef>
                <a:spcPct val="0"/>
              </a:spcBef>
              <a:spcAft>
                <a:spcPct val="0"/>
              </a:spcAft>
              <a:buNone/>
              <a:defRPr/>
            </a:pPr>
            <a:r>
              <a:rPr lang="ja-JP" altLang="en-US" sz="1050" b="1" dirty="0">
                <a:solidFill>
                  <a:srgbClr val="000000"/>
                </a:solidFill>
                <a:latin typeface="ＭＳ Ｐゴシック" panose="020B0600070205080204" pitchFamily="50" charset="-128"/>
              </a:rPr>
              <a:t>三重県障害者施策推進協議会</a:t>
            </a:r>
            <a:endParaRPr lang="en-US" altLang="ja-JP" sz="1050" b="1" dirty="0">
              <a:solidFill>
                <a:srgbClr val="000000"/>
              </a:solidFill>
              <a:latin typeface="ＭＳ Ｐゴシック" panose="020B0600070205080204" pitchFamily="50" charset="-128"/>
            </a:endParaRPr>
          </a:p>
          <a:p>
            <a:pPr algn="ctr" defTabSz="685800" fontAlgn="base">
              <a:spcBef>
                <a:spcPct val="0"/>
              </a:spcBef>
              <a:spcAft>
                <a:spcPct val="0"/>
              </a:spcAft>
              <a:buNone/>
              <a:defRPr/>
            </a:pPr>
            <a:r>
              <a:rPr lang="ja-JP" altLang="en-US" sz="675" dirty="0">
                <a:solidFill>
                  <a:srgbClr val="000000"/>
                </a:solidFill>
                <a:latin typeface="ＭＳ Ｐゴシック" panose="020B0600070205080204" pitchFamily="50" charset="-128"/>
              </a:rPr>
              <a:t>（障害者基本法第３６条）　</a:t>
            </a:r>
            <a:endParaRPr lang="en-US" altLang="ja-JP" sz="675" dirty="0">
              <a:solidFill>
                <a:srgbClr val="000000"/>
              </a:solidFill>
              <a:latin typeface="ＭＳ Ｐ明朝" panose="02020600040205080304" pitchFamily="18" charset="-128"/>
              <a:ea typeface="ＭＳ Ｐ明朝" panose="02020600040205080304" pitchFamily="18" charset="-128"/>
            </a:endParaRPr>
          </a:p>
          <a:p>
            <a:pPr algn="ctr" defTabSz="685800" fontAlgn="base">
              <a:spcBef>
                <a:spcPct val="0"/>
              </a:spcBef>
              <a:spcAft>
                <a:spcPct val="0"/>
              </a:spcAft>
              <a:buNone/>
              <a:defRPr/>
            </a:pPr>
            <a:r>
              <a:rPr lang="ja-JP" altLang="en-US" sz="675" b="1" dirty="0">
                <a:solidFill>
                  <a:srgbClr val="000000"/>
                </a:solidFill>
                <a:latin typeface="ＭＳ Ｐゴシック" panose="020B0600070205080204" pitchFamily="50" charset="-128"/>
              </a:rPr>
              <a:t>　　</a:t>
            </a:r>
            <a:r>
              <a:rPr lang="ja-JP" altLang="en-US" sz="675" dirty="0">
                <a:solidFill>
                  <a:srgbClr val="000000"/>
                </a:solidFill>
                <a:latin typeface="ＭＳ Ｐ明朝" panose="02020600040205080304" pitchFamily="18" charset="-128"/>
                <a:ea typeface="ＭＳ Ｐ明朝" panose="02020600040205080304" pitchFamily="18" charset="-128"/>
              </a:rPr>
              <a:t>事務局：</a:t>
            </a:r>
            <a:r>
              <a:rPr lang="ja-JP" altLang="en-US" sz="675" dirty="0" err="1">
                <a:solidFill>
                  <a:srgbClr val="000000"/>
                </a:solidFill>
                <a:latin typeface="ＭＳ Ｐ明朝" panose="02020600040205080304" pitchFamily="18" charset="-128"/>
                <a:ea typeface="ＭＳ Ｐ明朝" panose="02020600040205080304" pitchFamily="18" charset="-128"/>
              </a:rPr>
              <a:t>障がい</a:t>
            </a:r>
            <a:r>
              <a:rPr lang="ja-JP" altLang="en-US" sz="675" dirty="0">
                <a:solidFill>
                  <a:srgbClr val="000000"/>
                </a:solidFill>
                <a:latin typeface="ＭＳ Ｐ明朝" panose="02020600040205080304" pitchFamily="18" charset="-128"/>
                <a:ea typeface="ＭＳ Ｐ明朝" panose="02020600040205080304" pitchFamily="18" charset="-128"/>
              </a:rPr>
              <a:t>福祉課</a:t>
            </a:r>
            <a:endParaRPr lang="ja-JP" altLang="en-US" sz="675" b="1" dirty="0">
              <a:solidFill>
                <a:srgbClr val="000000"/>
              </a:solidFill>
              <a:latin typeface="ＭＳ Ｐゴシック" panose="020B0600070205080204" pitchFamily="50" charset="-128"/>
            </a:endParaRPr>
          </a:p>
        </p:txBody>
      </p:sp>
      <p:sp>
        <p:nvSpPr>
          <p:cNvPr id="7" name="AutoShape 14"/>
          <p:cNvSpPr>
            <a:spLocks noChangeArrowheads="1"/>
          </p:cNvSpPr>
          <p:nvPr/>
        </p:nvSpPr>
        <p:spPr bwMode="auto">
          <a:xfrm>
            <a:off x="1871662" y="1448992"/>
            <a:ext cx="3730229" cy="467915"/>
          </a:xfrm>
          <a:prstGeom prst="flowChartAlternateProcess">
            <a:avLst/>
          </a:prstGeom>
          <a:solidFill>
            <a:srgbClr val="FFCCCC"/>
          </a:solidFill>
          <a:ln w="28575">
            <a:solidFill>
              <a:srgbClr val="000066"/>
            </a:solidFill>
            <a:miter lim="800000"/>
            <a:headEnd/>
            <a:tailEnd/>
          </a:ln>
          <a:effectLst/>
        </p:spPr>
        <p:txBody>
          <a:bodyPr wrap="none"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defTabSz="685800" eaLnBrk="1" fontAlgn="base" hangingPunct="1">
              <a:spcBef>
                <a:spcPct val="0"/>
              </a:spcBef>
              <a:spcAft>
                <a:spcPct val="0"/>
              </a:spcAft>
              <a:buNone/>
              <a:defRPr/>
            </a:pPr>
            <a:r>
              <a:rPr lang="ja-JP" altLang="en-US" sz="1050" b="1" dirty="0">
                <a:solidFill>
                  <a:srgbClr val="000000"/>
                </a:solidFill>
                <a:latin typeface="ＭＳ Ｐゴシック"/>
                <a:ea typeface="ＭＳ Ｐゴシック"/>
              </a:rPr>
              <a:t>三重県障害者自立支援協議会</a:t>
            </a:r>
            <a:endParaRPr lang="en-US" altLang="ja-JP" sz="1050" b="1" dirty="0">
              <a:solidFill>
                <a:srgbClr val="000000"/>
              </a:solidFill>
              <a:latin typeface="ＭＳ Ｐゴシック"/>
              <a:ea typeface="ＭＳ Ｐゴシック"/>
            </a:endParaRPr>
          </a:p>
          <a:p>
            <a:pPr algn="ctr" defTabSz="685800" eaLnBrk="1" fontAlgn="base" hangingPunct="1">
              <a:spcBef>
                <a:spcPct val="0"/>
              </a:spcBef>
              <a:spcAft>
                <a:spcPct val="0"/>
              </a:spcAft>
              <a:buNone/>
              <a:defRPr/>
            </a:pPr>
            <a:r>
              <a:rPr lang="ja-JP" altLang="en-US" sz="675" dirty="0">
                <a:solidFill>
                  <a:srgbClr val="000000"/>
                </a:solidFill>
                <a:latin typeface="ＭＳ Ｐゴシック"/>
                <a:ea typeface="ＭＳ Ｐゴシック"/>
              </a:rPr>
              <a:t>（障害者総合支援法第８９条の３）　</a:t>
            </a:r>
            <a:endParaRPr lang="en-US" altLang="ja-JP" sz="675" dirty="0">
              <a:solidFill>
                <a:srgbClr val="000000"/>
              </a:solidFill>
              <a:latin typeface="ＭＳ Ｐ明朝" panose="02020600040205080304" pitchFamily="18" charset="-128"/>
              <a:ea typeface="ＭＳ Ｐ明朝" panose="02020600040205080304" pitchFamily="18" charset="-128"/>
            </a:endParaRPr>
          </a:p>
          <a:p>
            <a:pPr algn="ctr" defTabSz="685800" eaLnBrk="1" fontAlgn="base" hangingPunct="1">
              <a:spcBef>
                <a:spcPct val="0"/>
              </a:spcBef>
              <a:spcAft>
                <a:spcPct val="0"/>
              </a:spcAft>
              <a:buNone/>
              <a:defRPr/>
            </a:pPr>
            <a:r>
              <a:rPr lang="ja-JP" altLang="en-US" sz="675" b="1" dirty="0">
                <a:solidFill>
                  <a:srgbClr val="000000"/>
                </a:solidFill>
                <a:latin typeface="ＭＳ Ｐゴシック"/>
                <a:ea typeface="ＭＳ Ｐゴシック"/>
              </a:rPr>
              <a:t>　　</a:t>
            </a:r>
            <a:r>
              <a:rPr lang="ja-JP" altLang="en-US" sz="675" dirty="0">
                <a:solidFill>
                  <a:srgbClr val="000000"/>
                </a:solidFill>
                <a:latin typeface="ＭＳ Ｐ明朝" pitchFamily="18" charset="-128"/>
                <a:ea typeface="ＭＳ Ｐ明朝" pitchFamily="18" charset="-128"/>
              </a:rPr>
              <a:t>事務局：障がい福祉課、健康推進課、こころの健康センター</a:t>
            </a:r>
          </a:p>
        </p:txBody>
      </p:sp>
      <p:sp>
        <p:nvSpPr>
          <p:cNvPr id="3081" name="AutoShape 14"/>
          <p:cNvSpPr>
            <a:spLocks noChangeArrowheads="1"/>
          </p:cNvSpPr>
          <p:nvPr/>
        </p:nvSpPr>
        <p:spPr bwMode="auto">
          <a:xfrm>
            <a:off x="1871662" y="2294336"/>
            <a:ext cx="3730229" cy="215503"/>
          </a:xfrm>
          <a:prstGeom prst="flowChartAlternateProcess">
            <a:avLst/>
          </a:prstGeom>
          <a:noFill/>
          <a:ln w="22225">
            <a:solidFill>
              <a:srgbClr val="0000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5800" fontAlgn="base">
              <a:spcBef>
                <a:spcPct val="0"/>
              </a:spcBef>
              <a:spcAft>
                <a:spcPct val="0"/>
              </a:spcAft>
              <a:buNone/>
              <a:defRPr/>
            </a:pPr>
            <a:r>
              <a:rPr lang="ja-JP" altLang="en-US" sz="1050" b="1" dirty="0">
                <a:solidFill>
                  <a:srgbClr val="000000"/>
                </a:solidFill>
                <a:latin typeface="ＭＳ Ｐゴシック" panose="020B0600070205080204" pitchFamily="50" charset="-128"/>
              </a:rPr>
              <a:t>三重県障害者自立支援協議会事務局会議　</a:t>
            </a:r>
            <a:r>
              <a:rPr lang="ja-JP" altLang="en-US" sz="675" b="1" dirty="0">
                <a:solidFill>
                  <a:srgbClr val="000000"/>
                </a:solidFill>
                <a:latin typeface="ＭＳ Ｐゴシック" panose="020B0600070205080204" pitchFamily="50" charset="-128"/>
              </a:rPr>
              <a:t>随時開催</a:t>
            </a:r>
            <a:endParaRPr lang="en-US" altLang="ja-JP" sz="675" b="1" dirty="0">
              <a:solidFill>
                <a:srgbClr val="000000"/>
              </a:solidFill>
              <a:latin typeface="ＭＳ Ｐゴシック" panose="020B0600070205080204" pitchFamily="50" charset="-128"/>
            </a:endParaRPr>
          </a:p>
        </p:txBody>
      </p:sp>
      <p:sp>
        <p:nvSpPr>
          <p:cNvPr id="3082" name="AutoShape 57"/>
          <p:cNvSpPr>
            <a:spLocks noChangeArrowheads="1"/>
          </p:cNvSpPr>
          <p:nvPr/>
        </p:nvSpPr>
        <p:spPr bwMode="auto">
          <a:xfrm>
            <a:off x="5303045" y="4450557"/>
            <a:ext cx="864394" cy="388144"/>
          </a:xfrm>
          <a:prstGeom prst="flowChartAlternateProcess">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5800" fontAlgn="base">
              <a:spcBef>
                <a:spcPct val="0"/>
              </a:spcBef>
              <a:spcAft>
                <a:spcPct val="0"/>
              </a:spcAft>
              <a:buNone/>
              <a:defRPr/>
            </a:pPr>
            <a:r>
              <a:rPr lang="ja-JP" altLang="en-US" sz="900">
                <a:solidFill>
                  <a:srgbClr val="000000"/>
                </a:solidFill>
              </a:rPr>
              <a:t>圏域連絡</a:t>
            </a:r>
            <a:endParaRPr lang="en-US" altLang="ja-JP" sz="900">
              <a:solidFill>
                <a:srgbClr val="000000"/>
              </a:solidFill>
            </a:endParaRPr>
          </a:p>
          <a:p>
            <a:pPr algn="ctr" defTabSz="685800" fontAlgn="base">
              <a:spcBef>
                <a:spcPct val="0"/>
              </a:spcBef>
              <a:spcAft>
                <a:spcPct val="0"/>
              </a:spcAft>
              <a:buNone/>
              <a:defRPr/>
            </a:pPr>
            <a:r>
              <a:rPr lang="ja-JP" altLang="en-US" sz="900">
                <a:solidFill>
                  <a:srgbClr val="000000"/>
                </a:solidFill>
              </a:rPr>
              <a:t>協議会</a:t>
            </a:r>
          </a:p>
        </p:txBody>
      </p:sp>
      <p:sp>
        <p:nvSpPr>
          <p:cNvPr id="3083" name="AutoShape 66"/>
          <p:cNvSpPr>
            <a:spLocks noChangeArrowheads="1"/>
          </p:cNvSpPr>
          <p:nvPr/>
        </p:nvSpPr>
        <p:spPr bwMode="auto">
          <a:xfrm>
            <a:off x="5285186" y="5154216"/>
            <a:ext cx="801290" cy="442913"/>
          </a:xfrm>
          <a:prstGeom prst="upArrow">
            <a:avLst>
              <a:gd name="adj1" fmla="val 49907"/>
              <a:gd name="adj2" fmla="val 45894"/>
            </a:avLst>
          </a:prstGeom>
          <a:solidFill>
            <a:schemeClr val="bg1"/>
          </a:solidFill>
          <a:ln w="9525" cap="rnd">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5800" fontAlgn="base">
              <a:spcBef>
                <a:spcPct val="0"/>
              </a:spcBef>
              <a:spcAft>
                <a:spcPct val="0"/>
              </a:spcAft>
              <a:buNone/>
              <a:defRPr/>
            </a:pPr>
            <a:r>
              <a:rPr lang="ja-JP" altLang="en-US" sz="600">
                <a:solidFill>
                  <a:srgbClr val="000000"/>
                </a:solidFill>
              </a:rPr>
              <a:t>ニーズ・課題</a:t>
            </a:r>
          </a:p>
          <a:p>
            <a:pPr algn="ctr" defTabSz="685800" fontAlgn="base">
              <a:spcBef>
                <a:spcPct val="0"/>
              </a:spcBef>
              <a:spcAft>
                <a:spcPct val="0"/>
              </a:spcAft>
              <a:buNone/>
              <a:defRPr/>
            </a:pPr>
            <a:endParaRPr lang="ja-JP" altLang="en-US" sz="600">
              <a:solidFill>
                <a:srgbClr val="000000"/>
              </a:solidFill>
            </a:endParaRPr>
          </a:p>
          <a:p>
            <a:pPr algn="ctr" defTabSz="685800" fontAlgn="base">
              <a:spcBef>
                <a:spcPct val="0"/>
              </a:spcBef>
              <a:spcAft>
                <a:spcPct val="0"/>
              </a:spcAft>
              <a:buNone/>
              <a:defRPr/>
            </a:pPr>
            <a:endParaRPr lang="en-US" altLang="ja-JP" sz="600">
              <a:solidFill>
                <a:srgbClr val="000000"/>
              </a:solidFill>
            </a:endParaRPr>
          </a:p>
        </p:txBody>
      </p:sp>
      <p:sp>
        <p:nvSpPr>
          <p:cNvPr id="3084" name="AutoShape 67"/>
          <p:cNvSpPr>
            <a:spLocks noChangeArrowheads="1"/>
          </p:cNvSpPr>
          <p:nvPr/>
        </p:nvSpPr>
        <p:spPr bwMode="auto">
          <a:xfrm>
            <a:off x="6192442" y="5233989"/>
            <a:ext cx="807244" cy="378619"/>
          </a:xfrm>
          <a:prstGeom prst="upArrow">
            <a:avLst>
              <a:gd name="adj1" fmla="val 49907"/>
              <a:gd name="adj2" fmla="val 45894"/>
            </a:avLst>
          </a:prstGeom>
          <a:solidFill>
            <a:schemeClr val="bg1"/>
          </a:solidFill>
          <a:ln w="9525" cap="rnd">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5800" fontAlgn="base">
              <a:spcBef>
                <a:spcPct val="0"/>
              </a:spcBef>
              <a:spcAft>
                <a:spcPct val="0"/>
              </a:spcAft>
              <a:buNone/>
              <a:defRPr/>
            </a:pPr>
            <a:r>
              <a:rPr lang="ja-JP" altLang="en-US" sz="600">
                <a:solidFill>
                  <a:srgbClr val="000000"/>
                </a:solidFill>
              </a:rPr>
              <a:t>ニーズ・課題</a:t>
            </a:r>
          </a:p>
          <a:p>
            <a:pPr algn="ctr" defTabSz="685800" fontAlgn="base">
              <a:spcBef>
                <a:spcPct val="0"/>
              </a:spcBef>
              <a:spcAft>
                <a:spcPct val="0"/>
              </a:spcAft>
              <a:buNone/>
              <a:defRPr/>
            </a:pPr>
            <a:endParaRPr lang="en-US" altLang="ja-JP" sz="600">
              <a:solidFill>
                <a:srgbClr val="000000"/>
              </a:solidFill>
            </a:endParaRPr>
          </a:p>
        </p:txBody>
      </p:sp>
      <p:sp>
        <p:nvSpPr>
          <p:cNvPr id="3085" name="AutoShape 68"/>
          <p:cNvSpPr>
            <a:spLocks noChangeArrowheads="1"/>
          </p:cNvSpPr>
          <p:nvPr/>
        </p:nvSpPr>
        <p:spPr bwMode="auto">
          <a:xfrm>
            <a:off x="5142310" y="5597129"/>
            <a:ext cx="700088" cy="190500"/>
          </a:xfrm>
          <a:prstGeom prst="flowChartAlternateProcess">
            <a:avLst/>
          </a:prstGeom>
          <a:solidFill>
            <a:schemeClr val="bg1"/>
          </a:solidFill>
          <a:ln w="9525">
            <a:solidFill>
              <a:schemeClr val="tx1"/>
            </a:solidFill>
            <a:miter lim="800000"/>
            <a:headEnd/>
            <a:tailEnd/>
          </a:ln>
          <a:effectLst>
            <a:outerShdw dist="107763" dir="2700000" algn="ctr" rotWithShape="0">
              <a:srgbClr val="808080">
                <a:alpha val="50000"/>
              </a:srgbClr>
            </a:outerShdw>
          </a:effec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5800" fontAlgn="base">
              <a:spcBef>
                <a:spcPct val="0"/>
              </a:spcBef>
              <a:spcAft>
                <a:spcPct val="0"/>
              </a:spcAft>
              <a:buNone/>
              <a:defRPr/>
            </a:pPr>
            <a:r>
              <a:rPr lang="ja-JP" altLang="en-US" sz="675" b="1">
                <a:solidFill>
                  <a:srgbClr val="000000"/>
                </a:solidFill>
              </a:rPr>
              <a:t>個別支援会議</a:t>
            </a:r>
          </a:p>
        </p:txBody>
      </p:sp>
      <p:sp>
        <p:nvSpPr>
          <p:cNvPr id="3086" name="AutoShape 69"/>
          <p:cNvSpPr>
            <a:spLocks noChangeArrowheads="1"/>
          </p:cNvSpPr>
          <p:nvPr/>
        </p:nvSpPr>
        <p:spPr bwMode="auto">
          <a:xfrm>
            <a:off x="5853113" y="5598319"/>
            <a:ext cx="647700" cy="190500"/>
          </a:xfrm>
          <a:prstGeom prst="flowChartAlternateProcess">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5800" fontAlgn="base">
              <a:spcBef>
                <a:spcPct val="0"/>
              </a:spcBef>
              <a:spcAft>
                <a:spcPct val="0"/>
              </a:spcAft>
              <a:buNone/>
              <a:defRPr/>
            </a:pPr>
            <a:r>
              <a:rPr lang="ja-JP" altLang="en-US" sz="675" b="1">
                <a:solidFill>
                  <a:srgbClr val="000000"/>
                </a:solidFill>
              </a:rPr>
              <a:t>個別支援会議</a:t>
            </a:r>
          </a:p>
        </p:txBody>
      </p:sp>
      <p:sp>
        <p:nvSpPr>
          <p:cNvPr id="3087" name="AutoShape 70"/>
          <p:cNvSpPr>
            <a:spLocks noChangeArrowheads="1"/>
          </p:cNvSpPr>
          <p:nvPr/>
        </p:nvSpPr>
        <p:spPr bwMode="auto">
          <a:xfrm>
            <a:off x="6502005" y="5597129"/>
            <a:ext cx="648890" cy="190500"/>
          </a:xfrm>
          <a:prstGeom prst="flowChartAlternateProcess">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5800" fontAlgn="base">
              <a:spcBef>
                <a:spcPct val="0"/>
              </a:spcBef>
              <a:spcAft>
                <a:spcPct val="0"/>
              </a:spcAft>
              <a:buNone/>
              <a:defRPr/>
            </a:pPr>
            <a:r>
              <a:rPr lang="ja-JP" altLang="en-US" sz="675" b="1">
                <a:solidFill>
                  <a:srgbClr val="000000"/>
                </a:solidFill>
              </a:rPr>
              <a:t>個別支援会議</a:t>
            </a:r>
          </a:p>
        </p:txBody>
      </p:sp>
      <p:sp>
        <p:nvSpPr>
          <p:cNvPr id="3088" name="AutoShape 71"/>
          <p:cNvSpPr>
            <a:spLocks noChangeArrowheads="1"/>
          </p:cNvSpPr>
          <p:nvPr/>
        </p:nvSpPr>
        <p:spPr bwMode="auto">
          <a:xfrm rot="2677064">
            <a:off x="5359005" y="3737374"/>
            <a:ext cx="344090" cy="610790"/>
          </a:xfrm>
          <a:prstGeom prst="curvedRightArrow">
            <a:avLst>
              <a:gd name="adj1" fmla="val 37293"/>
              <a:gd name="adj2" fmla="val 74587"/>
              <a:gd name="adj3" fmla="val 33333"/>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685800" fontAlgn="base">
              <a:spcBef>
                <a:spcPct val="0"/>
              </a:spcBef>
              <a:spcAft>
                <a:spcPct val="0"/>
              </a:spcAft>
              <a:buNone/>
              <a:defRPr/>
            </a:pPr>
            <a:endParaRPr lang="ja-JP" altLang="en-US" sz="1050">
              <a:solidFill>
                <a:srgbClr val="000000"/>
              </a:solidFill>
            </a:endParaRPr>
          </a:p>
        </p:txBody>
      </p:sp>
      <p:sp>
        <p:nvSpPr>
          <p:cNvPr id="3089" name="AutoShape 72"/>
          <p:cNvSpPr>
            <a:spLocks noChangeArrowheads="1"/>
          </p:cNvSpPr>
          <p:nvPr/>
        </p:nvSpPr>
        <p:spPr bwMode="auto">
          <a:xfrm rot="20992527">
            <a:off x="6609161" y="3955258"/>
            <a:ext cx="310753" cy="651272"/>
          </a:xfrm>
          <a:prstGeom prst="curvedLeftArrow">
            <a:avLst>
              <a:gd name="adj1" fmla="val 40305"/>
              <a:gd name="adj2" fmla="val 80610"/>
              <a:gd name="adj3" fmla="val 31602"/>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685800" fontAlgn="base">
              <a:spcBef>
                <a:spcPct val="0"/>
              </a:spcBef>
              <a:spcAft>
                <a:spcPct val="0"/>
              </a:spcAft>
              <a:buNone/>
              <a:defRPr/>
            </a:pPr>
            <a:endParaRPr lang="ja-JP" altLang="en-US" sz="1050">
              <a:solidFill>
                <a:srgbClr val="000000"/>
              </a:solidFill>
            </a:endParaRPr>
          </a:p>
        </p:txBody>
      </p:sp>
      <p:sp>
        <p:nvSpPr>
          <p:cNvPr id="3090" name="AutoShape 73"/>
          <p:cNvSpPr>
            <a:spLocks noChangeArrowheads="1"/>
          </p:cNvSpPr>
          <p:nvPr/>
        </p:nvSpPr>
        <p:spPr bwMode="auto">
          <a:xfrm rot="19018301">
            <a:off x="5543550" y="4050507"/>
            <a:ext cx="667941" cy="322660"/>
          </a:xfrm>
          <a:prstGeom prst="curvedUpArrow">
            <a:avLst>
              <a:gd name="adj1" fmla="val 44325"/>
              <a:gd name="adj2" fmla="val 88641"/>
              <a:gd name="adj3" fmla="val 31602"/>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685800" fontAlgn="base">
              <a:spcBef>
                <a:spcPct val="0"/>
              </a:spcBef>
              <a:spcAft>
                <a:spcPct val="0"/>
              </a:spcAft>
              <a:buNone/>
              <a:defRPr/>
            </a:pPr>
            <a:endParaRPr lang="ja-JP" altLang="en-US" sz="1050">
              <a:solidFill>
                <a:srgbClr val="000000"/>
              </a:solidFill>
            </a:endParaRPr>
          </a:p>
        </p:txBody>
      </p:sp>
      <p:sp>
        <p:nvSpPr>
          <p:cNvPr id="3091" name="AutoShape 74"/>
          <p:cNvSpPr>
            <a:spLocks noChangeArrowheads="1"/>
          </p:cNvSpPr>
          <p:nvPr/>
        </p:nvSpPr>
        <p:spPr bwMode="auto">
          <a:xfrm rot="15701345">
            <a:off x="6084095" y="4130279"/>
            <a:ext cx="644128" cy="325041"/>
          </a:xfrm>
          <a:prstGeom prst="curvedDownArrow">
            <a:avLst>
              <a:gd name="adj1" fmla="val 38817"/>
              <a:gd name="adj2" fmla="val 77790"/>
              <a:gd name="adj3" fmla="val 33333"/>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685800" fontAlgn="base">
              <a:spcBef>
                <a:spcPct val="0"/>
              </a:spcBef>
              <a:spcAft>
                <a:spcPct val="0"/>
              </a:spcAft>
              <a:buNone/>
              <a:defRPr/>
            </a:pPr>
            <a:endParaRPr lang="ja-JP" altLang="en-US" sz="1050">
              <a:solidFill>
                <a:srgbClr val="000000"/>
              </a:solidFill>
            </a:endParaRPr>
          </a:p>
        </p:txBody>
      </p:sp>
      <p:sp>
        <p:nvSpPr>
          <p:cNvPr id="3092" name="正方形/長方形 29"/>
          <p:cNvSpPr>
            <a:spLocks noChangeArrowheads="1"/>
          </p:cNvSpPr>
          <p:nvPr/>
        </p:nvSpPr>
        <p:spPr bwMode="auto">
          <a:xfrm>
            <a:off x="5509023" y="4104086"/>
            <a:ext cx="1444626" cy="196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685800" fontAlgn="base">
              <a:spcBef>
                <a:spcPct val="0"/>
              </a:spcBef>
              <a:spcAft>
                <a:spcPct val="0"/>
              </a:spcAft>
              <a:buNone/>
              <a:defRPr/>
            </a:pPr>
            <a:r>
              <a:rPr lang="ja-JP" altLang="en-US" sz="675" b="1">
                <a:solidFill>
                  <a:srgbClr val="000000"/>
                </a:solidFill>
                <a:latin typeface="ＭＳ Ｐ明朝" panose="02020600040205080304" pitchFamily="18" charset="-128"/>
                <a:ea typeface="ＭＳ Ｐ明朝" panose="02020600040205080304" pitchFamily="18" charset="-128"/>
              </a:rPr>
              <a:t>障害福祉計画ＰＤＣＡサイクル管理</a:t>
            </a:r>
            <a:endParaRPr lang="ja-JP" altLang="en-US" sz="675" b="1">
              <a:solidFill>
                <a:srgbClr val="000000"/>
              </a:solidFill>
            </a:endParaRPr>
          </a:p>
        </p:txBody>
      </p:sp>
      <p:sp>
        <p:nvSpPr>
          <p:cNvPr id="3094" name="正方形/長方形 48"/>
          <p:cNvSpPr>
            <a:spLocks noChangeArrowheads="1"/>
          </p:cNvSpPr>
          <p:nvPr/>
        </p:nvSpPr>
        <p:spPr bwMode="auto">
          <a:xfrm>
            <a:off x="1596629" y="3251597"/>
            <a:ext cx="997389" cy="196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685800" fontAlgn="base">
              <a:spcBef>
                <a:spcPct val="0"/>
              </a:spcBef>
              <a:spcAft>
                <a:spcPct val="0"/>
              </a:spcAft>
              <a:buNone/>
              <a:defRPr/>
            </a:pPr>
            <a:r>
              <a:rPr lang="ja-JP" altLang="en-US" sz="675">
                <a:solidFill>
                  <a:srgbClr val="000000"/>
                </a:solidFill>
                <a:latin typeface="ＭＳ Ｐ明朝" panose="02020600040205080304" pitchFamily="18" charset="-128"/>
                <a:ea typeface="ＭＳ Ｐ明朝" panose="02020600040205080304" pitchFamily="18" charset="-128"/>
              </a:rPr>
              <a:t>事務局：障がい福祉課</a:t>
            </a:r>
            <a:endParaRPr lang="ja-JP" altLang="en-US" sz="675">
              <a:solidFill>
                <a:srgbClr val="000000"/>
              </a:solidFill>
            </a:endParaRPr>
          </a:p>
        </p:txBody>
      </p:sp>
      <p:sp>
        <p:nvSpPr>
          <p:cNvPr id="57" name="正方形/長方形 56"/>
          <p:cNvSpPr/>
          <p:nvPr/>
        </p:nvSpPr>
        <p:spPr>
          <a:xfrm>
            <a:off x="5110164" y="3526632"/>
            <a:ext cx="651272" cy="216694"/>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fontAlgn="base">
              <a:spcBef>
                <a:spcPct val="0"/>
              </a:spcBef>
              <a:spcAft>
                <a:spcPct val="0"/>
              </a:spcAft>
              <a:defRPr/>
            </a:pPr>
            <a:r>
              <a:rPr kumimoji="1" lang="ja-JP" altLang="en-US" sz="788" b="1" dirty="0">
                <a:solidFill>
                  <a:srgbClr val="000000"/>
                </a:solidFill>
                <a:latin typeface="Arial"/>
                <a:ea typeface="ＭＳ Ｐゴシック"/>
              </a:rPr>
              <a:t>圏域・市町</a:t>
            </a:r>
          </a:p>
        </p:txBody>
      </p:sp>
      <p:sp>
        <p:nvSpPr>
          <p:cNvPr id="3096" name="AutoShape 61"/>
          <p:cNvSpPr>
            <a:spLocks noChangeArrowheads="1"/>
          </p:cNvSpPr>
          <p:nvPr/>
        </p:nvSpPr>
        <p:spPr bwMode="auto">
          <a:xfrm>
            <a:off x="3102772" y="3618310"/>
            <a:ext cx="282177" cy="1466850"/>
          </a:xfrm>
          <a:prstGeom prst="flowChartAlternateProcess">
            <a:avLst/>
          </a:prstGeom>
          <a:solidFill>
            <a:schemeClr val="bg1"/>
          </a:soli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685800" fontAlgn="base">
              <a:lnSpc>
                <a:spcPts val="750"/>
              </a:lnSpc>
              <a:spcBef>
                <a:spcPct val="0"/>
              </a:spcBef>
              <a:spcAft>
                <a:spcPct val="0"/>
              </a:spcAft>
              <a:buNone/>
              <a:defRPr/>
            </a:pPr>
            <a:r>
              <a:rPr lang="ja-JP" altLang="en-US" sz="900" b="1">
                <a:solidFill>
                  <a:srgbClr val="000000"/>
                </a:solidFill>
                <a:latin typeface="ＭＳ Ｐゴシック" panose="020B0600070205080204" pitchFamily="50" charset="-128"/>
              </a:rPr>
              <a:t>　医療的ケア課題検討部会</a:t>
            </a:r>
            <a:endParaRPr lang="en-US" altLang="ja-JP" sz="900" b="1">
              <a:solidFill>
                <a:srgbClr val="000000"/>
              </a:solidFill>
              <a:latin typeface="ＭＳ Ｐゴシック" panose="020B0600070205080204" pitchFamily="50" charset="-128"/>
            </a:endParaRPr>
          </a:p>
          <a:p>
            <a:pPr defTabSz="685800" fontAlgn="base">
              <a:lnSpc>
                <a:spcPts val="750"/>
              </a:lnSpc>
              <a:spcBef>
                <a:spcPct val="0"/>
              </a:spcBef>
              <a:spcAft>
                <a:spcPct val="0"/>
              </a:spcAft>
              <a:buNone/>
              <a:defRPr/>
            </a:pPr>
            <a:r>
              <a:rPr lang="ja-JP" altLang="en-US" sz="900" b="1">
                <a:solidFill>
                  <a:srgbClr val="000000"/>
                </a:solidFill>
                <a:latin typeface="ＭＳ Ｐゴシック" panose="020B0600070205080204" pitchFamily="50" charset="-128"/>
              </a:rPr>
              <a:t>         　　</a:t>
            </a:r>
            <a:endParaRPr lang="ja-JP" altLang="en-US" sz="675">
              <a:solidFill>
                <a:srgbClr val="000000"/>
              </a:solidFill>
              <a:latin typeface="ＭＳ Ｐ明朝" panose="02020600040205080304" pitchFamily="18" charset="-128"/>
              <a:ea typeface="ＭＳ Ｐ明朝" panose="02020600040205080304" pitchFamily="18" charset="-128"/>
            </a:endParaRPr>
          </a:p>
        </p:txBody>
      </p:sp>
      <p:sp>
        <p:nvSpPr>
          <p:cNvPr id="3113" name="正方形/長方形 62"/>
          <p:cNvSpPr>
            <a:spLocks noChangeArrowheads="1"/>
          </p:cNvSpPr>
          <p:nvPr/>
        </p:nvSpPr>
        <p:spPr bwMode="auto">
          <a:xfrm>
            <a:off x="2703555" y="3057280"/>
            <a:ext cx="1451017" cy="213585"/>
          </a:xfrm>
          <a:prstGeom prst="rect">
            <a:avLst/>
          </a:prstGeom>
          <a:solidFill>
            <a:schemeClr val="bg1"/>
          </a:solidFill>
          <a:ln>
            <a:solidFill>
              <a:schemeClr val="tx1"/>
            </a:solidFill>
          </a:ln>
        </p:spPr>
        <p:txBody>
          <a:bodyPr wrap="square">
            <a:spAutoFit/>
          </a:bodyPr>
          <a:lstStyle>
            <a:lvl1pPr eaLnBrk="0" hangingPunct="0">
              <a:defRPr kumimoji="1" sz="1400">
                <a:solidFill>
                  <a:schemeClr val="tx1"/>
                </a:solidFill>
                <a:latin typeface="Arial" charset="0"/>
                <a:ea typeface="ＭＳ Ｐゴシック" pitchFamily="50" charset="-128"/>
              </a:defRPr>
            </a:lvl1pPr>
            <a:lvl2pPr marL="742950" indent="-285750" eaLnBrk="0" hangingPunct="0">
              <a:defRPr kumimoji="1" sz="1400">
                <a:solidFill>
                  <a:schemeClr val="tx1"/>
                </a:solidFill>
                <a:latin typeface="Arial" charset="0"/>
                <a:ea typeface="ＭＳ Ｐゴシック" pitchFamily="50" charset="-128"/>
              </a:defRPr>
            </a:lvl2pPr>
            <a:lvl3pPr marL="1143000" indent="-228600" eaLnBrk="0" hangingPunct="0">
              <a:defRPr kumimoji="1" sz="1400">
                <a:solidFill>
                  <a:schemeClr val="tx1"/>
                </a:solidFill>
                <a:latin typeface="Arial" charset="0"/>
                <a:ea typeface="ＭＳ Ｐゴシック" pitchFamily="50" charset="-128"/>
              </a:defRPr>
            </a:lvl3pPr>
            <a:lvl4pPr marL="1600200" indent="-228600" eaLnBrk="0" hangingPunct="0">
              <a:defRPr kumimoji="1" sz="1400">
                <a:solidFill>
                  <a:schemeClr val="tx1"/>
                </a:solidFill>
                <a:latin typeface="Arial" charset="0"/>
                <a:ea typeface="ＭＳ Ｐゴシック" pitchFamily="50" charset="-128"/>
              </a:defRPr>
            </a:lvl4pPr>
            <a:lvl5pPr marL="2057400" indent="-228600" eaLnBrk="0" hangingPunct="0">
              <a:defRPr kumimoji="1" sz="14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14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14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14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1400">
                <a:solidFill>
                  <a:schemeClr val="tx1"/>
                </a:solidFill>
                <a:latin typeface="Arial" charset="0"/>
                <a:ea typeface="ＭＳ Ｐゴシック" pitchFamily="50" charset="-128"/>
              </a:defRPr>
            </a:lvl9pPr>
          </a:lstStyle>
          <a:p>
            <a:pPr defTabSz="685800" eaLnBrk="1" fontAlgn="base" hangingPunct="1">
              <a:spcBef>
                <a:spcPct val="0"/>
              </a:spcBef>
              <a:spcAft>
                <a:spcPct val="0"/>
              </a:spcAft>
              <a:defRPr/>
            </a:pPr>
            <a:r>
              <a:rPr lang="ja-JP" altLang="en-US" sz="788" b="1" dirty="0">
                <a:solidFill>
                  <a:srgbClr val="000000"/>
                </a:solidFill>
              </a:rPr>
              <a:t>県自立支援協議会専門部会</a:t>
            </a:r>
          </a:p>
        </p:txBody>
      </p:sp>
      <p:sp>
        <p:nvSpPr>
          <p:cNvPr id="64" name="上矢印 63"/>
          <p:cNvSpPr/>
          <p:nvPr/>
        </p:nvSpPr>
        <p:spPr>
          <a:xfrm>
            <a:off x="2289574" y="2540794"/>
            <a:ext cx="535781" cy="404813"/>
          </a:xfrm>
          <a:prstGeom prst="upArrow">
            <a:avLst/>
          </a:prstGeom>
          <a:noFill/>
          <a:ln w="9525">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fontAlgn="base">
              <a:spcBef>
                <a:spcPct val="0"/>
              </a:spcBef>
              <a:spcAft>
                <a:spcPct val="0"/>
              </a:spcAft>
              <a:defRPr/>
            </a:pPr>
            <a:r>
              <a:rPr kumimoji="1" lang="ja-JP" altLang="en-US" sz="750" dirty="0">
                <a:solidFill>
                  <a:srgbClr val="000000"/>
                </a:solidFill>
                <a:latin typeface="Arial"/>
                <a:ea typeface="ＭＳ Ｐゴシック"/>
              </a:rPr>
              <a:t>課題</a:t>
            </a:r>
          </a:p>
        </p:txBody>
      </p:sp>
      <p:sp>
        <p:nvSpPr>
          <p:cNvPr id="66" name="下矢印 65"/>
          <p:cNvSpPr/>
          <p:nvPr/>
        </p:nvSpPr>
        <p:spPr>
          <a:xfrm>
            <a:off x="3620692" y="2561036"/>
            <a:ext cx="648890" cy="350044"/>
          </a:xfrm>
          <a:prstGeom prst="downArrow">
            <a:avLst/>
          </a:prstGeom>
          <a:noFill/>
          <a:ln w="9525">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fontAlgn="base">
              <a:spcBef>
                <a:spcPct val="0"/>
              </a:spcBef>
              <a:spcAft>
                <a:spcPct val="0"/>
              </a:spcAft>
              <a:defRPr/>
            </a:pPr>
            <a:r>
              <a:rPr kumimoji="1" lang="ja-JP" altLang="en-US" sz="788" dirty="0">
                <a:solidFill>
                  <a:srgbClr val="000000"/>
                </a:solidFill>
                <a:latin typeface="Arial"/>
                <a:ea typeface="ＭＳ Ｐゴシック"/>
              </a:rPr>
              <a:t>課題</a:t>
            </a:r>
          </a:p>
        </p:txBody>
      </p:sp>
      <p:sp>
        <p:nvSpPr>
          <p:cNvPr id="68" name="下矢印 67"/>
          <p:cNvSpPr/>
          <p:nvPr/>
        </p:nvSpPr>
        <p:spPr>
          <a:xfrm>
            <a:off x="1628776" y="2544366"/>
            <a:ext cx="702469" cy="456009"/>
          </a:xfrm>
          <a:prstGeom prst="downArrow">
            <a:avLst/>
          </a:prstGeom>
          <a:noFill/>
          <a:ln w="9525">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fontAlgn="base">
              <a:spcBef>
                <a:spcPct val="0"/>
              </a:spcBef>
              <a:spcAft>
                <a:spcPct val="0"/>
              </a:spcAft>
              <a:defRPr/>
            </a:pPr>
            <a:r>
              <a:rPr kumimoji="1" lang="ja-JP" altLang="en-US" sz="788" dirty="0">
                <a:solidFill>
                  <a:srgbClr val="000000"/>
                </a:solidFill>
                <a:latin typeface="Arial"/>
                <a:ea typeface="ＭＳ Ｐゴシック"/>
              </a:rPr>
              <a:t>協議結果</a:t>
            </a:r>
          </a:p>
        </p:txBody>
      </p:sp>
      <p:sp>
        <p:nvSpPr>
          <p:cNvPr id="70" name="上矢印 69"/>
          <p:cNvSpPr/>
          <p:nvPr/>
        </p:nvSpPr>
        <p:spPr>
          <a:xfrm>
            <a:off x="2781300" y="1933576"/>
            <a:ext cx="763191" cy="292894"/>
          </a:xfrm>
          <a:prstGeom prst="upArrow">
            <a:avLst/>
          </a:prstGeom>
          <a:noFill/>
          <a:ln w="9525">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fontAlgn="base">
              <a:spcBef>
                <a:spcPct val="0"/>
              </a:spcBef>
              <a:spcAft>
                <a:spcPct val="0"/>
              </a:spcAft>
              <a:defRPr/>
            </a:pPr>
            <a:r>
              <a:rPr kumimoji="1" lang="ja-JP" altLang="en-US" sz="750" dirty="0">
                <a:solidFill>
                  <a:srgbClr val="000000"/>
                </a:solidFill>
                <a:latin typeface="Arial"/>
                <a:ea typeface="ＭＳ Ｐゴシック"/>
              </a:rPr>
              <a:t>議題</a:t>
            </a:r>
            <a:endParaRPr kumimoji="1" lang="en-US" altLang="ja-JP" sz="750" dirty="0">
              <a:solidFill>
                <a:srgbClr val="000000"/>
              </a:solidFill>
              <a:latin typeface="Arial"/>
              <a:ea typeface="ＭＳ Ｐゴシック"/>
            </a:endParaRPr>
          </a:p>
        </p:txBody>
      </p:sp>
      <p:sp>
        <p:nvSpPr>
          <p:cNvPr id="71" name="下矢印 70"/>
          <p:cNvSpPr/>
          <p:nvPr/>
        </p:nvSpPr>
        <p:spPr>
          <a:xfrm>
            <a:off x="3881439" y="1959770"/>
            <a:ext cx="702469" cy="292894"/>
          </a:xfrm>
          <a:prstGeom prst="downArrow">
            <a:avLst/>
          </a:prstGeom>
          <a:noFill/>
          <a:ln w="9525">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fontAlgn="base">
              <a:spcBef>
                <a:spcPct val="0"/>
              </a:spcBef>
              <a:spcAft>
                <a:spcPct val="0"/>
              </a:spcAft>
              <a:defRPr/>
            </a:pPr>
            <a:r>
              <a:rPr kumimoji="1" lang="ja-JP" altLang="en-US" sz="750" dirty="0">
                <a:solidFill>
                  <a:srgbClr val="000000"/>
                </a:solidFill>
                <a:latin typeface="Arial"/>
                <a:ea typeface="ＭＳ Ｐゴシック"/>
              </a:rPr>
              <a:t>協議結果</a:t>
            </a:r>
          </a:p>
        </p:txBody>
      </p:sp>
      <p:sp>
        <p:nvSpPr>
          <p:cNvPr id="72" name="上矢印 71"/>
          <p:cNvSpPr/>
          <p:nvPr/>
        </p:nvSpPr>
        <p:spPr>
          <a:xfrm rot="5400000">
            <a:off x="5592962" y="1365053"/>
            <a:ext cx="503635" cy="373856"/>
          </a:xfrm>
          <a:prstGeom prst="upArrow">
            <a:avLst/>
          </a:prstGeom>
          <a:noFill/>
          <a:ln w="9525">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fontAlgn="base">
              <a:spcBef>
                <a:spcPct val="0"/>
              </a:spcBef>
              <a:spcAft>
                <a:spcPct val="0"/>
              </a:spcAft>
              <a:defRPr/>
            </a:pPr>
            <a:endParaRPr kumimoji="1" lang="en-US" altLang="ja-JP" sz="750" dirty="0">
              <a:solidFill>
                <a:srgbClr val="000000"/>
              </a:solidFill>
              <a:latin typeface="Arial"/>
              <a:ea typeface="ＭＳ Ｐゴシック"/>
            </a:endParaRPr>
          </a:p>
        </p:txBody>
      </p:sp>
      <p:sp>
        <p:nvSpPr>
          <p:cNvPr id="52" name="AutoShape 59" descr="20%"/>
          <p:cNvSpPr>
            <a:spLocks noChangeArrowheads="1"/>
          </p:cNvSpPr>
          <p:nvPr/>
        </p:nvSpPr>
        <p:spPr bwMode="auto">
          <a:xfrm>
            <a:off x="6362701" y="4597003"/>
            <a:ext cx="756047" cy="432197"/>
          </a:xfrm>
          <a:prstGeom prst="flowChartAlternateProcess">
            <a:avLst/>
          </a:prstGeom>
          <a:pattFill prst="pct20">
            <a:fgClr>
              <a:schemeClr val="accent2"/>
            </a:fgClr>
            <a:bgClr>
              <a:schemeClr val="bg1"/>
            </a:bgClr>
          </a:pattFill>
          <a:ln w="9525">
            <a:solidFill>
              <a:schemeClr val="tx1">
                <a:lumMod val="75000"/>
                <a:lumOff val="25000"/>
              </a:scheme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defTabSz="685800" eaLnBrk="1" fontAlgn="base" hangingPunct="1">
              <a:spcBef>
                <a:spcPct val="0"/>
              </a:spcBef>
              <a:spcAft>
                <a:spcPct val="0"/>
              </a:spcAft>
              <a:buNone/>
              <a:defRPr/>
            </a:pPr>
            <a:r>
              <a:rPr lang="ja-JP" altLang="en-US" sz="750" dirty="0">
                <a:solidFill>
                  <a:srgbClr val="000000"/>
                </a:solidFill>
              </a:rPr>
              <a:t>市町別　　　　</a:t>
            </a:r>
          </a:p>
          <a:p>
            <a:pPr algn="ctr" defTabSz="685800" eaLnBrk="1" fontAlgn="base" hangingPunct="1">
              <a:spcBef>
                <a:spcPct val="0"/>
              </a:spcBef>
              <a:spcAft>
                <a:spcPct val="0"/>
              </a:spcAft>
              <a:buNone/>
              <a:defRPr/>
            </a:pPr>
            <a:endParaRPr lang="ja-JP" altLang="en-US" sz="750" dirty="0">
              <a:solidFill>
                <a:srgbClr val="000000"/>
              </a:solidFill>
            </a:endParaRPr>
          </a:p>
          <a:p>
            <a:pPr algn="ctr" defTabSz="685800" eaLnBrk="1" fontAlgn="base" hangingPunct="1">
              <a:spcBef>
                <a:spcPct val="0"/>
              </a:spcBef>
              <a:spcAft>
                <a:spcPct val="0"/>
              </a:spcAft>
              <a:buNone/>
              <a:defRPr/>
            </a:pPr>
            <a:endParaRPr lang="en-US" altLang="ja-JP" sz="1050" dirty="0">
              <a:solidFill>
                <a:srgbClr val="000000"/>
              </a:solidFill>
            </a:endParaRPr>
          </a:p>
        </p:txBody>
      </p:sp>
      <p:sp>
        <p:nvSpPr>
          <p:cNvPr id="73" name="下矢印 72"/>
          <p:cNvSpPr/>
          <p:nvPr/>
        </p:nvSpPr>
        <p:spPr>
          <a:xfrm rot="5400000">
            <a:off x="5566768" y="1790106"/>
            <a:ext cx="472679" cy="402431"/>
          </a:xfrm>
          <a:prstGeom prst="downArrow">
            <a:avLst/>
          </a:prstGeom>
          <a:noFill/>
          <a:ln w="9525">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fontAlgn="base">
              <a:spcBef>
                <a:spcPct val="0"/>
              </a:spcBef>
              <a:spcAft>
                <a:spcPct val="0"/>
              </a:spcAft>
              <a:defRPr/>
            </a:pPr>
            <a:endParaRPr kumimoji="1" lang="ja-JP" altLang="en-US" sz="750" dirty="0">
              <a:solidFill>
                <a:srgbClr val="000000"/>
              </a:solidFill>
              <a:latin typeface="Arial"/>
              <a:ea typeface="ＭＳ Ｐゴシック"/>
            </a:endParaRPr>
          </a:p>
        </p:txBody>
      </p:sp>
      <p:sp>
        <p:nvSpPr>
          <p:cNvPr id="2" name="AutoShape 59" descr="20%"/>
          <p:cNvSpPr>
            <a:spLocks noChangeArrowheads="1"/>
          </p:cNvSpPr>
          <p:nvPr/>
        </p:nvSpPr>
        <p:spPr bwMode="auto">
          <a:xfrm>
            <a:off x="6286501" y="4748214"/>
            <a:ext cx="756047" cy="432197"/>
          </a:xfrm>
          <a:prstGeom prst="flowChartAlternateProcess">
            <a:avLst/>
          </a:prstGeom>
          <a:pattFill prst="pct20">
            <a:fgClr>
              <a:schemeClr val="accent2"/>
            </a:fgClr>
            <a:bgClr>
              <a:schemeClr val="bg1"/>
            </a:bgClr>
          </a:pattFill>
          <a:ln w="9525">
            <a:solidFill>
              <a:schemeClr val="tx1">
                <a:lumMod val="75000"/>
                <a:lumOff val="25000"/>
              </a:scheme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defTabSz="685800" eaLnBrk="1" fontAlgn="base" hangingPunct="1">
              <a:spcBef>
                <a:spcPct val="0"/>
              </a:spcBef>
              <a:spcAft>
                <a:spcPct val="0"/>
              </a:spcAft>
              <a:buNone/>
              <a:defRPr/>
            </a:pPr>
            <a:r>
              <a:rPr lang="ja-JP" altLang="en-US" sz="750" dirty="0">
                <a:solidFill>
                  <a:srgbClr val="000000"/>
                </a:solidFill>
              </a:rPr>
              <a:t>圏域別　　　　</a:t>
            </a:r>
          </a:p>
          <a:p>
            <a:pPr algn="ctr" defTabSz="685800" eaLnBrk="1" fontAlgn="base" hangingPunct="1">
              <a:spcBef>
                <a:spcPct val="0"/>
              </a:spcBef>
              <a:spcAft>
                <a:spcPct val="0"/>
              </a:spcAft>
              <a:buNone/>
              <a:defRPr/>
            </a:pPr>
            <a:endParaRPr lang="ja-JP" altLang="en-US" sz="750" dirty="0">
              <a:solidFill>
                <a:srgbClr val="000000"/>
              </a:solidFill>
            </a:endParaRPr>
          </a:p>
          <a:p>
            <a:pPr algn="ctr" defTabSz="685800" eaLnBrk="1" fontAlgn="base" hangingPunct="1">
              <a:spcBef>
                <a:spcPct val="0"/>
              </a:spcBef>
              <a:spcAft>
                <a:spcPct val="0"/>
              </a:spcAft>
              <a:buNone/>
              <a:defRPr/>
            </a:pPr>
            <a:endParaRPr lang="en-US" altLang="ja-JP" sz="1050" dirty="0">
              <a:solidFill>
                <a:srgbClr val="000000"/>
              </a:solidFill>
            </a:endParaRPr>
          </a:p>
        </p:txBody>
      </p:sp>
      <p:sp>
        <p:nvSpPr>
          <p:cNvPr id="5" name="AutoShape 60"/>
          <p:cNvSpPr>
            <a:spLocks noChangeArrowheads="1"/>
          </p:cNvSpPr>
          <p:nvPr/>
        </p:nvSpPr>
        <p:spPr bwMode="auto">
          <a:xfrm>
            <a:off x="5859067" y="4907756"/>
            <a:ext cx="1072753" cy="319088"/>
          </a:xfrm>
          <a:prstGeom prst="flowChartAlternateProcess">
            <a:avLst/>
          </a:prstGeom>
          <a:solidFill>
            <a:schemeClr val="bg1"/>
          </a:solidFill>
          <a:ln w="9525">
            <a:solidFill>
              <a:schemeClr val="tx1">
                <a:lumMod val="75000"/>
                <a:lumOff val="25000"/>
              </a:scheme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defTabSz="685800" eaLnBrk="1" fontAlgn="base" hangingPunct="1">
              <a:spcBef>
                <a:spcPct val="0"/>
              </a:spcBef>
              <a:spcAft>
                <a:spcPct val="0"/>
              </a:spcAft>
              <a:buNone/>
              <a:defRPr/>
            </a:pPr>
            <a:r>
              <a:rPr lang="ja-JP" altLang="en-US" sz="900" dirty="0">
                <a:solidFill>
                  <a:srgbClr val="000000"/>
                </a:solidFill>
              </a:rPr>
              <a:t>（地域自立支援）協議会</a:t>
            </a:r>
          </a:p>
        </p:txBody>
      </p:sp>
      <p:sp>
        <p:nvSpPr>
          <p:cNvPr id="3108" name="AutoShape 75"/>
          <p:cNvSpPr>
            <a:spLocks noChangeArrowheads="1"/>
          </p:cNvSpPr>
          <p:nvPr/>
        </p:nvSpPr>
        <p:spPr bwMode="auto">
          <a:xfrm rot="17854138">
            <a:off x="5941219" y="4668441"/>
            <a:ext cx="270272" cy="284560"/>
          </a:xfrm>
          <a:prstGeom prst="upDownArrow">
            <a:avLst>
              <a:gd name="adj1" fmla="val 48667"/>
              <a:gd name="adj2" fmla="val 29597"/>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685800" fontAlgn="base">
              <a:spcBef>
                <a:spcPct val="0"/>
              </a:spcBef>
              <a:spcAft>
                <a:spcPct val="0"/>
              </a:spcAft>
              <a:buNone/>
              <a:defRPr/>
            </a:pPr>
            <a:endParaRPr lang="ja-JP" altLang="en-US" sz="1050">
              <a:solidFill>
                <a:srgbClr val="000000"/>
              </a:solidFill>
            </a:endParaRPr>
          </a:p>
        </p:txBody>
      </p:sp>
      <p:cxnSp>
        <p:nvCxnSpPr>
          <p:cNvPr id="3" name="直線コネクタ 2"/>
          <p:cNvCxnSpPr/>
          <p:nvPr/>
        </p:nvCxnSpPr>
        <p:spPr>
          <a:xfrm>
            <a:off x="3605214" y="4452938"/>
            <a:ext cx="1845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上矢印 58"/>
          <p:cNvSpPr/>
          <p:nvPr/>
        </p:nvSpPr>
        <p:spPr>
          <a:xfrm>
            <a:off x="2897981" y="2551511"/>
            <a:ext cx="763191" cy="350044"/>
          </a:xfrm>
          <a:prstGeom prst="upArrow">
            <a:avLst/>
          </a:prstGeom>
          <a:noFill/>
          <a:ln w="9525">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fontAlgn="base">
              <a:spcBef>
                <a:spcPct val="0"/>
              </a:spcBef>
              <a:spcAft>
                <a:spcPct val="0"/>
              </a:spcAft>
              <a:defRPr/>
            </a:pPr>
            <a:r>
              <a:rPr kumimoji="1" lang="ja-JP" altLang="en-US" sz="750" dirty="0">
                <a:solidFill>
                  <a:srgbClr val="000000"/>
                </a:solidFill>
                <a:latin typeface="Arial"/>
                <a:ea typeface="ＭＳ Ｐゴシック"/>
              </a:rPr>
              <a:t>検討結果</a:t>
            </a:r>
            <a:endParaRPr kumimoji="1" lang="en-US" altLang="ja-JP" sz="750" dirty="0">
              <a:solidFill>
                <a:srgbClr val="000000"/>
              </a:solidFill>
              <a:latin typeface="Arial"/>
              <a:ea typeface="ＭＳ Ｐゴシック"/>
            </a:endParaRPr>
          </a:p>
        </p:txBody>
      </p:sp>
      <p:sp>
        <p:nvSpPr>
          <p:cNvPr id="3111" name="正方形/長方形 28"/>
          <p:cNvSpPr>
            <a:spLocks noChangeArrowheads="1"/>
          </p:cNvSpPr>
          <p:nvPr/>
        </p:nvSpPr>
        <p:spPr bwMode="auto">
          <a:xfrm>
            <a:off x="6983016" y="1030599"/>
            <a:ext cx="1079142" cy="213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685800" fontAlgn="base">
              <a:spcBef>
                <a:spcPct val="0"/>
              </a:spcBef>
              <a:spcAft>
                <a:spcPct val="0"/>
              </a:spcAft>
              <a:buNone/>
              <a:defRPr/>
            </a:pPr>
            <a:r>
              <a:rPr lang="ja-JP" altLang="en-US" sz="788" dirty="0">
                <a:solidFill>
                  <a:srgbClr val="000000"/>
                </a:solidFill>
                <a:latin typeface="ＭＳ Ｐ明朝" panose="02020600040205080304" pitchFamily="18" charset="-128"/>
                <a:ea typeface="ＭＳ Ｐ明朝" panose="02020600040205080304" pitchFamily="18" charset="-128"/>
              </a:rPr>
              <a:t>令和５年４月１日現在</a:t>
            </a:r>
            <a:endParaRPr lang="ja-JP" altLang="en-US" sz="788" dirty="0">
              <a:solidFill>
                <a:srgbClr val="000000"/>
              </a:solidFill>
            </a:endParaRPr>
          </a:p>
        </p:txBody>
      </p:sp>
      <p:sp>
        <p:nvSpPr>
          <p:cNvPr id="3112" name="AutoShape 61"/>
          <p:cNvSpPr>
            <a:spLocks noChangeArrowheads="1"/>
          </p:cNvSpPr>
          <p:nvPr/>
        </p:nvSpPr>
        <p:spPr bwMode="auto">
          <a:xfrm>
            <a:off x="5235775" y="3057525"/>
            <a:ext cx="915590" cy="311944"/>
          </a:xfrm>
          <a:prstGeom prst="flowChartAlternateProcess">
            <a:avLst/>
          </a:prstGeom>
          <a:solidFill>
            <a:schemeClr val="bg1"/>
          </a:solidFill>
          <a:ln w="22225">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5800" fontAlgn="base">
              <a:spcBef>
                <a:spcPct val="0"/>
              </a:spcBef>
              <a:spcAft>
                <a:spcPct val="0"/>
              </a:spcAft>
              <a:buNone/>
              <a:defRPr/>
            </a:pPr>
            <a:r>
              <a:rPr lang="ja-JP" altLang="en-US" sz="825" b="1">
                <a:solidFill>
                  <a:srgbClr val="000000"/>
                </a:solidFill>
                <a:latin typeface="ＭＳ Ｐゴシック" panose="020B0600070205080204" pitchFamily="50" charset="-128"/>
              </a:rPr>
              <a:t>市町障害福祉</a:t>
            </a:r>
            <a:endParaRPr lang="en-US" altLang="ja-JP" sz="825" b="1">
              <a:solidFill>
                <a:srgbClr val="000000"/>
              </a:solidFill>
              <a:latin typeface="ＭＳ Ｐゴシック" panose="020B0600070205080204" pitchFamily="50" charset="-128"/>
            </a:endParaRPr>
          </a:p>
          <a:p>
            <a:pPr algn="ctr" defTabSz="685800" fontAlgn="base">
              <a:spcBef>
                <a:spcPct val="0"/>
              </a:spcBef>
              <a:spcAft>
                <a:spcPct val="0"/>
              </a:spcAft>
              <a:buNone/>
              <a:defRPr/>
            </a:pPr>
            <a:r>
              <a:rPr lang="ja-JP" altLang="en-US" sz="825" b="1">
                <a:solidFill>
                  <a:srgbClr val="000000"/>
                </a:solidFill>
                <a:latin typeface="ＭＳ Ｐゴシック" panose="020B0600070205080204" pitchFamily="50" charset="-128"/>
              </a:rPr>
              <a:t>計画研修会</a:t>
            </a:r>
          </a:p>
        </p:txBody>
      </p:sp>
      <p:sp>
        <p:nvSpPr>
          <p:cNvPr id="4" name="正方形/長方形 28"/>
          <p:cNvSpPr>
            <a:spLocks noChangeArrowheads="1"/>
          </p:cNvSpPr>
          <p:nvPr/>
        </p:nvSpPr>
        <p:spPr bwMode="auto">
          <a:xfrm>
            <a:off x="5446229" y="3378197"/>
            <a:ext cx="997389" cy="196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685800" fontAlgn="base">
              <a:spcBef>
                <a:spcPct val="0"/>
              </a:spcBef>
              <a:spcAft>
                <a:spcPct val="0"/>
              </a:spcAft>
              <a:buNone/>
              <a:defRPr/>
            </a:pPr>
            <a:r>
              <a:rPr lang="ja-JP" altLang="en-US" sz="675" dirty="0">
                <a:solidFill>
                  <a:srgbClr val="000000"/>
                </a:solidFill>
                <a:latin typeface="ＭＳ Ｐ明朝" panose="02020600040205080304" pitchFamily="18" charset="-128"/>
                <a:ea typeface="ＭＳ Ｐ明朝" panose="02020600040205080304" pitchFamily="18" charset="-128"/>
              </a:rPr>
              <a:t>事務局：</a:t>
            </a:r>
            <a:r>
              <a:rPr lang="ja-JP" altLang="en-US" sz="675" dirty="0" err="1">
                <a:solidFill>
                  <a:srgbClr val="000000"/>
                </a:solidFill>
                <a:latin typeface="ＭＳ Ｐ明朝" panose="02020600040205080304" pitchFamily="18" charset="-128"/>
                <a:ea typeface="ＭＳ Ｐ明朝" panose="02020600040205080304" pitchFamily="18" charset="-128"/>
              </a:rPr>
              <a:t>障がい</a:t>
            </a:r>
            <a:r>
              <a:rPr lang="ja-JP" altLang="en-US" sz="675" dirty="0">
                <a:solidFill>
                  <a:srgbClr val="000000"/>
                </a:solidFill>
                <a:latin typeface="ＭＳ Ｐ明朝" panose="02020600040205080304" pitchFamily="18" charset="-128"/>
                <a:ea typeface="ＭＳ Ｐ明朝" panose="02020600040205080304" pitchFamily="18" charset="-128"/>
              </a:rPr>
              <a:t>福祉課</a:t>
            </a:r>
            <a:endParaRPr lang="ja-JP" altLang="en-US" sz="675" dirty="0">
              <a:solidFill>
                <a:srgbClr val="000000"/>
              </a:solidFill>
            </a:endParaRPr>
          </a:p>
        </p:txBody>
      </p:sp>
      <p:sp>
        <p:nvSpPr>
          <p:cNvPr id="3114" name="AutoShape 61"/>
          <p:cNvSpPr>
            <a:spLocks noChangeArrowheads="1"/>
          </p:cNvSpPr>
          <p:nvPr/>
        </p:nvSpPr>
        <p:spPr bwMode="auto">
          <a:xfrm>
            <a:off x="2840243" y="3618310"/>
            <a:ext cx="276814" cy="1457325"/>
          </a:xfrm>
          <a:prstGeom prst="flowChartAlternateProcess">
            <a:avLst/>
          </a:prstGeom>
          <a:solidFill>
            <a:schemeClr val="bg1"/>
          </a:soli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5800" fontAlgn="base">
              <a:lnSpc>
                <a:spcPts val="750"/>
              </a:lnSpc>
              <a:spcBef>
                <a:spcPct val="0"/>
              </a:spcBef>
              <a:spcAft>
                <a:spcPct val="0"/>
              </a:spcAft>
              <a:buNone/>
              <a:defRPr/>
            </a:pPr>
            <a:r>
              <a:rPr lang="ja-JP" altLang="en-US" sz="900" b="1" dirty="0">
                <a:solidFill>
                  <a:srgbClr val="000000"/>
                </a:solidFill>
                <a:latin typeface="ＭＳ Ｐゴシック" panose="020B0600070205080204" pitchFamily="50" charset="-128"/>
              </a:rPr>
              <a:t>　地域移行課題検討部会　　　　</a:t>
            </a:r>
            <a:endParaRPr lang="ja-JP" altLang="en-US" sz="675" dirty="0">
              <a:solidFill>
                <a:srgbClr val="000000"/>
              </a:solidFill>
              <a:latin typeface="ＭＳ Ｐ明朝" panose="02020600040205080304" pitchFamily="18" charset="-128"/>
              <a:ea typeface="ＭＳ Ｐ明朝" panose="02020600040205080304" pitchFamily="18" charset="-128"/>
            </a:endParaRPr>
          </a:p>
        </p:txBody>
      </p:sp>
      <p:sp>
        <p:nvSpPr>
          <p:cNvPr id="3115" name="AutoShape 61"/>
          <p:cNvSpPr>
            <a:spLocks noChangeArrowheads="1"/>
          </p:cNvSpPr>
          <p:nvPr/>
        </p:nvSpPr>
        <p:spPr bwMode="auto">
          <a:xfrm>
            <a:off x="3442097" y="4149896"/>
            <a:ext cx="166688" cy="1318022"/>
          </a:xfrm>
          <a:prstGeom prst="flowChartAlternateProcess">
            <a:avLst/>
          </a:prstGeom>
          <a:solidFill>
            <a:schemeClr val="bg1"/>
          </a:soli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685800" fontAlgn="base">
              <a:lnSpc>
                <a:spcPts val="750"/>
              </a:lnSpc>
              <a:spcBef>
                <a:spcPct val="0"/>
              </a:spcBef>
              <a:spcAft>
                <a:spcPct val="0"/>
              </a:spcAft>
              <a:buNone/>
              <a:defRPr/>
            </a:pPr>
            <a:r>
              <a:rPr lang="ja-JP" altLang="en-US" sz="900" b="1">
                <a:solidFill>
                  <a:srgbClr val="000000"/>
                </a:solidFill>
                <a:latin typeface="ＭＳ Ｐゴシック" panose="020B0600070205080204" pitchFamily="50" charset="-128"/>
              </a:rPr>
              <a:t>　</a:t>
            </a:r>
            <a:r>
              <a:rPr lang="ja-JP" altLang="en-US" sz="825" b="1">
                <a:solidFill>
                  <a:srgbClr val="000000"/>
                </a:solidFill>
                <a:latin typeface="ＭＳ Ｐゴシック" panose="020B0600070205080204" pitchFamily="50" charset="-128"/>
              </a:rPr>
              <a:t>当事者支援プロジェクト</a:t>
            </a:r>
            <a:endParaRPr lang="ja-JP" altLang="en-US" sz="825">
              <a:solidFill>
                <a:srgbClr val="000000"/>
              </a:solidFill>
              <a:latin typeface="ＭＳ Ｐ明朝" panose="02020600040205080304" pitchFamily="18" charset="-128"/>
              <a:ea typeface="ＭＳ Ｐ明朝" panose="02020600040205080304" pitchFamily="18" charset="-128"/>
            </a:endParaRPr>
          </a:p>
        </p:txBody>
      </p:sp>
      <p:sp>
        <p:nvSpPr>
          <p:cNvPr id="3116" name="AutoShape 61"/>
          <p:cNvSpPr>
            <a:spLocks noChangeArrowheads="1"/>
          </p:cNvSpPr>
          <p:nvPr/>
        </p:nvSpPr>
        <p:spPr bwMode="auto">
          <a:xfrm>
            <a:off x="4288630" y="3063479"/>
            <a:ext cx="795339" cy="296465"/>
          </a:xfrm>
          <a:prstGeom prst="flowChartAlternateProcess">
            <a:avLst/>
          </a:prstGeom>
          <a:solidFill>
            <a:schemeClr val="bg1"/>
          </a:solidFill>
          <a:ln w="22225">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5800" fontAlgn="base">
              <a:spcBef>
                <a:spcPct val="0"/>
              </a:spcBef>
              <a:spcAft>
                <a:spcPct val="0"/>
              </a:spcAft>
              <a:buNone/>
              <a:defRPr/>
            </a:pPr>
            <a:r>
              <a:rPr lang="ja-JP" altLang="en-US" sz="825" b="1">
                <a:solidFill>
                  <a:srgbClr val="000000"/>
                </a:solidFill>
                <a:latin typeface="ＭＳ Ｐゴシック" panose="020B0600070205080204" pitchFamily="50" charset="-128"/>
              </a:rPr>
              <a:t>個別課題別</a:t>
            </a:r>
            <a:endParaRPr lang="en-US" altLang="ja-JP" sz="825" b="1">
              <a:solidFill>
                <a:srgbClr val="000000"/>
              </a:solidFill>
              <a:latin typeface="ＭＳ Ｐゴシック" panose="020B0600070205080204" pitchFamily="50" charset="-128"/>
            </a:endParaRPr>
          </a:p>
          <a:p>
            <a:pPr algn="ctr" defTabSz="685800" fontAlgn="base">
              <a:spcBef>
                <a:spcPct val="0"/>
              </a:spcBef>
              <a:spcAft>
                <a:spcPct val="0"/>
              </a:spcAft>
              <a:buNone/>
              <a:defRPr/>
            </a:pPr>
            <a:r>
              <a:rPr lang="ja-JP" altLang="en-US" sz="825" b="1">
                <a:solidFill>
                  <a:srgbClr val="000000"/>
                </a:solidFill>
                <a:latin typeface="ＭＳ Ｐゴシック" panose="020B0600070205080204" pitchFamily="50" charset="-128"/>
              </a:rPr>
              <a:t>会議</a:t>
            </a:r>
          </a:p>
        </p:txBody>
      </p:sp>
      <p:sp>
        <p:nvSpPr>
          <p:cNvPr id="3117" name="Rectangle 33"/>
          <p:cNvSpPr>
            <a:spLocks noChangeArrowheads="1"/>
          </p:cNvSpPr>
          <p:nvPr/>
        </p:nvSpPr>
        <p:spPr bwMode="auto">
          <a:xfrm>
            <a:off x="4333875" y="3398044"/>
            <a:ext cx="704850" cy="2406254"/>
          </a:xfrm>
          <a:prstGeom prst="rect">
            <a:avLst/>
          </a:prstGeom>
          <a:solidFill>
            <a:schemeClr val="accent1"/>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5800" fontAlgn="base">
              <a:spcBef>
                <a:spcPct val="0"/>
              </a:spcBef>
              <a:spcAft>
                <a:spcPct val="0"/>
              </a:spcAft>
              <a:buNone/>
              <a:defRPr/>
            </a:pPr>
            <a:endParaRPr lang="ja-JP" altLang="ja-JP" sz="1050">
              <a:solidFill>
                <a:srgbClr val="000000"/>
              </a:solidFill>
            </a:endParaRPr>
          </a:p>
        </p:txBody>
      </p:sp>
      <p:sp>
        <p:nvSpPr>
          <p:cNvPr id="3118" name="AutoShape 61"/>
          <p:cNvSpPr>
            <a:spLocks noChangeArrowheads="1"/>
          </p:cNvSpPr>
          <p:nvPr/>
        </p:nvSpPr>
        <p:spPr bwMode="auto">
          <a:xfrm>
            <a:off x="3649267" y="3627836"/>
            <a:ext cx="284559" cy="1488281"/>
          </a:xfrm>
          <a:prstGeom prst="flowChartAlternateProcess">
            <a:avLst/>
          </a:prstGeom>
          <a:solidFill>
            <a:schemeClr val="bg1"/>
          </a:solidFill>
          <a:ln w="22225">
            <a:solidFill>
              <a:srgbClr val="00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5800" fontAlgn="base">
              <a:lnSpc>
                <a:spcPts val="750"/>
              </a:lnSpc>
              <a:spcBef>
                <a:spcPct val="0"/>
              </a:spcBef>
              <a:spcAft>
                <a:spcPct val="0"/>
              </a:spcAft>
              <a:buNone/>
              <a:defRPr/>
            </a:pPr>
            <a:r>
              <a:rPr lang="ja-JP" altLang="en-US" sz="900" b="1">
                <a:solidFill>
                  <a:srgbClr val="000000"/>
                </a:solidFill>
                <a:latin typeface="ＭＳ Ｐゴシック" panose="020B0600070205080204" pitchFamily="50" charset="-128"/>
              </a:rPr>
              <a:t>　人材育成検討部会</a:t>
            </a:r>
            <a:endParaRPr lang="en-US" altLang="ja-JP" sz="900" b="1">
              <a:solidFill>
                <a:srgbClr val="000000"/>
              </a:solidFill>
              <a:latin typeface="ＭＳ Ｐゴシック" panose="020B0600070205080204" pitchFamily="50" charset="-128"/>
            </a:endParaRPr>
          </a:p>
          <a:p>
            <a:pPr algn="ctr" defTabSz="685800" fontAlgn="base">
              <a:lnSpc>
                <a:spcPts val="750"/>
              </a:lnSpc>
              <a:spcBef>
                <a:spcPct val="0"/>
              </a:spcBef>
              <a:spcAft>
                <a:spcPct val="0"/>
              </a:spcAft>
              <a:buNone/>
              <a:defRPr/>
            </a:pPr>
            <a:r>
              <a:rPr lang="ja-JP" altLang="en-US" sz="900" b="1">
                <a:solidFill>
                  <a:srgbClr val="000000"/>
                </a:solidFill>
                <a:latin typeface="ＭＳ Ｐゴシック" panose="020B0600070205080204" pitchFamily="50" charset="-128"/>
              </a:rPr>
              <a:t>  　</a:t>
            </a:r>
            <a:r>
              <a:rPr lang="ja-JP" altLang="en-US" sz="600" b="1">
                <a:solidFill>
                  <a:srgbClr val="000000"/>
                </a:solidFill>
                <a:latin typeface="ＭＳ Ｐゴシック" panose="020B0600070205080204" pitchFamily="50" charset="-128"/>
              </a:rPr>
              <a:t>　　</a:t>
            </a:r>
            <a:endParaRPr lang="en-US" altLang="ja-JP" sz="600" b="1">
              <a:solidFill>
                <a:srgbClr val="000000"/>
              </a:solidFill>
              <a:latin typeface="ＭＳ Ｐゴシック" panose="020B0600070205080204" pitchFamily="50" charset="-128"/>
            </a:endParaRPr>
          </a:p>
        </p:txBody>
      </p:sp>
      <p:sp>
        <p:nvSpPr>
          <p:cNvPr id="96" name="AutoShape 61"/>
          <p:cNvSpPr>
            <a:spLocks noChangeArrowheads="1"/>
          </p:cNvSpPr>
          <p:nvPr/>
        </p:nvSpPr>
        <p:spPr bwMode="auto">
          <a:xfrm>
            <a:off x="4362451" y="3449242"/>
            <a:ext cx="298847" cy="2097881"/>
          </a:xfrm>
          <a:prstGeom prst="flowChartAlternateProcess">
            <a:avLst/>
          </a:prstGeom>
          <a:solidFill>
            <a:schemeClr val="bg1"/>
          </a:solidFill>
          <a:ln w="22225" cmpd="sng">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defTabSz="685800" eaLnBrk="1" fontAlgn="base" hangingPunct="1">
              <a:lnSpc>
                <a:spcPts val="675"/>
              </a:lnSpc>
              <a:spcBef>
                <a:spcPct val="0"/>
              </a:spcBef>
              <a:spcAft>
                <a:spcPct val="0"/>
              </a:spcAft>
              <a:buNone/>
              <a:defRPr/>
            </a:pPr>
            <a:r>
              <a:rPr lang="ja-JP" altLang="en-US" sz="825" b="1" dirty="0">
                <a:solidFill>
                  <a:srgbClr val="000000"/>
                </a:solidFill>
                <a:latin typeface="ＭＳ Ｐゴシック" pitchFamily="50" charset="-128"/>
              </a:rPr>
              <a:t>　</a:t>
            </a:r>
            <a:r>
              <a:rPr lang="ja-JP" altLang="en-US" sz="825" b="1" spc="-60" dirty="0">
                <a:solidFill>
                  <a:srgbClr val="000000"/>
                </a:solidFill>
                <a:latin typeface="ＭＳ Ｐゴシック" pitchFamily="50" charset="-128"/>
              </a:rPr>
              <a:t>精神障がい者地域移行・地域定着推進連絡会</a:t>
            </a:r>
            <a:endParaRPr lang="en-US" altLang="ja-JP" sz="825" b="1" spc="-60" dirty="0">
              <a:solidFill>
                <a:srgbClr val="000000"/>
              </a:solidFill>
              <a:latin typeface="ＭＳ Ｐゴシック" pitchFamily="50" charset="-128"/>
            </a:endParaRPr>
          </a:p>
          <a:p>
            <a:pPr defTabSz="685800" eaLnBrk="1" fontAlgn="base" hangingPunct="1">
              <a:lnSpc>
                <a:spcPts val="675"/>
              </a:lnSpc>
              <a:spcBef>
                <a:spcPct val="0"/>
              </a:spcBef>
              <a:spcAft>
                <a:spcPct val="0"/>
              </a:spcAft>
              <a:buNone/>
              <a:defRPr/>
            </a:pPr>
            <a:r>
              <a:rPr lang="ja-JP" altLang="en-US" sz="825" b="1" spc="-60" dirty="0">
                <a:solidFill>
                  <a:srgbClr val="000000"/>
                </a:solidFill>
                <a:latin typeface="ＭＳ Ｐゴシック" pitchFamily="50" charset="-128"/>
              </a:rPr>
              <a:t>　　　　　　　　　　　　　　　　　　　</a:t>
            </a:r>
            <a:r>
              <a:rPr lang="ja-JP" altLang="en-US" sz="675" spc="-60" dirty="0">
                <a:solidFill>
                  <a:srgbClr val="000000"/>
                </a:solidFill>
                <a:latin typeface="ＭＳ 明朝" panose="02020609040205080304" pitchFamily="17" charset="-128"/>
                <a:ea typeface="ＭＳ 明朝" panose="02020609040205080304" pitchFamily="17" charset="-128"/>
              </a:rPr>
              <a:t>事務局：健康推進課</a:t>
            </a:r>
            <a:endParaRPr lang="ja-JP" altLang="en-US" sz="675" spc="-60" dirty="0">
              <a:solidFill>
                <a:srgbClr val="000000"/>
              </a:solidFill>
              <a:latin typeface="ＭＳ Ｐ明朝" pitchFamily="18" charset="-128"/>
              <a:ea typeface="ＭＳ Ｐ明朝" pitchFamily="18" charset="-128"/>
            </a:endParaRPr>
          </a:p>
        </p:txBody>
      </p:sp>
      <p:grpSp>
        <p:nvGrpSpPr>
          <p:cNvPr id="3120" name="グループ化 5"/>
          <p:cNvGrpSpPr>
            <a:grpSpLocks/>
          </p:cNvGrpSpPr>
          <p:nvPr/>
        </p:nvGrpSpPr>
        <p:grpSpPr bwMode="auto">
          <a:xfrm>
            <a:off x="1223964" y="3659981"/>
            <a:ext cx="1426369" cy="1715691"/>
            <a:chOff x="107950" y="3384550"/>
            <a:chExt cx="1901825" cy="2287588"/>
          </a:xfrm>
        </p:grpSpPr>
        <p:sp>
          <p:nvSpPr>
            <p:cNvPr id="74" name="正方形/長方形 73"/>
            <p:cNvSpPr/>
            <p:nvPr/>
          </p:nvSpPr>
          <p:spPr>
            <a:xfrm>
              <a:off x="107950" y="3384550"/>
              <a:ext cx="1901825" cy="2889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fontAlgn="base">
                <a:spcBef>
                  <a:spcPct val="0"/>
                </a:spcBef>
                <a:spcAft>
                  <a:spcPct val="0"/>
                </a:spcAft>
                <a:defRPr/>
              </a:pPr>
              <a:r>
                <a:rPr kumimoji="1" lang="ja-JP" altLang="en-US" sz="750" b="1" dirty="0">
                  <a:solidFill>
                    <a:srgbClr val="000000"/>
                  </a:solidFill>
                  <a:latin typeface="Arial"/>
                  <a:ea typeface="ＭＳ Ｐゴシック"/>
                </a:rPr>
                <a:t>県専門的広域的相談支援事業</a:t>
              </a:r>
            </a:p>
          </p:txBody>
        </p:sp>
        <p:sp>
          <p:nvSpPr>
            <p:cNvPr id="3133" name="Rectangle 33"/>
            <p:cNvSpPr>
              <a:spLocks noChangeArrowheads="1"/>
            </p:cNvSpPr>
            <p:nvPr/>
          </p:nvSpPr>
          <p:spPr bwMode="auto">
            <a:xfrm>
              <a:off x="188913" y="3657600"/>
              <a:ext cx="1709737" cy="2014538"/>
            </a:xfrm>
            <a:prstGeom prst="rect">
              <a:avLst/>
            </a:prstGeom>
            <a:solidFill>
              <a:schemeClr val="accent1"/>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5800" fontAlgn="base">
                <a:spcBef>
                  <a:spcPct val="0"/>
                </a:spcBef>
                <a:spcAft>
                  <a:spcPct val="0"/>
                </a:spcAft>
                <a:buNone/>
                <a:defRPr/>
              </a:pPr>
              <a:endParaRPr lang="ja-JP" altLang="ja-JP" sz="1050">
                <a:solidFill>
                  <a:srgbClr val="000000"/>
                </a:solidFill>
              </a:endParaRPr>
            </a:p>
          </p:txBody>
        </p:sp>
        <p:sp>
          <p:nvSpPr>
            <p:cNvPr id="3134" name="AutoShape 79"/>
            <p:cNvSpPr>
              <a:spLocks noChangeArrowheads="1"/>
            </p:cNvSpPr>
            <p:nvPr/>
          </p:nvSpPr>
          <p:spPr bwMode="auto">
            <a:xfrm>
              <a:off x="241300" y="3900488"/>
              <a:ext cx="1600200" cy="284162"/>
            </a:xfrm>
            <a:prstGeom prst="flowChartAlternateProcess">
              <a:avLst/>
            </a:prstGeom>
            <a:solidFill>
              <a:schemeClr val="bg1"/>
            </a:solidFill>
            <a:ln w="9525">
              <a:solidFill>
                <a:schemeClr val="tx1"/>
              </a:solidFill>
              <a:prstDash val="dash"/>
              <a:miter lim="800000"/>
              <a:headEnd/>
              <a:tailEnd/>
            </a:ln>
            <a:effectLst/>
            <a:extLs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5800" fontAlgn="base">
                <a:spcBef>
                  <a:spcPct val="0"/>
                </a:spcBef>
                <a:spcAft>
                  <a:spcPct val="0"/>
                </a:spcAft>
                <a:buNone/>
                <a:defRPr/>
              </a:pPr>
              <a:r>
                <a:rPr lang="ja-JP" altLang="en-US" sz="675" b="1">
                  <a:solidFill>
                    <a:srgbClr val="000000"/>
                  </a:solidFill>
                </a:rPr>
                <a:t>高次脳機能障がい者生活支援</a:t>
              </a:r>
            </a:p>
          </p:txBody>
        </p:sp>
        <p:sp>
          <p:nvSpPr>
            <p:cNvPr id="3135" name="正方形/長方形 52"/>
            <p:cNvSpPr>
              <a:spLocks noChangeArrowheads="1"/>
            </p:cNvSpPr>
            <p:nvPr/>
          </p:nvSpPr>
          <p:spPr bwMode="auto">
            <a:xfrm>
              <a:off x="231774" y="3697289"/>
              <a:ext cx="739772" cy="2616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685800" fontAlgn="base">
                <a:spcBef>
                  <a:spcPct val="0"/>
                </a:spcBef>
                <a:spcAft>
                  <a:spcPct val="0"/>
                </a:spcAft>
                <a:buNone/>
                <a:defRPr/>
              </a:pPr>
              <a:r>
                <a:rPr lang="ja-JP" altLang="en-US" sz="675" b="1" dirty="0">
                  <a:solidFill>
                    <a:srgbClr val="000000"/>
                  </a:solidFill>
                </a:rPr>
                <a:t>専門的</a:t>
              </a:r>
            </a:p>
          </p:txBody>
        </p:sp>
        <p:sp>
          <p:nvSpPr>
            <p:cNvPr id="3136" name="AutoShape 79"/>
            <p:cNvSpPr>
              <a:spLocks noChangeArrowheads="1"/>
            </p:cNvSpPr>
            <p:nvPr/>
          </p:nvSpPr>
          <p:spPr bwMode="auto">
            <a:xfrm>
              <a:off x="234950" y="4222750"/>
              <a:ext cx="1589088" cy="288925"/>
            </a:xfrm>
            <a:prstGeom prst="flowChartAlternateProcess">
              <a:avLst/>
            </a:prstGeom>
            <a:solidFill>
              <a:schemeClr val="bg1"/>
            </a:solidFill>
            <a:ln w="9525">
              <a:solidFill>
                <a:schemeClr val="tx1"/>
              </a:solidFill>
              <a:prstDash val="dash"/>
              <a:miter lim="800000"/>
              <a:headEnd/>
              <a:tailEnd/>
            </a:ln>
            <a:effectLst/>
            <a:extLs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5800" fontAlgn="base">
                <a:spcBef>
                  <a:spcPct val="0"/>
                </a:spcBef>
                <a:spcAft>
                  <a:spcPct val="0"/>
                </a:spcAft>
                <a:buNone/>
                <a:defRPr/>
              </a:pPr>
              <a:r>
                <a:rPr lang="ja-JP" altLang="en-US" sz="675" b="1">
                  <a:solidFill>
                    <a:srgbClr val="000000"/>
                  </a:solidFill>
                </a:rPr>
                <a:t>自閉症・発達障がい者支援</a:t>
              </a:r>
            </a:p>
          </p:txBody>
        </p:sp>
        <p:sp>
          <p:nvSpPr>
            <p:cNvPr id="3137" name="AutoShape 79"/>
            <p:cNvSpPr>
              <a:spLocks noChangeArrowheads="1"/>
            </p:cNvSpPr>
            <p:nvPr/>
          </p:nvSpPr>
          <p:spPr bwMode="auto">
            <a:xfrm>
              <a:off x="217488" y="4564063"/>
              <a:ext cx="1600200" cy="288925"/>
            </a:xfrm>
            <a:prstGeom prst="flowChartAlternateProcess">
              <a:avLst/>
            </a:prstGeom>
            <a:solidFill>
              <a:schemeClr val="bg1"/>
            </a:solidFill>
            <a:ln w="9525">
              <a:solidFill>
                <a:schemeClr val="tx1"/>
              </a:solidFill>
              <a:prstDash val="dash"/>
              <a:miter lim="800000"/>
              <a:headEnd/>
              <a:tailEnd/>
            </a:ln>
            <a:effectLst/>
            <a:extLs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5800" fontAlgn="base">
                <a:spcBef>
                  <a:spcPct val="0"/>
                </a:spcBef>
                <a:spcAft>
                  <a:spcPct val="0"/>
                </a:spcAft>
                <a:buNone/>
                <a:defRPr/>
              </a:pPr>
              <a:r>
                <a:rPr lang="ja-JP" altLang="en-US" sz="675" b="1" dirty="0">
                  <a:solidFill>
                    <a:srgbClr val="000000"/>
                  </a:solidFill>
                </a:rPr>
                <a:t>医療的ケア児・者等相談支援</a:t>
              </a:r>
            </a:p>
          </p:txBody>
        </p:sp>
        <p:sp>
          <p:nvSpPr>
            <p:cNvPr id="3138" name="正方形/長方形 53"/>
            <p:cNvSpPr>
              <a:spLocks noChangeArrowheads="1"/>
            </p:cNvSpPr>
            <p:nvPr/>
          </p:nvSpPr>
          <p:spPr bwMode="auto">
            <a:xfrm>
              <a:off x="190501" y="4981575"/>
              <a:ext cx="592469" cy="2616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685800" fontAlgn="base">
                <a:spcBef>
                  <a:spcPct val="0"/>
                </a:spcBef>
                <a:spcAft>
                  <a:spcPct val="0"/>
                </a:spcAft>
                <a:buNone/>
                <a:defRPr/>
              </a:pPr>
              <a:r>
                <a:rPr lang="ja-JP" altLang="en-US" sz="675" b="1">
                  <a:solidFill>
                    <a:srgbClr val="000000"/>
                  </a:solidFill>
                </a:rPr>
                <a:t>広域的</a:t>
              </a:r>
            </a:p>
          </p:txBody>
        </p:sp>
        <p:sp>
          <p:nvSpPr>
            <p:cNvPr id="3139" name="AutoShape 79"/>
            <p:cNvSpPr>
              <a:spLocks noChangeArrowheads="1"/>
            </p:cNvSpPr>
            <p:nvPr/>
          </p:nvSpPr>
          <p:spPr bwMode="auto">
            <a:xfrm>
              <a:off x="222250" y="5187950"/>
              <a:ext cx="1574800" cy="287338"/>
            </a:xfrm>
            <a:prstGeom prst="flowChartAlternateProcess">
              <a:avLst/>
            </a:prstGeom>
            <a:solidFill>
              <a:schemeClr val="bg1"/>
            </a:solidFill>
            <a:ln w="9525">
              <a:solidFill>
                <a:schemeClr val="tx1"/>
              </a:solidFill>
              <a:prstDash val="dash"/>
              <a:miter lim="800000"/>
              <a:headEnd/>
              <a:tailEnd/>
            </a:ln>
            <a:effectLst/>
            <a:extLs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5800" fontAlgn="base">
                <a:spcBef>
                  <a:spcPct val="0"/>
                </a:spcBef>
                <a:spcAft>
                  <a:spcPct val="0"/>
                </a:spcAft>
                <a:buNone/>
                <a:defRPr/>
              </a:pPr>
              <a:r>
                <a:rPr lang="ja-JP" altLang="en-US" sz="675" b="1">
                  <a:solidFill>
                    <a:srgbClr val="000000"/>
                  </a:solidFill>
                </a:rPr>
                <a:t>就業・生活支援</a:t>
              </a:r>
            </a:p>
          </p:txBody>
        </p:sp>
      </p:grpSp>
      <p:sp>
        <p:nvSpPr>
          <p:cNvPr id="3121" name="テキスト ボックス 3"/>
          <p:cNvSpPr txBox="1">
            <a:spLocks noChangeArrowheads="1"/>
          </p:cNvSpPr>
          <p:nvPr/>
        </p:nvSpPr>
        <p:spPr bwMode="auto">
          <a:xfrm>
            <a:off x="3964782" y="4331494"/>
            <a:ext cx="41791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685800" fontAlgn="base">
              <a:spcBef>
                <a:spcPct val="0"/>
              </a:spcBef>
              <a:spcAft>
                <a:spcPct val="0"/>
              </a:spcAft>
              <a:buNone/>
              <a:defRPr/>
            </a:pPr>
            <a:r>
              <a:rPr lang="ja-JP" altLang="en-US" sz="1050">
                <a:solidFill>
                  <a:srgbClr val="000000"/>
                </a:solidFill>
              </a:rPr>
              <a:t>課題</a:t>
            </a:r>
            <a:endParaRPr lang="en-US" altLang="ja-JP" sz="1050">
              <a:solidFill>
                <a:srgbClr val="000000"/>
              </a:solidFill>
            </a:endParaRPr>
          </a:p>
          <a:p>
            <a:pPr defTabSz="685800" fontAlgn="base">
              <a:spcBef>
                <a:spcPct val="0"/>
              </a:spcBef>
              <a:spcAft>
                <a:spcPct val="0"/>
              </a:spcAft>
              <a:buNone/>
              <a:defRPr/>
            </a:pPr>
            <a:r>
              <a:rPr lang="ja-JP" altLang="en-US" sz="1050">
                <a:solidFill>
                  <a:srgbClr val="000000"/>
                </a:solidFill>
              </a:rPr>
              <a:t>共有</a:t>
            </a:r>
          </a:p>
        </p:txBody>
      </p:sp>
      <p:sp>
        <p:nvSpPr>
          <p:cNvPr id="3122" name="テキスト ボックス 5"/>
          <p:cNvSpPr txBox="1">
            <a:spLocks noChangeArrowheads="1"/>
          </p:cNvSpPr>
          <p:nvPr/>
        </p:nvSpPr>
        <p:spPr bwMode="auto">
          <a:xfrm>
            <a:off x="5960269" y="3573067"/>
            <a:ext cx="1282392" cy="196208"/>
          </a:xfrm>
          <a:prstGeom prst="rect">
            <a:avLst/>
          </a:prstGeom>
          <a:solidFill>
            <a:schemeClr val="bg1"/>
          </a:solidFill>
          <a:ln w="9525">
            <a:solidFill>
              <a:schemeClr val="tx1"/>
            </a:solidFill>
            <a:miter lim="800000"/>
            <a:headEnd/>
            <a:tailEnd/>
          </a:ln>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5800" fontAlgn="base">
              <a:spcBef>
                <a:spcPct val="0"/>
              </a:spcBef>
              <a:spcAft>
                <a:spcPct val="0"/>
              </a:spcAft>
              <a:buNone/>
              <a:defRPr/>
            </a:pPr>
            <a:r>
              <a:rPr lang="ja-JP" altLang="en-US" sz="675" dirty="0">
                <a:solidFill>
                  <a:srgbClr val="000000"/>
                </a:solidFill>
              </a:rPr>
              <a:t>スーパーバイザーによる支援</a:t>
            </a:r>
          </a:p>
        </p:txBody>
      </p:sp>
      <p:sp>
        <p:nvSpPr>
          <p:cNvPr id="78" name="AutoShape 61"/>
          <p:cNvSpPr>
            <a:spLocks noChangeArrowheads="1"/>
          </p:cNvSpPr>
          <p:nvPr/>
        </p:nvSpPr>
        <p:spPr bwMode="auto">
          <a:xfrm>
            <a:off x="4717256" y="3448051"/>
            <a:ext cx="266700" cy="2097881"/>
          </a:xfrm>
          <a:prstGeom prst="flowChartAlternateProcess">
            <a:avLst/>
          </a:prstGeom>
          <a:solidFill>
            <a:schemeClr val="bg1"/>
          </a:solidFill>
          <a:ln w="22225" cmpd="sng">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defTabSz="685800" eaLnBrk="1" fontAlgn="base" hangingPunct="1">
              <a:lnSpc>
                <a:spcPts val="675"/>
              </a:lnSpc>
              <a:spcBef>
                <a:spcPct val="0"/>
              </a:spcBef>
              <a:spcAft>
                <a:spcPct val="0"/>
              </a:spcAft>
              <a:buNone/>
              <a:defRPr/>
            </a:pPr>
            <a:r>
              <a:rPr lang="ja-JP" altLang="en-US" sz="825" b="1" dirty="0">
                <a:solidFill>
                  <a:srgbClr val="000000"/>
                </a:solidFill>
                <a:latin typeface="ＭＳ Ｐゴシック" pitchFamily="50" charset="-128"/>
              </a:rPr>
              <a:t>　相談支援体制検討会議</a:t>
            </a:r>
            <a:endParaRPr lang="en-US" altLang="ja-JP" sz="825" b="1" spc="-60" dirty="0">
              <a:solidFill>
                <a:srgbClr val="000000"/>
              </a:solidFill>
              <a:latin typeface="ＭＳ Ｐゴシック" pitchFamily="50" charset="-128"/>
            </a:endParaRPr>
          </a:p>
          <a:p>
            <a:pPr defTabSz="685800" eaLnBrk="1" fontAlgn="base" hangingPunct="1">
              <a:lnSpc>
                <a:spcPts val="675"/>
              </a:lnSpc>
              <a:spcBef>
                <a:spcPct val="0"/>
              </a:spcBef>
              <a:spcAft>
                <a:spcPct val="0"/>
              </a:spcAft>
              <a:buNone/>
              <a:defRPr/>
            </a:pPr>
            <a:r>
              <a:rPr lang="ja-JP" altLang="en-US" sz="825" b="1" spc="-60" dirty="0">
                <a:solidFill>
                  <a:srgbClr val="000000"/>
                </a:solidFill>
                <a:latin typeface="ＭＳ Ｐゴシック" pitchFamily="50" charset="-128"/>
              </a:rPr>
              <a:t>　　　　　　　　　　　　　　　　　　　</a:t>
            </a:r>
            <a:r>
              <a:rPr lang="ja-JP" altLang="en-US" sz="675" spc="-60" dirty="0">
                <a:solidFill>
                  <a:srgbClr val="000000"/>
                </a:solidFill>
                <a:latin typeface="ＭＳ 明朝" panose="02020609040205080304" pitchFamily="17" charset="-128"/>
                <a:ea typeface="ＭＳ 明朝" panose="02020609040205080304" pitchFamily="17" charset="-128"/>
              </a:rPr>
              <a:t>事務局：障がい福祉課</a:t>
            </a:r>
            <a:endParaRPr lang="ja-JP" altLang="en-US" sz="675" spc="-60" dirty="0">
              <a:solidFill>
                <a:srgbClr val="000000"/>
              </a:solidFill>
              <a:latin typeface="ＭＳ Ｐ明朝" pitchFamily="18" charset="-128"/>
              <a:ea typeface="ＭＳ Ｐ明朝" pitchFamily="18" charset="-128"/>
            </a:endParaRPr>
          </a:p>
        </p:txBody>
      </p:sp>
      <p:sp>
        <p:nvSpPr>
          <p:cNvPr id="3124" name="正方形/長方形 28"/>
          <p:cNvSpPr>
            <a:spLocks noChangeArrowheads="1"/>
          </p:cNvSpPr>
          <p:nvPr/>
        </p:nvSpPr>
        <p:spPr bwMode="auto">
          <a:xfrm>
            <a:off x="3074194" y="3239691"/>
            <a:ext cx="997389" cy="196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685800" fontAlgn="base">
              <a:spcBef>
                <a:spcPct val="0"/>
              </a:spcBef>
              <a:spcAft>
                <a:spcPct val="0"/>
              </a:spcAft>
              <a:buNone/>
              <a:defRPr/>
            </a:pPr>
            <a:r>
              <a:rPr lang="ja-JP" altLang="en-US" sz="675">
                <a:solidFill>
                  <a:srgbClr val="000000"/>
                </a:solidFill>
                <a:latin typeface="ＭＳ Ｐ明朝" panose="02020600040205080304" pitchFamily="18" charset="-128"/>
                <a:ea typeface="ＭＳ Ｐ明朝" panose="02020600040205080304" pitchFamily="18" charset="-128"/>
              </a:rPr>
              <a:t>事務局：障がい福祉課</a:t>
            </a:r>
            <a:endParaRPr lang="ja-JP" altLang="en-US" sz="675">
              <a:solidFill>
                <a:srgbClr val="000000"/>
              </a:solidFill>
            </a:endParaRPr>
          </a:p>
        </p:txBody>
      </p:sp>
      <p:sp>
        <p:nvSpPr>
          <p:cNvPr id="3125" name="テキスト ボックス 3"/>
          <p:cNvSpPr txBox="1">
            <a:spLocks noChangeArrowheads="1"/>
          </p:cNvSpPr>
          <p:nvPr/>
        </p:nvSpPr>
        <p:spPr bwMode="auto">
          <a:xfrm>
            <a:off x="5657851" y="1398985"/>
            <a:ext cx="417910"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685800" fontAlgn="base">
              <a:spcBef>
                <a:spcPct val="0"/>
              </a:spcBef>
              <a:spcAft>
                <a:spcPct val="0"/>
              </a:spcAft>
              <a:buNone/>
              <a:defRPr/>
            </a:pPr>
            <a:r>
              <a:rPr lang="ja-JP" altLang="en-US" sz="750">
                <a:solidFill>
                  <a:srgbClr val="000000"/>
                </a:solidFill>
              </a:rPr>
              <a:t>提案・報告</a:t>
            </a:r>
            <a:endParaRPr lang="en-US" altLang="ja-JP" sz="750">
              <a:solidFill>
                <a:srgbClr val="000000"/>
              </a:solidFill>
            </a:endParaRPr>
          </a:p>
        </p:txBody>
      </p:sp>
      <p:sp>
        <p:nvSpPr>
          <p:cNvPr id="3126" name="テキスト ボックス 3"/>
          <p:cNvSpPr txBox="1">
            <a:spLocks noChangeArrowheads="1"/>
          </p:cNvSpPr>
          <p:nvPr/>
        </p:nvSpPr>
        <p:spPr bwMode="auto">
          <a:xfrm>
            <a:off x="5659041" y="1837135"/>
            <a:ext cx="417909"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685800" fontAlgn="base">
              <a:spcBef>
                <a:spcPct val="0"/>
              </a:spcBef>
              <a:spcAft>
                <a:spcPct val="0"/>
              </a:spcAft>
              <a:buNone/>
              <a:defRPr/>
            </a:pPr>
            <a:r>
              <a:rPr lang="ja-JP" altLang="en-US" sz="750">
                <a:solidFill>
                  <a:srgbClr val="000000"/>
                </a:solidFill>
              </a:rPr>
              <a:t>協議結果</a:t>
            </a:r>
            <a:endParaRPr lang="en-US" altLang="ja-JP" sz="750">
              <a:solidFill>
                <a:srgbClr val="000000"/>
              </a:solidFill>
            </a:endParaRPr>
          </a:p>
        </p:txBody>
      </p:sp>
      <p:sp>
        <p:nvSpPr>
          <p:cNvPr id="3127" name="正方形/長方形 48"/>
          <p:cNvSpPr>
            <a:spLocks noChangeArrowheads="1"/>
          </p:cNvSpPr>
          <p:nvPr/>
        </p:nvSpPr>
        <p:spPr bwMode="auto">
          <a:xfrm>
            <a:off x="1384697" y="3088482"/>
            <a:ext cx="1295400" cy="219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685800" fontAlgn="base">
              <a:spcBef>
                <a:spcPct val="0"/>
              </a:spcBef>
              <a:spcAft>
                <a:spcPct val="0"/>
              </a:spcAft>
              <a:buNone/>
              <a:defRPr/>
            </a:pPr>
            <a:r>
              <a:rPr lang="ja-JP" altLang="en-US" sz="825" b="1">
                <a:solidFill>
                  <a:srgbClr val="000000"/>
                </a:solidFill>
              </a:rPr>
              <a:t>各委託事業 連絡協議会</a:t>
            </a:r>
          </a:p>
        </p:txBody>
      </p:sp>
      <p:sp>
        <p:nvSpPr>
          <p:cNvPr id="69" name="下矢印 68"/>
          <p:cNvSpPr/>
          <p:nvPr/>
        </p:nvSpPr>
        <p:spPr>
          <a:xfrm>
            <a:off x="4414839" y="2561629"/>
            <a:ext cx="702469" cy="456010"/>
          </a:xfrm>
          <a:prstGeom prst="downArrow">
            <a:avLst/>
          </a:prstGeom>
          <a:noFill/>
          <a:ln w="9525">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fontAlgn="base">
              <a:spcBef>
                <a:spcPct val="0"/>
              </a:spcBef>
              <a:spcAft>
                <a:spcPct val="0"/>
              </a:spcAft>
              <a:defRPr/>
            </a:pPr>
            <a:r>
              <a:rPr kumimoji="1" lang="ja-JP" altLang="en-US" sz="788" dirty="0">
                <a:solidFill>
                  <a:srgbClr val="000000"/>
                </a:solidFill>
                <a:latin typeface="Arial"/>
                <a:ea typeface="ＭＳ Ｐゴシック"/>
              </a:rPr>
              <a:t>協議結果</a:t>
            </a:r>
          </a:p>
        </p:txBody>
      </p:sp>
      <p:sp>
        <p:nvSpPr>
          <p:cNvPr id="75" name="上矢印 74"/>
          <p:cNvSpPr/>
          <p:nvPr/>
        </p:nvSpPr>
        <p:spPr>
          <a:xfrm>
            <a:off x="5117308" y="2521744"/>
            <a:ext cx="535781" cy="404813"/>
          </a:xfrm>
          <a:prstGeom prst="upArrow">
            <a:avLst/>
          </a:prstGeom>
          <a:noFill/>
          <a:ln w="9525">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fontAlgn="base">
              <a:spcBef>
                <a:spcPct val="0"/>
              </a:spcBef>
              <a:spcAft>
                <a:spcPct val="0"/>
              </a:spcAft>
              <a:defRPr/>
            </a:pPr>
            <a:r>
              <a:rPr kumimoji="1" lang="ja-JP" altLang="en-US" sz="750" dirty="0">
                <a:solidFill>
                  <a:srgbClr val="000000"/>
                </a:solidFill>
                <a:latin typeface="Arial"/>
                <a:ea typeface="ＭＳ Ｐゴシック"/>
              </a:rPr>
              <a:t>課題</a:t>
            </a:r>
          </a:p>
        </p:txBody>
      </p:sp>
      <p:sp>
        <p:nvSpPr>
          <p:cNvPr id="76" name="AutoShape 61"/>
          <p:cNvSpPr>
            <a:spLocks noChangeArrowheads="1"/>
          </p:cNvSpPr>
          <p:nvPr/>
        </p:nvSpPr>
        <p:spPr bwMode="auto">
          <a:xfrm rot="16200000">
            <a:off x="6847285" y="1671637"/>
            <a:ext cx="271463" cy="1271588"/>
          </a:xfrm>
          <a:prstGeom prst="flowChartAlternateProcess">
            <a:avLst/>
          </a:prstGeom>
          <a:solidFill>
            <a:schemeClr val="bg1"/>
          </a:solidFill>
          <a:ln w="22225" cmpd="sng">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defTabSz="685800" eaLnBrk="1" fontAlgn="base" hangingPunct="1">
              <a:spcBef>
                <a:spcPct val="0"/>
              </a:spcBef>
              <a:spcAft>
                <a:spcPct val="0"/>
              </a:spcAft>
              <a:buNone/>
              <a:defRPr/>
            </a:pPr>
            <a:r>
              <a:rPr lang="ja-JP" altLang="en-US" sz="825" b="1" dirty="0">
                <a:solidFill>
                  <a:srgbClr val="000000"/>
                </a:solidFill>
                <a:latin typeface="ＭＳ Ｐゴシック" pitchFamily="50" charset="-128"/>
              </a:rPr>
              <a:t>手話施策推進部会</a:t>
            </a:r>
            <a:endParaRPr lang="en-US" altLang="ja-JP" sz="825" b="1" spc="-60" dirty="0">
              <a:solidFill>
                <a:srgbClr val="000000"/>
              </a:solidFill>
              <a:latin typeface="ＭＳ Ｐゴシック" pitchFamily="50" charset="-128"/>
            </a:endParaRPr>
          </a:p>
          <a:p>
            <a:pPr defTabSz="685800" eaLnBrk="1" fontAlgn="base" hangingPunct="1">
              <a:spcBef>
                <a:spcPct val="0"/>
              </a:spcBef>
              <a:spcAft>
                <a:spcPct val="0"/>
              </a:spcAft>
              <a:buNone/>
              <a:defRPr/>
            </a:pPr>
            <a:r>
              <a:rPr lang="ja-JP" altLang="en-US" sz="825" b="1" spc="-60" dirty="0">
                <a:solidFill>
                  <a:srgbClr val="000000"/>
                </a:solidFill>
                <a:latin typeface="ＭＳ Ｐゴシック" pitchFamily="50" charset="-128"/>
              </a:rPr>
              <a:t>　　　</a:t>
            </a:r>
            <a:r>
              <a:rPr lang="ja-JP" altLang="en-US" sz="675" spc="-60" dirty="0">
                <a:solidFill>
                  <a:srgbClr val="000000"/>
                </a:solidFill>
                <a:latin typeface="ＭＳ 明朝" panose="02020609040205080304" pitchFamily="17" charset="-128"/>
                <a:ea typeface="ＭＳ 明朝" panose="02020609040205080304" pitchFamily="17" charset="-128"/>
              </a:rPr>
              <a:t>事務局：</a:t>
            </a:r>
            <a:r>
              <a:rPr lang="ja-JP" altLang="en-US" sz="675" spc="-60" dirty="0" err="1">
                <a:solidFill>
                  <a:srgbClr val="000000"/>
                </a:solidFill>
                <a:latin typeface="ＭＳ 明朝" panose="02020609040205080304" pitchFamily="17" charset="-128"/>
                <a:ea typeface="ＭＳ 明朝" panose="02020609040205080304" pitchFamily="17" charset="-128"/>
              </a:rPr>
              <a:t>障がい</a:t>
            </a:r>
            <a:r>
              <a:rPr lang="ja-JP" altLang="en-US" sz="675" spc="-60" dirty="0">
                <a:solidFill>
                  <a:srgbClr val="000000"/>
                </a:solidFill>
                <a:latin typeface="ＭＳ 明朝" panose="02020609040205080304" pitchFamily="17" charset="-128"/>
                <a:ea typeface="ＭＳ 明朝" panose="02020609040205080304" pitchFamily="17" charset="-128"/>
              </a:rPr>
              <a:t>福祉課</a:t>
            </a:r>
            <a:endParaRPr lang="ja-JP" altLang="en-US" sz="675" spc="-60" dirty="0">
              <a:solidFill>
                <a:srgbClr val="000000"/>
              </a:solidFill>
              <a:latin typeface="ＭＳ Ｐ明朝" pitchFamily="18" charset="-128"/>
              <a:ea typeface="ＭＳ Ｐ明朝" pitchFamily="18" charset="-128"/>
            </a:endParaRPr>
          </a:p>
        </p:txBody>
      </p:sp>
      <p:cxnSp>
        <p:nvCxnSpPr>
          <p:cNvPr id="9" name="直線コネクタ 8"/>
          <p:cNvCxnSpPr/>
          <p:nvPr/>
        </p:nvCxnSpPr>
        <p:spPr>
          <a:xfrm>
            <a:off x="6922294" y="1933576"/>
            <a:ext cx="0" cy="236935"/>
          </a:xfrm>
          <a:prstGeom prst="line">
            <a:avLst/>
          </a:prstGeom>
        </p:spPr>
        <p:style>
          <a:lnRef idx="1">
            <a:schemeClr val="dk1"/>
          </a:lnRef>
          <a:fillRef idx="0">
            <a:schemeClr val="dk1"/>
          </a:fillRef>
          <a:effectRef idx="0">
            <a:schemeClr val="dk1"/>
          </a:effectRef>
          <a:fontRef idx="minor">
            <a:schemeClr val="tx1"/>
          </a:fontRef>
        </p:style>
      </p:cxnSp>
      <p:sp>
        <p:nvSpPr>
          <p:cNvPr id="6" name="スライド番号プレースホルダー 5"/>
          <p:cNvSpPr>
            <a:spLocks noGrp="1"/>
          </p:cNvSpPr>
          <p:nvPr>
            <p:ph type="sldNum" sz="quarter" idx="12"/>
          </p:nvPr>
        </p:nvSpPr>
        <p:spPr/>
        <p:txBody>
          <a:bodyPr/>
          <a:lstStyle/>
          <a:p>
            <a:pPr defTabSz="342900">
              <a:defRPr/>
            </a:pPr>
            <a:fld id="{45FB6CF1-6F0D-4641-997D-BE9C79637466}" type="slidenum">
              <a:rPr lang="en-US" altLang="ja-JP" sz="1050">
                <a:solidFill>
                  <a:srgbClr val="000000"/>
                </a:solidFill>
                <a:latin typeface="ＭＳ Ｐゴシック"/>
                <a:ea typeface="ＭＳ Ｐゴシック"/>
              </a:rPr>
              <a:pPr defTabSz="342900">
                <a:defRPr/>
              </a:pPr>
              <a:t>10</a:t>
            </a:fld>
            <a:endParaRPr lang="en-US" altLang="ja-JP" sz="1050" dirty="0">
              <a:solidFill>
                <a:srgbClr val="000000"/>
              </a:solidFill>
              <a:latin typeface="ＭＳ Ｐゴシック"/>
              <a:ea typeface="ＭＳ Ｐゴシック"/>
            </a:endParaRPr>
          </a:p>
        </p:txBody>
      </p:sp>
      <p:sp>
        <p:nvSpPr>
          <p:cNvPr id="8" name="角丸四角形吹き出し 7"/>
          <p:cNvSpPr/>
          <p:nvPr/>
        </p:nvSpPr>
        <p:spPr>
          <a:xfrm>
            <a:off x="6983016" y="2604884"/>
            <a:ext cx="1265046" cy="625078"/>
          </a:xfrm>
          <a:prstGeom prst="wedgeRoundRectCallout">
            <a:avLst>
              <a:gd name="adj1" fmla="val -53410"/>
              <a:gd name="adj2" fmla="val 101322"/>
              <a:gd name="adj3" fmla="val 16667"/>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350" b="1" dirty="0"/>
              <a:t>スーパー</a:t>
            </a:r>
            <a:endParaRPr kumimoji="1" lang="en-US" altLang="ja-JP" sz="1350" b="1" dirty="0"/>
          </a:p>
          <a:p>
            <a:pPr algn="ctr"/>
            <a:r>
              <a:rPr kumimoji="1" lang="ja-JP" altLang="en-US" sz="1350" b="1" dirty="0"/>
              <a:t>バイザー</a:t>
            </a:r>
            <a:r>
              <a:rPr kumimoji="1" lang="en-US" altLang="ja-JP" sz="1350" b="1" dirty="0"/>
              <a:t>:7</a:t>
            </a:r>
            <a:r>
              <a:rPr kumimoji="1" lang="ja-JP" altLang="en-US" sz="1350" b="1" dirty="0"/>
              <a:t>人</a:t>
            </a:r>
          </a:p>
        </p:txBody>
      </p:sp>
    </p:spTree>
    <p:extLst>
      <p:ext uri="{BB962C8B-B14F-4D97-AF65-F5344CB8AC3E}">
        <p14:creationId xmlns:p14="http://schemas.microsoft.com/office/powerpoint/2010/main" val="3986471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ChangeArrowheads="1"/>
          </p:cNvSpPr>
          <p:nvPr/>
        </p:nvSpPr>
        <p:spPr bwMode="auto">
          <a:xfrm>
            <a:off x="6560344" y="1244205"/>
            <a:ext cx="152400" cy="602456"/>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350"/>
          </a:p>
        </p:txBody>
      </p:sp>
      <p:sp>
        <p:nvSpPr>
          <p:cNvPr id="4099" name="Rectangle 3"/>
          <p:cNvSpPr>
            <a:spLocks noChangeArrowheads="1"/>
          </p:cNvSpPr>
          <p:nvPr/>
        </p:nvSpPr>
        <p:spPr bwMode="auto">
          <a:xfrm>
            <a:off x="2400300" y="1258492"/>
            <a:ext cx="152400" cy="602456"/>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350"/>
          </a:p>
        </p:txBody>
      </p:sp>
      <p:sp>
        <p:nvSpPr>
          <p:cNvPr id="5" name="角丸四角形 4"/>
          <p:cNvSpPr/>
          <p:nvPr/>
        </p:nvSpPr>
        <p:spPr>
          <a:xfrm>
            <a:off x="1223963" y="2528889"/>
            <a:ext cx="6697266" cy="3384947"/>
          </a:xfrm>
          <a:prstGeom prst="roundRect">
            <a:avLst>
              <a:gd name="adj" fmla="val 1031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350"/>
          </a:p>
        </p:txBody>
      </p:sp>
      <p:sp>
        <p:nvSpPr>
          <p:cNvPr id="4101" name="Rectangle 3"/>
          <p:cNvSpPr>
            <a:spLocks noChangeArrowheads="1"/>
          </p:cNvSpPr>
          <p:nvPr/>
        </p:nvSpPr>
        <p:spPr bwMode="auto">
          <a:xfrm>
            <a:off x="4752975" y="1522811"/>
            <a:ext cx="157163" cy="245269"/>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350"/>
          </a:p>
        </p:txBody>
      </p:sp>
      <p:sp>
        <p:nvSpPr>
          <p:cNvPr id="4102" name="Rectangle 3"/>
          <p:cNvSpPr>
            <a:spLocks noChangeArrowheads="1"/>
          </p:cNvSpPr>
          <p:nvPr/>
        </p:nvSpPr>
        <p:spPr bwMode="auto">
          <a:xfrm>
            <a:off x="3180160" y="1376363"/>
            <a:ext cx="152400" cy="506016"/>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350"/>
          </a:p>
        </p:txBody>
      </p:sp>
      <p:sp>
        <p:nvSpPr>
          <p:cNvPr id="4103" name="Rectangle 2"/>
          <p:cNvSpPr>
            <a:spLocks noChangeArrowheads="1"/>
          </p:cNvSpPr>
          <p:nvPr/>
        </p:nvSpPr>
        <p:spPr bwMode="auto">
          <a:xfrm>
            <a:off x="1754981" y="1477567"/>
            <a:ext cx="177404" cy="112514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350"/>
          </a:p>
        </p:txBody>
      </p:sp>
      <p:sp>
        <p:nvSpPr>
          <p:cNvPr id="4104" name="Rectangle 3"/>
          <p:cNvSpPr>
            <a:spLocks noChangeArrowheads="1"/>
          </p:cNvSpPr>
          <p:nvPr/>
        </p:nvSpPr>
        <p:spPr bwMode="auto">
          <a:xfrm>
            <a:off x="3870722" y="1502569"/>
            <a:ext cx="189309" cy="1190625"/>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350"/>
          </a:p>
        </p:txBody>
      </p:sp>
      <p:sp>
        <p:nvSpPr>
          <p:cNvPr id="4105" name="Rectangle 4"/>
          <p:cNvSpPr>
            <a:spLocks noChangeArrowheads="1"/>
          </p:cNvSpPr>
          <p:nvPr/>
        </p:nvSpPr>
        <p:spPr bwMode="auto">
          <a:xfrm>
            <a:off x="5314950" y="1426369"/>
            <a:ext cx="167879" cy="1190625"/>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350"/>
          </a:p>
        </p:txBody>
      </p:sp>
      <p:sp>
        <p:nvSpPr>
          <p:cNvPr id="4106" name="Rectangle 5"/>
          <p:cNvSpPr>
            <a:spLocks noChangeArrowheads="1"/>
          </p:cNvSpPr>
          <p:nvPr/>
        </p:nvSpPr>
        <p:spPr bwMode="auto">
          <a:xfrm>
            <a:off x="7165181" y="1387078"/>
            <a:ext cx="158354" cy="1176338"/>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350"/>
          </a:p>
        </p:txBody>
      </p:sp>
      <p:sp>
        <p:nvSpPr>
          <p:cNvPr id="4107" name="AutoShape 6"/>
          <p:cNvSpPr>
            <a:spLocks noChangeArrowheads="1"/>
          </p:cNvSpPr>
          <p:nvPr/>
        </p:nvSpPr>
        <p:spPr bwMode="auto">
          <a:xfrm>
            <a:off x="2975372" y="1116806"/>
            <a:ext cx="1352550" cy="433388"/>
          </a:xfrm>
          <a:prstGeom prst="bevel">
            <a:avLst>
              <a:gd name="adj" fmla="val 12500"/>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350"/>
          </a:p>
        </p:txBody>
      </p:sp>
      <p:sp>
        <p:nvSpPr>
          <p:cNvPr id="4108" name="AutoShape 14"/>
          <p:cNvSpPr>
            <a:spLocks noChangeArrowheads="1"/>
          </p:cNvSpPr>
          <p:nvPr/>
        </p:nvSpPr>
        <p:spPr bwMode="auto">
          <a:xfrm>
            <a:off x="1439467" y="2318147"/>
            <a:ext cx="6336506" cy="379809"/>
          </a:xfrm>
          <a:prstGeom prst="cube">
            <a:avLst>
              <a:gd name="adj" fmla="val 31032"/>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350"/>
          </a:p>
        </p:txBody>
      </p:sp>
      <p:sp>
        <p:nvSpPr>
          <p:cNvPr id="4109" name="AutoShape 19"/>
          <p:cNvSpPr>
            <a:spLocks noChangeArrowheads="1"/>
          </p:cNvSpPr>
          <p:nvPr/>
        </p:nvSpPr>
        <p:spPr bwMode="auto">
          <a:xfrm>
            <a:off x="1353741" y="1116806"/>
            <a:ext cx="1403747" cy="433388"/>
          </a:xfrm>
          <a:prstGeom prst="bevel">
            <a:avLst>
              <a:gd name="adj" fmla="val 12500"/>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350"/>
          </a:p>
        </p:txBody>
      </p:sp>
      <p:sp>
        <p:nvSpPr>
          <p:cNvPr id="4110" name="AutoShape 20"/>
          <p:cNvSpPr>
            <a:spLocks noChangeArrowheads="1"/>
          </p:cNvSpPr>
          <p:nvPr/>
        </p:nvSpPr>
        <p:spPr bwMode="auto">
          <a:xfrm>
            <a:off x="4552951" y="1128713"/>
            <a:ext cx="1403747" cy="419100"/>
          </a:xfrm>
          <a:prstGeom prst="bevel">
            <a:avLst>
              <a:gd name="adj" fmla="val 12500"/>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ja-JP" altLang="ja-JP" sz="1350"/>
          </a:p>
        </p:txBody>
      </p:sp>
      <p:sp>
        <p:nvSpPr>
          <p:cNvPr id="4111" name="AutoShape 21"/>
          <p:cNvSpPr>
            <a:spLocks noChangeArrowheads="1"/>
          </p:cNvSpPr>
          <p:nvPr/>
        </p:nvSpPr>
        <p:spPr bwMode="auto">
          <a:xfrm>
            <a:off x="6161486" y="1116806"/>
            <a:ext cx="1402556" cy="419100"/>
          </a:xfrm>
          <a:prstGeom prst="bevel">
            <a:avLst>
              <a:gd name="adj" fmla="val 12500"/>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350"/>
          </a:p>
        </p:txBody>
      </p:sp>
      <p:sp>
        <p:nvSpPr>
          <p:cNvPr id="4112" name="AutoShape 13"/>
          <p:cNvSpPr>
            <a:spLocks noChangeArrowheads="1"/>
          </p:cNvSpPr>
          <p:nvPr/>
        </p:nvSpPr>
        <p:spPr bwMode="auto">
          <a:xfrm>
            <a:off x="5782867" y="3203972"/>
            <a:ext cx="1845469" cy="979884"/>
          </a:xfrm>
          <a:prstGeom prst="roundRect">
            <a:avLst>
              <a:gd name="adj" fmla="val 14644"/>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750"/>
              <a:t>・三重県、桑名保福祉所</a:t>
            </a:r>
          </a:p>
          <a:p>
            <a:pPr eaLnBrk="1" hangingPunct="1">
              <a:spcBef>
                <a:spcPct val="0"/>
              </a:spcBef>
              <a:buFontTx/>
              <a:buNone/>
            </a:pPr>
            <a:r>
              <a:rPr lang="ja-JP" altLang="en-US" sz="750"/>
              <a:t>・桑名市、いなべ市、東員町、木曽岬町</a:t>
            </a:r>
          </a:p>
          <a:p>
            <a:pPr eaLnBrk="1" hangingPunct="1">
              <a:spcBef>
                <a:spcPct val="0"/>
              </a:spcBef>
              <a:buFontTx/>
              <a:buNone/>
            </a:pPr>
            <a:r>
              <a:rPr lang="ja-JP" altLang="en-US" sz="750"/>
              <a:t>・大仲さつき病院、多度あやめ病院</a:t>
            </a:r>
          </a:p>
          <a:p>
            <a:pPr eaLnBrk="1" hangingPunct="1">
              <a:spcBef>
                <a:spcPct val="0"/>
              </a:spcBef>
              <a:buFontTx/>
              <a:buNone/>
            </a:pPr>
            <a:r>
              <a:rPr lang="ja-JP" altLang="en-US" sz="750"/>
              <a:t>・東員病院、北勢病院</a:t>
            </a:r>
          </a:p>
          <a:p>
            <a:pPr eaLnBrk="1" hangingPunct="1">
              <a:spcBef>
                <a:spcPct val="0"/>
              </a:spcBef>
              <a:buFontTx/>
              <a:buNone/>
            </a:pPr>
            <a:r>
              <a:rPr lang="ja-JP" altLang="en-US" sz="750"/>
              <a:t>・三重県こころの健康センター</a:t>
            </a:r>
          </a:p>
          <a:p>
            <a:pPr eaLnBrk="1" hangingPunct="1">
              <a:spcBef>
                <a:spcPct val="0"/>
              </a:spcBef>
              <a:buFontTx/>
              <a:buNone/>
            </a:pPr>
            <a:r>
              <a:rPr lang="ja-JP" altLang="en-US" sz="750"/>
              <a:t>・千姫、いーばしょ</a:t>
            </a:r>
          </a:p>
          <a:p>
            <a:pPr eaLnBrk="1" hangingPunct="1">
              <a:spcBef>
                <a:spcPct val="0"/>
              </a:spcBef>
              <a:buFontTx/>
              <a:buNone/>
            </a:pPr>
            <a:r>
              <a:rPr lang="ja-JP" altLang="en-US" sz="750"/>
              <a:t>・ぴあぴあ（精神障がい者当事者会）</a:t>
            </a:r>
          </a:p>
        </p:txBody>
      </p:sp>
      <p:sp>
        <p:nvSpPr>
          <p:cNvPr id="4113" name="AutoShape 15"/>
          <p:cNvSpPr>
            <a:spLocks noChangeArrowheads="1"/>
          </p:cNvSpPr>
          <p:nvPr/>
        </p:nvSpPr>
        <p:spPr bwMode="auto">
          <a:xfrm>
            <a:off x="1476374" y="3138489"/>
            <a:ext cx="1930005" cy="1045369"/>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750" dirty="0"/>
              <a:t>・三重県</a:t>
            </a:r>
            <a:endParaRPr lang="en-US" altLang="ja-JP" sz="750" dirty="0"/>
          </a:p>
          <a:p>
            <a:pPr eaLnBrk="1" hangingPunct="1">
              <a:spcBef>
                <a:spcPct val="0"/>
              </a:spcBef>
              <a:buFontTx/>
              <a:buNone/>
            </a:pPr>
            <a:r>
              <a:rPr lang="ja-JP" altLang="en-US" sz="750" dirty="0"/>
              <a:t>・桑名市、いなべ市、東員町、 木曽岬町</a:t>
            </a:r>
          </a:p>
          <a:p>
            <a:pPr eaLnBrk="1" hangingPunct="1">
              <a:spcBef>
                <a:spcPct val="0"/>
              </a:spcBef>
              <a:buFontTx/>
              <a:buNone/>
            </a:pPr>
            <a:r>
              <a:rPr lang="ja-JP" altLang="en-US" sz="750" dirty="0"/>
              <a:t>・桑名市社会福祉協議会</a:t>
            </a:r>
          </a:p>
          <a:p>
            <a:pPr eaLnBrk="1" hangingPunct="1">
              <a:spcBef>
                <a:spcPct val="0"/>
              </a:spcBef>
              <a:buFontTx/>
              <a:buNone/>
            </a:pPr>
            <a:r>
              <a:rPr lang="ja-JP" altLang="en-US" sz="750" dirty="0"/>
              <a:t>・桑名商工会議所</a:t>
            </a:r>
          </a:p>
          <a:p>
            <a:pPr eaLnBrk="1" hangingPunct="1">
              <a:spcBef>
                <a:spcPct val="0"/>
              </a:spcBef>
              <a:buFontTx/>
              <a:buNone/>
            </a:pPr>
            <a:r>
              <a:rPr lang="ja-JP" altLang="en-US" sz="750" dirty="0"/>
              <a:t>・就労継続支援</a:t>
            </a:r>
            <a:r>
              <a:rPr lang="en-US" altLang="ja-JP" sz="750" dirty="0"/>
              <a:t>A</a:t>
            </a:r>
            <a:r>
              <a:rPr lang="ja-JP" altLang="en-US" sz="750" dirty="0"/>
              <a:t>型事業所</a:t>
            </a:r>
          </a:p>
          <a:p>
            <a:pPr eaLnBrk="1" hangingPunct="1">
              <a:spcBef>
                <a:spcPct val="0"/>
              </a:spcBef>
              <a:buFontTx/>
              <a:buNone/>
            </a:pPr>
            <a:r>
              <a:rPr lang="ja-JP" altLang="en-US" sz="750" dirty="0"/>
              <a:t>・就労継続支援</a:t>
            </a:r>
            <a:r>
              <a:rPr lang="en-US" altLang="ja-JP" sz="750" dirty="0"/>
              <a:t>B</a:t>
            </a:r>
            <a:r>
              <a:rPr lang="ja-JP" altLang="en-US" sz="750" dirty="0"/>
              <a:t>型事業所</a:t>
            </a:r>
          </a:p>
          <a:p>
            <a:pPr eaLnBrk="1" hangingPunct="1">
              <a:spcBef>
                <a:spcPct val="0"/>
              </a:spcBef>
              <a:buFontTx/>
              <a:buNone/>
            </a:pPr>
            <a:r>
              <a:rPr lang="ja-JP" altLang="en-US" sz="750" dirty="0"/>
              <a:t>・就労移行支援事業所　等</a:t>
            </a:r>
          </a:p>
        </p:txBody>
      </p:sp>
      <p:sp>
        <p:nvSpPr>
          <p:cNvPr id="4114" name="Rectangle 35"/>
          <p:cNvSpPr>
            <a:spLocks noChangeArrowheads="1"/>
          </p:cNvSpPr>
          <p:nvPr/>
        </p:nvSpPr>
        <p:spPr bwMode="auto">
          <a:xfrm>
            <a:off x="2682478" y="2446735"/>
            <a:ext cx="3671888" cy="270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a:t>２市２町・そういん運営会議</a:t>
            </a:r>
          </a:p>
        </p:txBody>
      </p:sp>
      <p:sp>
        <p:nvSpPr>
          <p:cNvPr id="4115" name="Rectangle 36"/>
          <p:cNvSpPr>
            <a:spLocks noChangeArrowheads="1"/>
          </p:cNvSpPr>
          <p:nvPr/>
        </p:nvSpPr>
        <p:spPr bwMode="auto">
          <a:xfrm>
            <a:off x="4738687" y="1182292"/>
            <a:ext cx="1033463" cy="2917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750"/>
              <a:t>いなべ市</a:t>
            </a:r>
          </a:p>
          <a:p>
            <a:pPr algn="ctr" eaLnBrk="1" hangingPunct="1">
              <a:spcBef>
                <a:spcPct val="0"/>
              </a:spcBef>
              <a:buFontTx/>
              <a:buNone/>
            </a:pPr>
            <a:r>
              <a:rPr lang="ja-JP" altLang="en-US" sz="750"/>
              <a:t>障害者自立支援協議会</a:t>
            </a:r>
          </a:p>
        </p:txBody>
      </p:sp>
      <p:sp>
        <p:nvSpPr>
          <p:cNvPr id="4116" name="Rectangle 37"/>
          <p:cNvSpPr>
            <a:spLocks noChangeArrowheads="1"/>
          </p:cNvSpPr>
          <p:nvPr/>
        </p:nvSpPr>
        <p:spPr bwMode="auto">
          <a:xfrm>
            <a:off x="1491855" y="1187055"/>
            <a:ext cx="1125140" cy="3024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750"/>
              <a:t>桑名市</a:t>
            </a:r>
          </a:p>
          <a:p>
            <a:pPr algn="ctr" eaLnBrk="1" hangingPunct="1">
              <a:spcBef>
                <a:spcPct val="0"/>
              </a:spcBef>
              <a:buFontTx/>
              <a:buNone/>
            </a:pPr>
            <a:r>
              <a:rPr lang="ja-JP" altLang="en-US" sz="750"/>
              <a:t>地域自立支援協議会</a:t>
            </a:r>
          </a:p>
        </p:txBody>
      </p:sp>
      <p:sp>
        <p:nvSpPr>
          <p:cNvPr id="4117" name="Rectangle 38"/>
          <p:cNvSpPr>
            <a:spLocks noChangeArrowheads="1"/>
          </p:cNvSpPr>
          <p:nvPr/>
        </p:nvSpPr>
        <p:spPr bwMode="auto">
          <a:xfrm>
            <a:off x="6340078" y="1181101"/>
            <a:ext cx="1089422" cy="269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750"/>
              <a:t>東員町</a:t>
            </a:r>
          </a:p>
          <a:p>
            <a:pPr algn="ctr" eaLnBrk="1" hangingPunct="1">
              <a:spcBef>
                <a:spcPct val="0"/>
              </a:spcBef>
              <a:buFontTx/>
              <a:buNone/>
            </a:pPr>
            <a:r>
              <a:rPr lang="ja-JP" altLang="en-US" sz="750"/>
              <a:t>障がい者協議会</a:t>
            </a:r>
          </a:p>
        </p:txBody>
      </p:sp>
      <p:sp>
        <p:nvSpPr>
          <p:cNvPr id="4118" name="Rectangle 39"/>
          <p:cNvSpPr>
            <a:spLocks noChangeArrowheads="1"/>
          </p:cNvSpPr>
          <p:nvPr/>
        </p:nvSpPr>
        <p:spPr bwMode="auto">
          <a:xfrm>
            <a:off x="3148014" y="1218011"/>
            <a:ext cx="1097756" cy="26908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750"/>
              <a:t>木曽岬町</a:t>
            </a:r>
          </a:p>
          <a:p>
            <a:pPr algn="ctr" eaLnBrk="1" hangingPunct="1">
              <a:spcBef>
                <a:spcPct val="0"/>
              </a:spcBef>
              <a:buFontTx/>
              <a:buNone/>
            </a:pPr>
            <a:r>
              <a:rPr lang="ja-JP" altLang="en-US" sz="750"/>
              <a:t>地域自立支援協議会</a:t>
            </a:r>
          </a:p>
        </p:txBody>
      </p:sp>
      <p:sp>
        <p:nvSpPr>
          <p:cNvPr id="4119" name="Rectangle 9"/>
          <p:cNvSpPr>
            <a:spLocks noChangeArrowheads="1"/>
          </p:cNvSpPr>
          <p:nvPr/>
        </p:nvSpPr>
        <p:spPr bwMode="auto">
          <a:xfrm>
            <a:off x="6137673" y="2845594"/>
            <a:ext cx="1226344" cy="385763"/>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en-US" altLang="ja-JP" sz="600"/>
          </a:p>
          <a:p>
            <a:pPr algn="ctr" eaLnBrk="1" hangingPunct="1">
              <a:spcBef>
                <a:spcPct val="0"/>
              </a:spcBef>
              <a:buFontTx/>
              <a:buNone/>
            </a:pPr>
            <a:r>
              <a:rPr lang="ja-JP" altLang="en-US" sz="900" u="sng"/>
              <a:t>地域移行促進部会</a:t>
            </a:r>
            <a:endParaRPr lang="ja-JP" altLang="en-US" sz="900"/>
          </a:p>
          <a:p>
            <a:pPr algn="ctr" eaLnBrk="1" hangingPunct="1">
              <a:spcBef>
                <a:spcPct val="0"/>
              </a:spcBef>
              <a:buFontTx/>
              <a:buNone/>
            </a:pPr>
            <a:r>
              <a:rPr lang="ja-JP" altLang="en-US" sz="750"/>
              <a:t>（通称：</a:t>
            </a:r>
            <a:r>
              <a:rPr lang="en-US" altLang="ja-JP" sz="750"/>
              <a:t>NEX</a:t>
            </a:r>
            <a:r>
              <a:rPr lang="ja-JP" altLang="en-US" sz="750"/>
              <a:t>）</a:t>
            </a:r>
          </a:p>
          <a:p>
            <a:pPr algn="ctr" eaLnBrk="1" hangingPunct="1">
              <a:spcBef>
                <a:spcPct val="0"/>
              </a:spcBef>
              <a:buFontTx/>
              <a:buNone/>
            </a:pPr>
            <a:endParaRPr lang="en-US" altLang="ja-JP" sz="750"/>
          </a:p>
        </p:txBody>
      </p:sp>
      <p:sp>
        <p:nvSpPr>
          <p:cNvPr id="4120" name="Rectangle 11"/>
          <p:cNvSpPr>
            <a:spLocks noChangeArrowheads="1"/>
          </p:cNvSpPr>
          <p:nvPr/>
        </p:nvSpPr>
        <p:spPr bwMode="auto">
          <a:xfrm>
            <a:off x="1782366" y="2852739"/>
            <a:ext cx="1241822" cy="355997"/>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900" u="sng"/>
              <a:t>就労支援部会</a:t>
            </a:r>
            <a:r>
              <a:rPr lang="ja-JP" altLang="en-US" sz="1050" u="sng"/>
              <a:t>　</a:t>
            </a:r>
          </a:p>
          <a:p>
            <a:pPr algn="ctr" eaLnBrk="1" hangingPunct="1">
              <a:spcBef>
                <a:spcPct val="0"/>
              </a:spcBef>
              <a:buFontTx/>
              <a:buNone/>
            </a:pPr>
            <a:r>
              <a:rPr lang="ja-JP" altLang="en-US" sz="750"/>
              <a:t>（通称：おら・わーく）</a:t>
            </a:r>
            <a:endParaRPr lang="ja-JP" altLang="en-US" sz="750" u="sng"/>
          </a:p>
        </p:txBody>
      </p:sp>
      <p:sp>
        <p:nvSpPr>
          <p:cNvPr id="4121" name="AutoShape 15"/>
          <p:cNvSpPr>
            <a:spLocks noChangeArrowheads="1"/>
          </p:cNvSpPr>
          <p:nvPr/>
        </p:nvSpPr>
        <p:spPr bwMode="auto">
          <a:xfrm>
            <a:off x="1457325" y="4644630"/>
            <a:ext cx="1866900" cy="1145381"/>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750"/>
              <a:t>・三重県</a:t>
            </a:r>
            <a:endParaRPr lang="en-US" altLang="ja-JP" sz="750"/>
          </a:p>
          <a:p>
            <a:pPr eaLnBrk="1" hangingPunct="1">
              <a:spcBef>
                <a:spcPct val="0"/>
              </a:spcBef>
              <a:buFontTx/>
              <a:buNone/>
            </a:pPr>
            <a:r>
              <a:rPr lang="ja-JP" altLang="en-US" sz="750"/>
              <a:t>・桑名市、いなべ市、東員町、木曽岬町</a:t>
            </a:r>
          </a:p>
          <a:p>
            <a:pPr eaLnBrk="1" hangingPunct="1">
              <a:spcBef>
                <a:spcPct val="0"/>
              </a:spcBef>
              <a:buFontTx/>
              <a:buNone/>
            </a:pPr>
            <a:r>
              <a:rPr lang="ja-JP" altLang="en-US" sz="750"/>
              <a:t>・ハローワーク桑名</a:t>
            </a:r>
          </a:p>
          <a:p>
            <a:pPr eaLnBrk="1" hangingPunct="1">
              <a:spcBef>
                <a:spcPct val="0"/>
              </a:spcBef>
              <a:buFontTx/>
              <a:buNone/>
            </a:pPr>
            <a:r>
              <a:rPr lang="ja-JP" altLang="en-US" sz="750"/>
              <a:t>・三重障害者職業センター</a:t>
            </a:r>
          </a:p>
          <a:p>
            <a:pPr eaLnBrk="1" hangingPunct="1">
              <a:spcBef>
                <a:spcPct val="0"/>
              </a:spcBef>
              <a:buFontTx/>
              <a:buNone/>
            </a:pPr>
            <a:r>
              <a:rPr lang="ja-JP" altLang="en-US" sz="750"/>
              <a:t>・三重県雇用経済部、桑名商工会議所</a:t>
            </a:r>
          </a:p>
          <a:p>
            <a:pPr eaLnBrk="1" hangingPunct="1">
              <a:spcBef>
                <a:spcPct val="0"/>
              </a:spcBef>
              <a:buFontTx/>
              <a:buNone/>
            </a:pPr>
            <a:r>
              <a:rPr lang="ja-JP" altLang="en-US" sz="750"/>
              <a:t>・三重県難病相談支援センター</a:t>
            </a:r>
          </a:p>
          <a:p>
            <a:pPr eaLnBrk="1" hangingPunct="1">
              <a:spcBef>
                <a:spcPct val="0"/>
              </a:spcBef>
              <a:buFontTx/>
              <a:buNone/>
            </a:pPr>
            <a:r>
              <a:rPr lang="ja-JP" altLang="en-US" sz="750"/>
              <a:t>・桑名市社会福祉協議会</a:t>
            </a:r>
          </a:p>
          <a:p>
            <a:pPr eaLnBrk="1" hangingPunct="1">
              <a:spcBef>
                <a:spcPct val="0"/>
              </a:spcBef>
              <a:buFontTx/>
              <a:buNone/>
            </a:pPr>
            <a:r>
              <a:rPr lang="ja-JP" altLang="en-US" sz="750"/>
              <a:t>・くわな特別支援学校、北勢きらら学園</a:t>
            </a:r>
          </a:p>
          <a:p>
            <a:pPr eaLnBrk="1" hangingPunct="1">
              <a:spcBef>
                <a:spcPct val="0"/>
              </a:spcBef>
              <a:buFontTx/>
              <a:buNone/>
            </a:pPr>
            <a:r>
              <a:rPr lang="ja-JP" altLang="en-US" sz="750"/>
              <a:t>・聖母の家学園　等</a:t>
            </a:r>
          </a:p>
        </p:txBody>
      </p:sp>
      <p:sp>
        <p:nvSpPr>
          <p:cNvPr id="4122" name="Rectangle 11"/>
          <p:cNvSpPr>
            <a:spLocks noChangeArrowheads="1"/>
          </p:cNvSpPr>
          <p:nvPr/>
        </p:nvSpPr>
        <p:spPr bwMode="auto">
          <a:xfrm>
            <a:off x="1695450" y="4287441"/>
            <a:ext cx="1328738" cy="390525"/>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900" u="sng"/>
              <a:t>就労支援部会</a:t>
            </a:r>
            <a:r>
              <a:rPr lang="ja-JP" altLang="en-US" sz="1050" u="sng"/>
              <a:t>　</a:t>
            </a:r>
          </a:p>
          <a:p>
            <a:pPr algn="ctr" eaLnBrk="1" hangingPunct="1">
              <a:spcBef>
                <a:spcPct val="0"/>
              </a:spcBef>
              <a:buFontTx/>
              <a:buNone/>
            </a:pPr>
            <a:r>
              <a:rPr lang="ja-JP" altLang="en-US" sz="750"/>
              <a:t>（通称：おら・わーくＷＧ）</a:t>
            </a:r>
            <a:endParaRPr lang="ja-JP" altLang="en-US" sz="750" u="sng"/>
          </a:p>
        </p:txBody>
      </p:sp>
      <p:sp>
        <p:nvSpPr>
          <p:cNvPr id="4123" name="AutoShape 15"/>
          <p:cNvSpPr>
            <a:spLocks noChangeArrowheads="1"/>
          </p:cNvSpPr>
          <p:nvPr/>
        </p:nvSpPr>
        <p:spPr bwMode="auto">
          <a:xfrm>
            <a:off x="5782867" y="4588669"/>
            <a:ext cx="1993106" cy="1152525"/>
          </a:xfrm>
          <a:prstGeom prst="roundRect">
            <a:avLst>
              <a:gd name="adj" fmla="val 16667"/>
            </a:avLst>
          </a:prstGeom>
          <a:solidFill>
            <a:schemeClr val="bg1"/>
          </a:solidFill>
          <a:ln w="9525">
            <a:solidFill>
              <a:schemeClr val="tx1"/>
            </a:solidFill>
            <a:round/>
            <a:headEnd/>
            <a:tailEnd/>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750" dirty="0"/>
              <a:t>・医師、保健師、看護師、作業療法士</a:t>
            </a:r>
            <a:endParaRPr lang="en-US" altLang="ja-JP" sz="750" dirty="0"/>
          </a:p>
          <a:p>
            <a:pPr eaLnBrk="1" hangingPunct="1">
              <a:spcBef>
                <a:spcPct val="0"/>
              </a:spcBef>
              <a:buFontTx/>
              <a:buNone/>
            </a:pPr>
            <a:r>
              <a:rPr lang="ja-JP" altLang="en-US" sz="750" dirty="0"/>
              <a:t>・理学療法士、言語聴覚士</a:t>
            </a:r>
            <a:endParaRPr lang="en-US" altLang="ja-JP" sz="750" dirty="0"/>
          </a:p>
          <a:p>
            <a:pPr eaLnBrk="1" hangingPunct="1">
              <a:spcBef>
                <a:spcPct val="0"/>
              </a:spcBef>
              <a:buFontTx/>
              <a:buNone/>
            </a:pPr>
            <a:r>
              <a:rPr lang="ja-JP" altLang="en-US" sz="750" dirty="0"/>
              <a:t>・障害福祉サービス事業所職員</a:t>
            </a:r>
            <a:endParaRPr lang="en-US" altLang="ja-JP" sz="750" dirty="0"/>
          </a:p>
          <a:p>
            <a:pPr eaLnBrk="1" hangingPunct="1">
              <a:spcBef>
                <a:spcPct val="0"/>
              </a:spcBef>
              <a:buFontTx/>
              <a:buNone/>
            </a:pPr>
            <a:r>
              <a:rPr lang="ja-JP" altLang="en-US" sz="750" dirty="0"/>
              <a:t>・相談支援専門員</a:t>
            </a:r>
            <a:endParaRPr lang="en-US" altLang="ja-JP" sz="750" dirty="0"/>
          </a:p>
          <a:p>
            <a:pPr eaLnBrk="1" hangingPunct="1">
              <a:spcBef>
                <a:spcPct val="0"/>
              </a:spcBef>
              <a:buFontTx/>
              <a:buNone/>
            </a:pPr>
            <a:r>
              <a:rPr lang="ja-JP" altLang="en-US" sz="750" dirty="0"/>
              <a:t>・行政関係者（福祉・医療・教育・保健等）</a:t>
            </a:r>
            <a:endParaRPr lang="en-US" altLang="ja-JP" sz="750" dirty="0"/>
          </a:p>
          <a:p>
            <a:pPr eaLnBrk="1" hangingPunct="1">
              <a:spcBef>
                <a:spcPct val="0"/>
              </a:spcBef>
              <a:buFontTx/>
              <a:buNone/>
            </a:pPr>
            <a:r>
              <a:rPr lang="ja-JP" altLang="en-US" sz="750" dirty="0"/>
              <a:t>・保育園職員、幼稚園職員</a:t>
            </a:r>
            <a:endParaRPr lang="en-US" altLang="ja-JP" sz="750" dirty="0"/>
          </a:p>
          <a:p>
            <a:pPr eaLnBrk="1" hangingPunct="1">
              <a:spcBef>
                <a:spcPct val="0"/>
              </a:spcBef>
              <a:buFontTx/>
              <a:buNone/>
            </a:pPr>
            <a:r>
              <a:rPr lang="ja-JP" altLang="en-US" sz="750" dirty="0"/>
              <a:t>・特別支援学校職員</a:t>
            </a:r>
            <a:endParaRPr lang="en-US" altLang="ja-JP" sz="750" dirty="0"/>
          </a:p>
          <a:p>
            <a:pPr eaLnBrk="1" hangingPunct="1">
              <a:spcBef>
                <a:spcPct val="0"/>
              </a:spcBef>
              <a:buFontTx/>
              <a:buNone/>
            </a:pPr>
            <a:r>
              <a:rPr lang="ja-JP" altLang="en-US" sz="750" dirty="0"/>
              <a:t>　　　　　　　等の多職種の参加者の方々</a:t>
            </a:r>
          </a:p>
        </p:txBody>
      </p:sp>
      <p:sp>
        <p:nvSpPr>
          <p:cNvPr id="4124" name="Rectangle 9"/>
          <p:cNvSpPr>
            <a:spLocks noChangeArrowheads="1"/>
          </p:cNvSpPr>
          <p:nvPr/>
        </p:nvSpPr>
        <p:spPr bwMode="auto">
          <a:xfrm>
            <a:off x="6044803" y="4266011"/>
            <a:ext cx="1413272" cy="383381"/>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750" u="sng"/>
              <a:t>e</a:t>
            </a:r>
            <a:r>
              <a:rPr lang="ja-JP" altLang="en-US" sz="750" u="sng"/>
              <a:t>－ケアネットそういん</a:t>
            </a:r>
            <a:endParaRPr lang="en-US" altLang="ja-JP" sz="750" u="sng"/>
          </a:p>
        </p:txBody>
      </p:sp>
      <p:sp>
        <p:nvSpPr>
          <p:cNvPr id="2" name="正方形/長方形 1"/>
          <p:cNvSpPr/>
          <p:nvPr/>
        </p:nvSpPr>
        <p:spPr>
          <a:xfrm>
            <a:off x="7417594" y="1753791"/>
            <a:ext cx="491729" cy="28098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200" dirty="0">
                <a:solidFill>
                  <a:schemeClr val="tx1"/>
                </a:solidFill>
              </a:rPr>
              <a:t>R5.4</a:t>
            </a:r>
          </a:p>
        </p:txBody>
      </p:sp>
      <p:sp>
        <p:nvSpPr>
          <p:cNvPr id="4126" name="Rectangle 11"/>
          <p:cNvSpPr>
            <a:spLocks noChangeArrowheads="1"/>
          </p:cNvSpPr>
          <p:nvPr/>
        </p:nvSpPr>
        <p:spPr bwMode="auto">
          <a:xfrm>
            <a:off x="4435078" y="1632349"/>
            <a:ext cx="803672" cy="325040"/>
          </a:xfrm>
          <a:prstGeom prst="roundRect">
            <a:avLst>
              <a:gd name="adj" fmla="val 16667"/>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750"/>
              <a:t>相談支援部会</a:t>
            </a:r>
            <a:endParaRPr lang="en-US" altLang="ja-JP" sz="750"/>
          </a:p>
          <a:p>
            <a:pPr algn="ctr" eaLnBrk="1" hangingPunct="1">
              <a:spcBef>
                <a:spcPct val="0"/>
              </a:spcBef>
              <a:buFontTx/>
              <a:buNone/>
            </a:pPr>
            <a:r>
              <a:rPr lang="ja-JP" altLang="en-US" sz="750"/>
              <a:t>なないろコネクト</a:t>
            </a:r>
          </a:p>
        </p:txBody>
      </p:sp>
      <p:sp>
        <p:nvSpPr>
          <p:cNvPr id="4127" name="Rectangle 11"/>
          <p:cNvSpPr>
            <a:spLocks noChangeArrowheads="1"/>
          </p:cNvSpPr>
          <p:nvPr/>
        </p:nvSpPr>
        <p:spPr bwMode="auto">
          <a:xfrm>
            <a:off x="6204347" y="1603772"/>
            <a:ext cx="894159" cy="352425"/>
          </a:xfrm>
          <a:prstGeom prst="roundRect">
            <a:avLst>
              <a:gd name="adj" fmla="val 16667"/>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750"/>
              <a:t>東員町障がい者</a:t>
            </a:r>
            <a:endParaRPr lang="en-US" altLang="ja-JP" sz="750"/>
          </a:p>
          <a:p>
            <a:pPr algn="ctr" eaLnBrk="1" hangingPunct="1">
              <a:spcBef>
                <a:spcPct val="0"/>
              </a:spcBef>
              <a:buFontTx/>
              <a:buNone/>
            </a:pPr>
            <a:r>
              <a:rPr lang="ja-JP" altLang="en-US" sz="750"/>
              <a:t>協議会実務者会議</a:t>
            </a:r>
          </a:p>
        </p:txBody>
      </p:sp>
      <p:sp>
        <p:nvSpPr>
          <p:cNvPr id="4128" name="Rectangle 11"/>
          <p:cNvSpPr>
            <a:spLocks noChangeArrowheads="1"/>
          </p:cNvSpPr>
          <p:nvPr/>
        </p:nvSpPr>
        <p:spPr bwMode="auto">
          <a:xfrm>
            <a:off x="4435078" y="1945481"/>
            <a:ext cx="813197" cy="325041"/>
          </a:xfrm>
          <a:prstGeom prst="roundRect">
            <a:avLst>
              <a:gd name="adj" fmla="val 16667"/>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750"/>
              <a:t>地域生活支援</a:t>
            </a:r>
            <a:endParaRPr lang="en-US" altLang="ja-JP" sz="750"/>
          </a:p>
          <a:p>
            <a:pPr algn="ctr" eaLnBrk="1" hangingPunct="1">
              <a:spcBef>
                <a:spcPct val="0"/>
              </a:spcBef>
              <a:buFontTx/>
              <a:buNone/>
            </a:pPr>
            <a:r>
              <a:rPr lang="ja-JP" altLang="en-US" sz="750"/>
              <a:t>拠点部会</a:t>
            </a:r>
          </a:p>
        </p:txBody>
      </p:sp>
      <p:sp>
        <p:nvSpPr>
          <p:cNvPr id="4" name="角丸四角形 3"/>
          <p:cNvSpPr/>
          <p:nvPr/>
        </p:nvSpPr>
        <p:spPr>
          <a:xfrm>
            <a:off x="3782617" y="2914650"/>
            <a:ext cx="1577578" cy="391716"/>
          </a:xfrm>
          <a:prstGeom prst="roundRect">
            <a:avLst/>
          </a:prstGeom>
          <a:solidFill>
            <a:schemeClr val="bg1"/>
          </a:solidFill>
          <a:ln>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350"/>
          </a:p>
        </p:txBody>
      </p:sp>
      <p:sp>
        <p:nvSpPr>
          <p:cNvPr id="4130" name="Text Box 8"/>
          <p:cNvSpPr txBox="1">
            <a:spLocks noChangeArrowheads="1"/>
          </p:cNvSpPr>
          <p:nvPr/>
        </p:nvSpPr>
        <p:spPr bwMode="auto">
          <a:xfrm>
            <a:off x="3684985" y="2981326"/>
            <a:ext cx="178117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pPr>
            <a:r>
              <a:rPr lang="ja-JP" altLang="en-US" sz="1200"/>
              <a:t>桑員圏域　専門部会</a:t>
            </a:r>
          </a:p>
        </p:txBody>
      </p:sp>
      <p:sp>
        <p:nvSpPr>
          <p:cNvPr id="4131" name="Rectangle 11"/>
          <p:cNvSpPr>
            <a:spLocks noChangeArrowheads="1"/>
          </p:cNvSpPr>
          <p:nvPr/>
        </p:nvSpPr>
        <p:spPr bwMode="auto">
          <a:xfrm>
            <a:off x="2260999" y="1640681"/>
            <a:ext cx="1145381" cy="325041"/>
          </a:xfrm>
          <a:prstGeom prst="roundRect">
            <a:avLst>
              <a:gd name="adj" fmla="val 16667"/>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750"/>
              <a:t>桑名市・木曽岬町</a:t>
            </a:r>
            <a:endParaRPr lang="en-US" altLang="ja-JP" sz="750"/>
          </a:p>
          <a:p>
            <a:pPr algn="ctr" eaLnBrk="1" hangingPunct="1">
              <a:spcBef>
                <a:spcPct val="0"/>
              </a:spcBef>
              <a:buFontTx/>
              <a:buNone/>
            </a:pPr>
            <a:r>
              <a:rPr lang="ja-JP" altLang="en-US" sz="750"/>
              <a:t>相談支援事業所連絡会</a:t>
            </a:r>
          </a:p>
        </p:txBody>
      </p:sp>
      <p:sp>
        <p:nvSpPr>
          <p:cNvPr id="6" name="正方形/長方形 5"/>
          <p:cNvSpPr/>
          <p:nvPr/>
        </p:nvSpPr>
        <p:spPr>
          <a:xfrm>
            <a:off x="2181821" y="2021681"/>
            <a:ext cx="1303736" cy="257175"/>
          </a:xfrm>
          <a:prstGeom prst="rect">
            <a:avLst/>
          </a:prstGeom>
          <a:noFill/>
          <a:ln>
            <a:prstDash val="dash"/>
          </a:ln>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sz="750" dirty="0">
                <a:latin typeface="+mj-ea"/>
                <a:ea typeface="+mj-ea"/>
              </a:rPr>
              <a:t>桑名市障害福祉サービス</a:t>
            </a:r>
            <a:endParaRPr lang="en-US" altLang="ja-JP" sz="750" dirty="0">
              <a:latin typeface="+mj-ea"/>
              <a:ea typeface="+mj-ea"/>
            </a:endParaRPr>
          </a:p>
          <a:p>
            <a:pPr algn="ctr">
              <a:defRPr/>
            </a:pPr>
            <a:r>
              <a:rPr lang="ja-JP" altLang="en-US" sz="750" dirty="0">
                <a:latin typeface="+mj-ea"/>
                <a:ea typeface="+mj-ea"/>
              </a:rPr>
              <a:t>事業所連絡会</a:t>
            </a:r>
            <a:endParaRPr lang="ja-JP" altLang="en-US" sz="750" dirty="0"/>
          </a:p>
        </p:txBody>
      </p:sp>
      <p:sp>
        <p:nvSpPr>
          <p:cNvPr id="8" name="正方形/長方形 7"/>
          <p:cNvSpPr/>
          <p:nvPr/>
        </p:nvSpPr>
        <p:spPr>
          <a:xfrm>
            <a:off x="5559030" y="2012156"/>
            <a:ext cx="1158478" cy="257175"/>
          </a:xfrm>
          <a:prstGeom prst="rect">
            <a:avLst/>
          </a:prstGeom>
          <a:noFill/>
          <a:ln>
            <a:prstDash val="dash"/>
          </a:ln>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sz="750" dirty="0">
                <a:latin typeface="+mj-ea"/>
                <a:ea typeface="+mj-ea"/>
              </a:rPr>
              <a:t>いなべ郡市連絡協議会</a:t>
            </a:r>
          </a:p>
        </p:txBody>
      </p:sp>
    </p:spTree>
    <p:extLst>
      <p:ext uri="{BB962C8B-B14F-4D97-AF65-F5344CB8AC3E}">
        <p14:creationId xmlns:p14="http://schemas.microsoft.com/office/powerpoint/2010/main" val="2377106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297168" y="998730"/>
            <a:ext cx="4757411" cy="30008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ja-JP" altLang="en-US" sz="1350" b="1" dirty="0"/>
              <a:t>三重県</a:t>
            </a:r>
            <a:r>
              <a:rPr lang="ja-JP" altLang="en-US" sz="1350" b="1" dirty="0" err="1"/>
              <a:t>障がい</a:t>
            </a:r>
            <a:r>
              <a:rPr lang="ja-JP" altLang="en-US" sz="1350" b="1" dirty="0"/>
              <a:t>福祉従事者人材育成ビジョン</a:t>
            </a:r>
          </a:p>
        </p:txBody>
      </p:sp>
      <p:sp>
        <p:nvSpPr>
          <p:cNvPr id="38" name="円/楕円 37"/>
          <p:cNvSpPr/>
          <p:nvPr/>
        </p:nvSpPr>
        <p:spPr>
          <a:xfrm rot="21060000">
            <a:off x="791580" y="2502389"/>
            <a:ext cx="7447728" cy="3161400"/>
          </a:xfrm>
          <a:prstGeom prst="ellipse">
            <a:avLst/>
          </a:prstGeom>
          <a:gradFill>
            <a:gsLst>
              <a:gs pos="0">
                <a:schemeClr val="tx2">
                  <a:lumMod val="20000"/>
                  <a:lumOff val="80000"/>
                </a:schemeClr>
              </a:gs>
              <a:gs pos="80000">
                <a:schemeClr val="tx2">
                  <a:lumMod val="40000"/>
                  <a:lumOff val="60000"/>
                </a:schemeClr>
              </a:gs>
              <a:gs pos="100000">
                <a:schemeClr val="tx2">
                  <a:lumMod val="60000"/>
                  <a:lumOff val="40000"/>
                </a:schemeClr>
              </a:gs>
            </a:gsLst>
          </a:gradFill>
          <a:ln/>
          <a:scene3d>
            <a:camera prst="orthographicFront">
              <a:rot lat="0" lon="1800000" rev="0"/>
            </a:camera>
            <a:lightRig rig="threePt" dir="t">
              <a:rot lat="0" lon="0" rev="1200000"/>
            </a:lightRig>
          </a:scene3d>
          <a:sp3d>
            <a:bevelT w="63500" h="25400"/>
          </a:sp3d>
        </p:spPr>
        <p:style>
          <a:lnRef idx="0">
            <a:schemeClr val="accent2"/>
          </a:lnRef>
          <a:fillRef idx="3">
            <a:schemeClr val="accent2"/>
          </a:fillRef>
          <a:effectRef idx="3">
            <a:schemeClr val="accent2"/>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a:lnSpc>
                <a:spcPts val="900"/>
              </a:lnSpc>
            </a:pPr>
            <a:r>
              <a:rPr lang="en-US" sz="825" b="1">
                <a:latin typeface="HG丸ｺﾞｼｯｸM-PRO"/>
                <a:cs typeface="Times New Roman"/>
              </a:rPr>
              <a:t> </a:t>
            </a:r>
            <a:endParaRPr lang="ja-JP" altLang="en-US" sz="825">
              <a:latin typeface="ＭＳ 明朝"/>
              <a:cs typeface="Times New Roman"/>
            </a:endParaRPr>
          </a:p>
        </p:txBody>
      </p:sp>
      <p:sp>
        <p:nvSpPr>
          <p:cNvPr id="56" name="左カーブ矢印 55"/>
          <p:cNvSpPr/>
          <p:nvPr/>
        </p:nvSpPr>
        <p:spPr>
          <a:xfrm rot="5580000">
            <a:off x="3077689" y="1627965"/>
            <a:ext cx="1684531" cy="3367294"/>
          </a:xfrm>
          <a:prstGeom prst="curvedLeftArrow">
            <a:avLst>
              <a:gd name="adj1" fmla="val 40922"/>
              <a:gd name="adj2" fmla="val 59966"/>
              <a:gd name="adj3" fmla="val 18196"/>
            </a:avLst>
          </a:prstGeom>
          <a:gradFill>
            <a:gsLst>
              <a:gs pos="0">
                <a:schemeClr val="accent3">
                  <a:lumMod val="40000"/>
                  <a:lumOff val="60000"/>
                </a:schemeClr>
              </a:gs>
              <a:gs pos="35000">
                <a:schemeClr val="accent3">
                  <a:lumMod val="20000"/>
                  <a:lumOff val="80000"/>
                </a:schemeClr>
              </a:gs>
              <a:gs pos="100000">
                <a:schemeClr val="accent3">
                  <a:lumMod val="20000"/>
                  <a:lumOff val="80000"/>
                </a:scheme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solidFill>
                <a:schemeClr val="tx1"/>
              </a:solidFill>
            </a:endParaRPr>
          </a:p>
        </p:txBody>
      </p:sp>
      <p:sp>
        <p:nvSpPr>
          <p:cNvPr id="30" name="角丸四角形 29"/>
          <p:cNvSpPr/>
          <p:nvPr/>
        </p:nvSpPr>
        <p:spPr>
          <a:xfrm>
            <a:off x="1492456" y="1584151"/>
            <a:ext cx="6264695" cy="798234"/>
          </a:xfrm>
          <a:prstGeom prst="roundRect">
            <a:avLst>
              <a:gd name="adj" fmla="val 32291"/>
            </a:avLst>
          </a:prstGeom>
          <a:gradFill>
            <a:gsLst>
              <a:gs pos="0">
                <a:schemeClr val="accent6">
                  <a:lumMod val="40000"/>
                  <a:lumOff val="60000"/>
                </a:schemeClr>
              </a:gs>
              <a:gs pos="35000">
                <a:schemeClr val="accent6">
                  <a:lumMod val="20000"/>
                  <a:lumOff val="80000"/>
                </a:schemeClr>
              </a:gs>
              <a:gs pos="100000">
                <a:schemeClr val="accent2">
                  <a:tint val="15000"/>
                  <a:satMod val="350000"/>
                </a:scheme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6" name="角丸四角形 5"/>
          <p:cNvSpPr/>
          <p:nvPr/>
        </p:nvSpPr>
        <p:spPr>
          <a:xfrm>
            <a:off x="1572103" y="2888940"/>
            <a:ext cx="1452586" cy="2251952"/>
          </a:xfrm>
          <a:prstGeom prst="roundRect">
            <a:avLst>
              <a:gd name="adj" fmla="val 12876"/>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050" dirty="0">
              <a:solidFill>
                <a:schemeClr val="tx1"/>
              </a:solidFill>
              <a:latin typeface="HG丸ｺﾞｼｯｸM-PRO" panose="020F0600000000000000" pitchFamily="50" charset="-128"/>
              <a:ea typeface="HG丸ｺﾞｼｯｸM-PRO" panose="020F0600000000000000" pitchFamily="50" charset="-128"/>
            </a:endParaRPr>
          </a:p>
        </p:txBody>
      </p:sp>
      <p:sp>
        <p:nvSpPr>
          <p:cNvPr id="58" name="角丸四角形 57"/>
          <p:cNvSpPr/>
          <p:nvPr/>
        </p:nvSpPr>
        <p:spPr>
          <a:xfrm>
            <a:off x="6141705" y="2888940"/>
            <a:ext cx="1466192" cy="2251952"/>
          </a:xfrm>
          <a:prstGeom prst="roundRect">
            <a:avLst>
              <a:gd name="adj" fmla="val 1178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61" name="角丸四角形 60"/>
          <p:cNvSpPr/>
          <p:nvPr/>
        </p:nvSpPr>
        <p:spPr>
          <a:xfrm>
            <a:off x="6305809" y="3050958"/>
            <a:ext cx="1119277" cy="51753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HG丸ｺﾞｼｯｸM-PRO" panose="020F0600000000000000" pitchFamily="50" charset="-128"/>
                <a:ea typeface="HG丸ｺﾞｼｯｸM-PRO" panose="020F0600000000000000" pitchFamily="50" charset="-128"/>
              </a:rPr>
              <a:t>各地域の</a:t>
            </a:r>
            <a:endParaRPr lang="en-US" altLang="ja-JP" sz="900"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900" dirty="0" err="1">
                <a:solidFill>
                  <a:schemeClr val="tx1"/>
                </a:solidFill>
                <a:latin typeface="HG丸ｺﾞｼｯｸM-PRO" panose="020F0600000000000000" pitchFamily="50" charset="-128"/>
                <a:ea typeface="HG丸ｺﾞｼｯｸM-PRO" panose="020F0600000000000000" pitchFamily="50" charset="-128"/>
              </a:rPr>
              <a:t>障がい</a:t>
            </a:r>
            <a:r>
              <a:rPr lang="ja-JP" altLang="en-US" sz="900" dirty="0">
                <a:solidFill>
                  <a:schemeClr val="tx1"/>
                </a:solidFill>
                <a:latin typeface="HG丸ｺﾞｼｯｸM-PRO" panose="020F0600000000000000" pitchFamily="50" charset="-128"/>
                <a:ea typeface="HG丸ｺﾞｼｯｸM-PRO" panose="020F0600000000000000" pitchFamily="50" charset="-128"/>
              </a:rPr>
              <a:t>福祉従事者</a:t>
            </a:r>
          </a:p>
        </p:txBody>
      </p:sp>
      <p:sp>
        <p:nvSpPr>
          <p:cNvPr id="62" name="角丸四角形 61"/>
          <p:cNvSpPr/>
          <p:nvPr/>
        </p:nvSpPr>
        <p:spPr>
          <a:xfrm>
            <a:off x="6275882" y="4486590"/>
            <a:ext cx="1243812" cy="60172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HG丸ｺﾞｼｯｸM-PRO" panose="020F0600000000000000" pitchFamily="50" charset="-128"/>
                <a:ea typeface="HG丸ｺﾞｼｯｸM-PRO" panose="020F0600000000000000" pitchFamily="50" charset="-128"/>
              </a:rPr>
              <a:t>基幹相談支援ｾﾝﾀｰ等を中心とした地域ごとの人材育成システムを構築</a:t>
            </a:r>
          </a:p>
        </p:txBody>
      </p:sp>
      <p:sp>
        <p:nvSpPr>
          <p:cNvPr id="63" name="円/楕円 62"/>
          <p:cNvSpPr/>
          <p:nvPr/>
        </p:nvSpPr>
        <p:spPr>
          <a:xfrm>
            <a:off x="6221876" y="3773454"/>
            <a:ext cx="1242138" cy="659130"/>
          </a:xfrm>
          <a:prstGeom prst="ellipse">
            <a:avLst/>
          </a:prstGeom>
          <a:solidFill>
            <a:schemeClr val="accent2">
              <a:lumMod val="40000"/>
              <a:lumOff val="6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p>
            <a:r>
              <a:rPr lang="ja-JP" altLang="en-US" sz="900" dirty="0">
                <a:solidFill>
                  <a:schemeClr val="tx1"/>
                </a:solidFill>
                <a:latin typeface="HG丸ｺﾞｼｯｸM-PRO" panose="020F0600000000000000" pitchFamily="50" charset="-128"/>
                <a:ea typeface="HG丸ｺﾞｼｯｸM-PRO" panose="020F0600000000000000" pitchFamily="50" charset="-128"/>
              </a:rPr>
              <a:t>各地域の研修、事例検討、</a:t>
            </a:r>
            <a:r>
              <a:rPr lang="en-US" altLang="ja-JP" sz="900" dirty="0">
                <a:solidFill>
                  <a:schemeClr val="tx1"/>
                </a:solidFill>
                <a:latin typeface="HG丸ｺﾞｼｯｸM-PRO" panose="020F0600000000000000" pitchFamily="50" charset="-128"/>
                <a:ea typeface="HG丸ｺﾞｼｯｸM-PRO" panose="020F0600000000000000" pitchFamily="50" charset="-128"/>
              </a:rPr>
              <a:t>OJT</a:t>
            </a:r>
            <a:endParaRPr lang="ja-JP" altLang="en-US" sz="900" dirty="0">
              <a:solidFill>
                <a:schemeClr val="tx1"/>
              </a:solidFill>
              <a:latin typeface="HG丸ｺﾞｼｯｸM-PRO" panose="020F0600000000000000" pitchFamily="50" charset="-128"/>
              <a:ea typeface="HG丸ｺﾞｼｯｸM-PRO" panose="020F0600000000000000" pitchFamily="50" charset="-128"/>
            </a:endParaRPr>
          </a:p>
        </p:txBody>
      </p:sp>
      <p:sp>
        <p:nvSpPr>
          <p:cNvPr id="8" name="ホームベース 7"/>
          <p:cNvSpPr/>
          <p:nvPr/>
        </p:nvSpPr>
        <p:spPr>
          <a:xfrm>
            <a:off x="3058629" y="3158970"/>
            <a:ext cx="486054" cy="1080120"/>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HG丸ｺﾞｼｯｸM-PRO" panose="020F0600000000000000" pitchFamily="50" charset="-128"/>
                <a:ea typeface="HG丸ｺﾞｼｯｸM-PRO" panose="020F0600000000000000" pitchFamily="50" charset="-128"/>
              </a:rPr>
              <a:t>企画</a:t>
            </a:r>
            <a:endParaRPr lang="en-US" altLang="ja-JP" sz="900"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900" dirty="0">
                <a:solidFill>
                  <a:schemeClr val="tx1"/>
                </a:solidFill>
                <a:latin typeface="HG丸ｺﾞｼｯｸM-PRO" panose="020F0600000000000000" pitchFamily="50" charset="-128"/>
                <a:ea typeface="HG丸ｺﾞｼｯｸM-PRO" panose="020F0600000000000000" pitchFamily="50" charset="-128"/>
              </a:rPr>
              <a:t>運営</a:t>
            </a:r>
          </a:p>
        </p:txBody>
      </p:sp>
      <p:sp>
        <p:nvSpPr>
          <p:cNvPr id="65" name="ホームベース 64"/>
          <p:cNvSpPr/>
          <p:nvPr/>
        </p:nvSpPr>
        <p:spPr>
          <a:xfrm>
            <a:off x="5542905" y="3861048"/>
            <a:ext cx="486054" cy="497636"/>
          </a:xfrm>
          <a:prstGeom prst="homePlate">
            <a:avLst>
              <a:gd name="adj" fmla="val 4306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HG丸ｺﾞｼｯｸM-PRO" panose="020F0600000000000000" pitchFamily="50" charset="-128"/>
                <a:ea typeface="HG丸ｺﾞｼｯｸM-PRO" panose="020F0600000000000000" pitchFamily="50" charset="-128"/>
              </a:rPr>
              <a:t>人材育成</a:t>
            </a:r>
          </a:p>
        </p:txBody>
      </p:sp>
      <p:sp>
        <p:nvSpPr>
          <p:cNvPr id="66" name="ホームベース 65"/>
          <p:cNvSpPr/>
          <p:nvPr/>
        </p:nvSpPr>
        <p:spPr>
          <a:xfrm flipH="1">
            <a:off x="5447040" y="3121183"/>
            <a:ext cx="516756" cy="533469"/>
          </a:xfrm>
          <a:prstGeom prst="homePlat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HG丸ｺﾞｼｯｸM-PRO" panose="020F0600000000000000" pitchFamily="50" charset="-128"/>
                <a:ea typeface="HG丸ｺﾞｼｯｸM-PRO" panose="020F0600000000000000" pitchFamily="50" charset="-128"/>
              </a:rPr>
              <a:t>研修受講</a:t>
            </a:r>
            <a:endParaRPr lang="en-US" altLang="ja-JP" sz="9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1" name="左矢印 10"/>
          <p:cNvSpPr/>
          <p:nvPr/>
        </p:nvSpPr>
        <p:spPr>
          <a:xfrm>
            <a:off x="3255389" y="4941168"/>
            <a:ext cx="2520111" cy="337500"/>
          </a:xfrm>
          <a:prstGeom prst="leftArrow">
            <a:avLst>
              <a:gd name="adj1" fmla="val 50000"/>
              <a:gd name="adj2" fmla="val 55581"/>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HG丸ｺﾞｼｯｸM-PRO" panose="020F0600000000000000" pitchFamily="50" charset="-128"/>
                <a:ea typeface="HG丸ｺﾞｼｯｸM-PRO" panose="020F0600000000000000" pitchFamily="50" charset="-128"/>
              </a:rPr>
              <a:t>委員候補推薦</a:t>
            </a:r>
          </a:p>
        </p:txBody>
      </p:sp>
      <p:sp>
        <p:nvSpPr>
          <p:cNvPr id="70" name="左矢印 69"/>
          <p:cNvSpPr/>
          <p:nvPr/>
        </p:nvSpPr>
        <p:spPr>
          <a:xfrm flipH="1">
            <a:off x="3306961" y="5212505"/>
            <a:ext cx="2505973" cy="337500"/>
          </a:xfrm>
          <a:prstGeom prst="lef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HG丸ｺﾞｼｯｸM-PRO" panose="020F0600000000000000" pitchFamily="50" charset="-128"/>
                <a:ea typeface="HG丸ｺﾞｼｯｸM-PRO" panose="020F0600000000000000" pitchFamily="50" charset="-128"/>
              </a:rPr>
              <a:t>人材育成ｽｷﾙのﾌｨｰﾄﾞﾊﾞｯｸ</a:t>
            </a:r>
          </a:p>
        </p:txBody>
      </p:sp>
      <p:sp>
        <p:nvSpPr>
          <p:cNvPr id="13" name="上矢印 12"/>
          <p:cNvSpPr/>
          <p:nvPr/>
        </p:nvSpPr>
        <p:spPr>
          <a:xfrm>
            <a:off x="7201031" y="3577921"/>
            <a:ext cx="448109" cy="908669"/>
          </a:xfrm>
          <a:prstGeom prst="up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900" dirty="0">
                <a:solidFill>
                  <a:schemeClr val="tx1"/>
                </a:solidFill>
                <a:latin typeface="HG丸ｺﾞｼｯｸM-PRO" panose="020F0600000000000000" pitchFamily="50" charset="-128"/>
                <a:ea typeface="HG丸ｺﾞｼｯｸM-PRO" panose="020F0600000000000000" pitchFamily="50" charset="-128"/>
              </a:rPr>
              <a:t>人材育成</a:t>
            </a:r>
          </a:p>
        </p:txBody>
      </p:sp>
      <p:cxnSp>
        <p:nvCxnSpPr>
          <p:cNvPr id="25" name="直線コネクタ 24"/>
          <p:cNvCxnSpPr/>
          <p:nvPr/>
        </p:nvCxnSpPr>
        <p:spPr>
          <a:xfrm flipV="1">
            <a:off x="3814684" y="3697839"/>
            <a:ext cx="1242941" cy="27122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flipV="1">
            <a:off x="3817090" y="3292384"/>
            <a:ext cx="1242138" cy="40664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 name="角丸四角形 2"/>
          <p:cNvSpPr/>
          <p:nvPr/>
        </p:nvSpPr>
        <p:spPr>
          <a:xfrm>
            <a:off x="3686580" y="2922446"/>
            <a:ext cx="1618538" cy="1532669"/>
          </a:xfrm>
          <a:prstGeom prst="roundRect">
            <a:avLst>
              <a:gd name="adj" fmla="val 11608"/>
            </a:avLst>
          </a:prstGeom>
          <a:no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cxnSp>
        <p:nvCxnSpPr>
          <p:cNvPr id="12" name="直線コネクタ 11"/>
          <p:cNvCxnSpPr/>
          <p:nvPr/>
        </p:nvCxnSpPr>
        <p:spPr>
          <a:xfrm flipH="1">
            <a:off x="3816287" y="3462506"/>
            <a:ext cx="0" cy="8304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5054455" y="2970096"/>
            <a:ext cx="0" cy="13230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3816287" y="4293096"/>
            <a:ext cx="1242138"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flipV="1">
            <a:off x="3816287" y="2963785"/>
            <a:ext cx="1242138" cy="49872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3937082" y="2760428"/>
            <a:ext cx="1080120" cy="230832"/>
          </a:xfrm>
          <a:prstGeom prst="rect">
            <a:avLst/>
          </a:prstGeom>
          <a:ln/>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ja-JP" altLang="en-US" sz="900" b="1" dirty="0">
                <a:latin typeface="HG丸ｺﾞｼｯｸM-PRO" panose="020F0600000000000000" pitchFamily="50" charset="-128"/>
                <a:ea typeface="HG丸ｺﾞｼｯｸM-PRO" panose="020F0600000000000000" pitchFamily="50" charset="-128"/>
              </a:rPr>
              <a:t>県主催研修</a:t>
            </a:r>
          </a:p>
        </p:txBody>
      </p:sp>
      <p:sp>
        <p:nvSpPr>
          <p:cNvPr id="29" name="テキスト ボックス 28"/>
          <p:cNvSpPr txBox="1"/>
          <p:nvPr/>
        </p:nvSpPr>
        <p:spPr>
          <a:xfrm>
            <a:off x="3793017" y="4270449"/>
            <a:ext cx="561757" cy="207749"/>
          </a:xfrm>
          <a:prstGeom prst="rect">
            <a:avLst/>
          </a:prstGeom>
          <a:noFill/>
        </p:spPr>
        <p:txBody>
          <a:bodyPr wrap="square" rtlCol="0">
            <a:spAutoFit/>
          </a:bodyPr>
          <a:lstStyle/>
          <a:p>
            <a:r>
              <a:rPr lang="ja-JP" altLang="en-US" sz="750" dirty="0">
                <a:latin typeface="HG丸ｺﾞｼｯｸM-PRO" panose="020F0600000000000000" pitchFamily="50" charset="-128"/>
                <a:ea typeface="HG丸ｺﾞｼｯｸM-PRO" panose="020F0600000000000000" pitchFamily="50" charset="-128"/>
              </a:rPr>
              <a:t>初任者</a:t>
            </a:r>
          </a:p>
        </p:txBody>
      </p:sp>
      <p:sp>
        <p:nvSpPr>
          <p:cNvPr id="39" name="テキスト ボックス 38"/>
          <p:cNvSpPr txBox="1"/>
          <p:nvPr/>
        </p:nvSpPr>
        <p:spPr>
          <a:xfrm>
            <a:off x="4743361" y="4270449"/>
            <a:ext cx="561757" cy="207749"/>
          </a:xfrm>
          <a:prstGeom prst="rect">
            <a:avLst/>
          </a:prstGeom>
          <a:noFill/>
        </p:spPr>
        <p:txBody>
          <a:bodyPr wrap="square" rtlCol="0">
            <a:spAutoFit/>
          </a:bodyPr>
          <a:lstStyle/>
          <a:p>
            <a:r>
              <a:rPr lang="ja-JP" altLang="en-US" sz="750" dirty="0">
                <a:latin typeface="HG丸ｺﾞｼｯｸM-PRO" panose="020F0600000000000000" pitchFamily="50" charset="-128"/>
                <a:ea typeface="HG丸ｺﾞｼｯｸM-PRO" panose="020F0600000000000000" pitchFamily="50" charset="-128"/>
              </a:rPr>
              <a:t>熟達者</a:t>
            </a:r>
          </a:p>
        </p:txBody>
      </p:sp>
      <p:sp>
        <p:nvSpPr>
          <p:cNvPr id="41" name="テキスト ボックス 40"/>
          <p:cNvSpPr txBox="1"/>
          <p:nvPr/>
        </p:nvSpPr>
        <p:spPr>
          <a:xfrm>
            <a:off x="4977883" y="3964470"/>
            <a:ext cx="561757" cy="207749"/>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ja-JP" altLang="en-US" sz="750" dirty="0">
                <a:latin typeface="HG丸ｺﾞｼｯｸM-PRO" panose="020F0600000000000000" pitchFamily="50" charset="-128"/>
                <a:ea typeface="HG丸ｺﾞｼｯｸM-PRO" panose="020F0600000000000000" pitchFamily="50" charset="-128"/>
              </a:rPr>
              <a:t>価値観</a:t>
            </a:r>
          </a:p>
        </p:txBody>
      </p:sp>
      <p:sp>
        <p:nvSpPr>
          <p:cNvPr id="31" name="円/楕円 30"/>
          <p:cNvSpPr/>
          <p:nvPr/>
        </p:nvSpPr>
        <p:spPr>
          <a:xfrm>
            <a:off x="3813082" y="3814089"/>
            <a:ext cx="298376" cy="451654"/>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750" dirty="0">
                <a:solidFill>
                  <a:schemeClr val="tx1"/>
                </a:solidFill>
                <a:latin typeface="HG丸ｺﾞｼｯｸM-PRO" panose="020F0600000000000000" pitchFamily="50" charset="-128"/>
                <a:ea typeface="HG丸ｺﾞｼｯｸM-PRO" panose="020F0600000000000000" pitchFamily="50" charset="-128"/>
              </a:rPr>
              <a:t>基礎研修</a:t>
            </a:r>
          </a:p>
        </p:txBody>
      </p:sp>
      <p:sp>
        <p:nvSpPr>
          <p:cNvPr id="47" name="円/楕円 46"/>
          <p:cNvSpPr/>
          <p:nvPr/>
        </p:nvSpPr>
        <p:spPr>
          <a:xfrm>
            <a:off x="4112871" y="3495365"/>
            <a:ext cx="284558" cy="549625"/>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750" dirty="0">
                <a:solidFill>
                  <a:schemeClr val="tx1"/>
                </a:solidFill>
                <a:latin typeface="HG丸ｺﾞｼｯｸM-PRO" panose="020F0600000000000000" pitchFamily="50" charset="-128"/>
                <a:ea typeface="HG丸ｺﾞｼｯｸM-PRO" panose="020F0600000000000000" pitchFamily="50" charset="-128"/>
              </a:rPr>
              <a:t>初任者向け</a:t>
            </a:r>
          </a:p>
        </p:txBody>
      </p:sp>
      <p:sp>
        <p:nvSpPr>
          <p:cNvPr id="48" name="円/楕円 47"/>
          <p:cNvSpPr/>
          <p:nvPr/>
        </p:nvSpPr>
        <p:spPr>
          <a:xfrm>
            <a:off x="4470226" y="3303715"/>
            <a:ext cx="275537" cy="623209"/>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750" dirty="0">
                <a:solidFill>
                  <a:schemeClr val="tx1"/>
                </a:solidFill>
                <a:latin typeface="HG丸ｺﾞｼｯｸM-PRO" panose="020F0600000000000000" pitchFamily="50" charset="-128"/>
                <a:ea typeface="HG丸ｺﾞｼｯｸM-PRO" panose="020F0600000000000000" pitchFamily="50" charset="-128"/>
              </a:rPr>
              <a:t>現任者向け</a:t>
            </a:r>
          </a:p>
        </p:txBody>
      </p:sp>
      <p:sp>
        <p:nvSpPr>
          <p:cNvPr id="36" name="テキスト ボックス 35"/>
          <p:cNvSpPr txBox="1"/>
          <p:nvPr/>
        </p:nvSpPr>
        <p:spPr>
          <a:xfrm>
            <a:off x="6267806" y="3622495"/>
            <a:ext cx="1080120" cy="230832"/>
          </a:xfrm>
          <a:prstGeom prst="rect">
            <a:avLst/>
          </a:prstGeom>
          <a:noFill/>
        </p:spPr>
        <p:txBody>
          <a:bodyPr wrap="square" rtlCol="0">
            <a:spAutoFit/>
          </a:bodyPr>
          <a:lstStyle/>
          <a:p>
            <a:pPr algn="ctr"/>
            <a:r>
              <a:rPr lang="ja-JP" altLang="en-US" sz="900" u="sng" dirty="0">
                <a:latin typeface="HG丸ｺﾞｼｯｸM-PRO" panose="020F0600000000000000" pitchFamily="50" charset="-128"/>
                <a:ea typeface="HG丸ｺﾞｼｯｸM-PRO" panose="020F0600000000000000" pitchFamily="50" charset="-128"/>
              </a:rPr>
              <a:t>協議会等</a:t>
            </a:r>
          </a:p>
        </p:txBody>
      </p:sp>
      <p:sp>
        <p:nvSpPr>
          <p:cNvPr id="44" name="テキスト ボックス 43"/>
          <p:cNvSpPr txBox="1"/>
          <p:nvPr/>
        </p:nvSpPr>
        <p:spPr>
          <a:xfrm>
            <a:off x="3544684" y="5514329"/>
            <a:ext cx="1782198" cy="2308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ja-JP" altLang="en-US" sz="900" b="1" dirty="0">
                <a:latin typeface="HG丸ｺﾞｼｯｸM-PRO" panose="020F0600000000000000" pitchFamily="50" charset="-128"/>
                <a:ea typeface="HG丸ｺﾞｼｯｸM-PRO" panose="020F0600000000000000" pitchFamily="50" charset="-128"/>
              </a:rPr>
              <a:t>循環型の人材育成体系を構築</a:t>
            </a:r>
          </a:p>
        </p:txBody>
      </p:sp>
      <p:sp>
        <p:nvSpPr>
          <p:cNvPr id="4" name="テキスト ボックス 3"/>
          <p:cNvSpPr txBox="1"/>
          <p:nvPr/>
        </p:nvSpPr>
        <p:spPr>
          <a:xfrm>
            <a:off x="3598690" y="4510427"/>
            <a:ext cx="1816378" cy="507831"/>
          </a:xfrm>
          <a:prstGeom prst="rect">
            <a:avLst/>
          </a:prstGeom>
          <a:noFill/>
          <a:ln>
            <a:solidFill>
              <a:schemeClr val="accent1"/>
            </a:solidFill>
          </a:ln>
        </p:spPr>
        <p:txBody>
          <a:bodyPr wrap="square" rtlCol="0">
            <a:spAutoFit/>
          </a:bodyPr>
          <a:lstStyle/>
          <a:p>
            <a:r>
              <a:rPr lang="ja-JP" altLang="en-US" sz="900" b="1" dirty="0">
                <a:latin typeface="HG丸ｺﾞｼｯｸM-PRO" panose="020F0600000000000000" pitchFamily="50" charset="-128"/>
                <a:ea typeface="HG丸ｺﾞｼｯｸM-PRO" panose="020F0600000000000000" pitchFamily="50" charset="-128"/>
              </a:rPr>
              <a:t>★ﾎﾟｲﾝﾄ</a:t>
            </a:r>
            <a:endParaRPr lang="en-US" altLang="ja-JP" sz="900" b="1" dirty="0">
              <a:latin typeface="HG丸ｺﾞｼｯｸM-PRO" panose="020F0600000000000000" pitchFamily="50" charset="-128"/>
              <a:ea typeface="HG丸ｺﾞｼｯｸM-PRO" panose="020F0600000000000000" pitchFamily="50" charset="-128"/>
            </a:endParaRPr>
          </a:p>
          <a:p>
            <a:r>
              <a:rPr lang="ja-JP" altLang="en-US" sz="900" b="1" dirty="0">
                <a:latin typeface="HG丸ｺﾞｼｯｸM-PRO" panose="020F0600000000000000" pitchFamily="50" charset="-128"/>
                <a:ea typeface="HG丸ｺﾞｼｯｸM-PRO" panose="020F0600000000000000" pitchFamily="50" charset="-128"/>
              </a:rPr>
              <a:t>経験年数に応じ段階的に必要な資質を高めていける研修体系</a:t>
            </a:r>
          </a:p>
        </p:txBody>
      </p:sp>
      <p:sp>
        <p:nvSpPr>
          <p:cNvPr id="45" name="テキスト ボックス 44"/>
          <p:cNvSpPr txBox="1"/>
          <p:nvPr/>
        </p:nvSpPr>
        <p:spPr>
          <a:xfrm>
            <a:off x="6110139" y="5174178"/>
            <a:ext cx="1539000" cy="600164"/>
          </a:xfrm>
          <a:prstGeom prst="rect">
            <a:avLst/>
          </a:prstGeom>
          <a:noFill/>
          <a:ln>
            <a:solidFill>
              <a:schemeClr val="accent1"/>
            </a:solidFill>
          </a:ln>
        </p:spPr>
        <p:txBody>
          <a:bodyPr wrap="square" rtlCol="0">
            <a:spAutoFit/>
          </a:bodyPr>
          <a:lstStyle/>
          <a:p>
            <a:r>
              <a:rPr lang="ja-JP" altLang="en-US" sz="825" b="1" dirty="0">
                <a:latin typeface="HG丸ｺﾞｼｯｸM-PRO" panose="020F0600000000000000" pitchFamily="50" charset="-128"/>
                <a:ea typeface="HG丸ｺﾞｼｯｸM-PRO" panose="020F0600000000000000" pitchFamily="50" charset="-128"/>
              </a:rPr>
              <a:t>★ﾎﾟｲﾝト</a:t>
            </a:r>
          </a:p>
          <a:p>
            <a:r>
              <a:rPr lang="ja-JP" altLang="en-US" sz="825" b="1" dirty="0">
                <a:latin typeface="HG丸ｺﾞｼｯｸM-PRO" panose="020F0600000000000000" pitchFamily="50" charset="-128"/>
                <a:ea typeface="HG丸ｺﾞｼｯｸM-PRO" panose="020F0600000000000000" pitchFamily="50" charset="-128"/>
              </a:rPr>
              <a:t>人材育成検討部会の委員が部会活動の経験を活かして地域の人材育成を担う</a:t>
            </a:r>
          </a:p>
        </p:txBody>
      </p:sp>
      <p:sp>
        <p:nvSpPr>
          <p:cNvPr id="46" name="テキスト ボックス 45"/>
          <p:cNvSpPr txBox="1"/>
          <p:nvPr/>
        </p:nvSpPr>
        <p:spPr>
          <a:xfrm>
            <a:off x="1384443" y="5174178"/>
            <a:ext cx="1870946" cy="600164"/>
          </a:xfrm>
          <a:prstGeom prst="rect">
            <a:avLst/>
          </a:prstGeom>
          <a:noFill/>
          <a:ln>
            <a:solidFill>
              <a:schemeClr val="accent1"/>
            </a:solidFill>
          </a:ln>
        </p:spPr>
        <p:txBody>
          <a:bodyPr wrap="square" rtlCol="0">
            <a:spAutoFit/>
          </a:bodyPr>
          <a:lstStyle/>
          <a:p>
            <a:r>
              <a:rPr lang="ja-JP" altLang="en-US" sz="825" b="1" dirty="0">
                <a:latin typeface="HG丸ｺﾞｼｯｸM-PRO" panose="020F0600000000000000" pitchFamily="50" charset="-128"/>
                <a:ea typeface="HG丸ｺﾞｼｯｸM-PRO" panose="020F0600000000000000" pitchFamily="50" charset="-128"/>
              </a:rPr>
              <a:t>★ﾎﾟｲﾝﾄ</a:t>
            </a:r>
          </a:p>
          <a:p>
            <a:r>
              <a:rPr lang="ja-JP" altLang="en-US" sz="825" b="1" dirty="0">
                <a:latin typeface="HG丸ｺﾞｼｯｸM-PRO" panose="020F0600000000000000" pitchFamily="50" charset="-128"/>
                <a:ea typeface="HG丸ｺﾞｼｯｸM-PRO" panose="020F0600000000000000" pitchFamily="50" charset="-128"/>
              </a:rPr>
              <a:t>地域から推薦された人材が人材育成検討部会の委員になり、</a:t>
            </a:r>
            <a:r>
              <a:rPr lang="ja-JP" altLang="en-US" sz="825" b="1" dirty="0" err="1">
                <a:latin typeface="HG丸ｺﾞｼｯｸM-PRO" panose="020F0600000000000000" pitchFamily="50" charset="-128"/>
                <a:ea typeface="HG丸ｺﾞｼｯｸM-PRO" panose="020F0600000000000000" pitchFamily="50" charset="-128"/>
              </a:rPr>
              <a:t>障がい</a:t>
            </a:r>
            <a:r>
              <a:rPr lang="ja-JP" altLang="en-US" sz="825" b="1" dirty="0">
                <a:latin typeface="HG丸ｺﾞｼｯｸM-PRO" panose="020F0600000000000000" pitchFamily="50" charset="-128"/>
                <a:ea typeface="HG丸ｺﾞｼｯｸM-PRO" panose="020F0600000000000000" pitchFamily="50" charset="-128"/>
              </a:rPr>
              <a:t>当事者とともに県主催研修を企画運営</a:t>
            </a:r>
          </a:p>
        </p:txBody>
      </p:sp>
      <p:sp>
        <p:nvSpPr>
          <p:cNvPr id="49" name="テキスト ボックス 48"/>
          <p:cNvSpPr txBox="1"/>
          <p:nvPr/>
        </p:nvSpPr>
        <p:spPr>
          <a:xfrm>
            <a:off x="1546461" y="2768702"/>
            <a:ext cx="1436018" cy="369332"/>
          </a:xfrm>
          <a:prstGeom prst="rect">
            <a:avLst/>
          </a:prstGeom>
          <a:ln/>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zh-TW" altLang="en-US" sz="900" b="1" dirty="0">
                <a:latin typeface="HG丸ｺﾞｼｯｸM-PRO" panose="020F0600000000000000" pitchFamily="50" charset="-128"/>
                <a:ea typeface="HG丸ｺﾞｼｯｸM-PRO" panose="020F0600000000000000" pitchFamily="50" charset="-128"/>
              </a:rPr>
              <a:t>県</a:t>
            </a:r>
            <a:r>
              <a:rPr lang="ja-JP" altLang="en-US" sz="900" b="1" dirty="0">
                <a:latin typeface="HG丸ｺﾞｼｯｸM-PRO" panose="020F0600000000000000" pitchFamily="50" charset="-128"/>
                <a:ea typeface="HG丸ｺﾞｼｯｸM-PRO" panose="020F0600000000000000" pitchFamily="50" charset="-128"/>
              </a:rPr>
              <a:t>障害者</a:t>
            </a:r>
            <a:r>
              <a:rPr lang="zh-TW" altLang="en-US" sz="900" b="1" dirty="0">
                <a:latin typeface="HG丸ｺﾞｼｯｸM-PRO" panose="020F0600000000000000" pitchFamily="50" charset="-128"/>
                <a:ea typeface="HG丸ｺﾞｼｯｸM-PRO" panose="020F0600000000000000" pitchFamily="50" charset="-128"/>
              </a:rPr>
              <a:t>自立支援協議会</a:t>
            </a:r>
            <a:endParaRPr lang="ja-JP" altLang="en-US" sz="900" b="1" dirty="0">
              <a:latin typeface="HG丸ｺﾞｼｯｸM-PRO" panose="020F0600000000000000" pitchFamily="50" charset="-128"/>
              <a:ea typeface="HG丸ｺﾞｼｯｸM-PRO" panose="020F0600000000000000" pitchFamily="50" charset="-128"/>
            </a:endParaRPr>
          </a:p>
        </p:txBody>
      </p:sp>
      <p:sp>
        <p:nvSpPr>
          <p:cNvPr id="50" name="テキスト ボックス 49"/>
          <p:cNvSpPr txBox="1"/>
          <p:nvPr/>
        </p:nvSpPr>
        <p:spPr>
          <a:xfrm>
            <a:off x="6267806" y="2768702"/>
            <a:ext cx="1182600" cy="230832"/>
          </a:xfrm>
          <a:prstGeom prst="rect">
            <a:avLst/>
          </a:prstGeom>
          <a:ln/>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ja-JP" altLang="en-US" sz="900" b="1" dirty="0">
                <a:latin typeface="HG丸ｺﾞｼｯｸM-PRO" panose="020F0600000000000000" pitchFamily="50" charset="-128"/>
                <a:ea typeface="HG丸ｺﾞｼｯｸM-PRO" panose="020F0600000000000000" pitchFamily="50" charset="-128"/>
              </a:rPr>
              <a:t>県内の市町・圏域</a:t>
            </a:r>
          </a:p>
        </p:txBody>
      </p:sp>
      <p:sp>
        <p:nvSpPr>
          <p:cNvPr id="7" name="テキスト ボックス 6"/>
          <p:cNvSpPr txBox="1"/>
          <p:nvPr/>
        </p:nvSpPr>
        <p:spPr>
          <a:xfrm>
            <a:off x="1743157" y="2946399"/>
            <a:ext cx="1107996" cy="230832"/>
          </a:xfrm>
          <a:prstGeom prst="rect">
            <a:avLst/>
          </a:prstGeom>
          <a:noFill/>
        </p:spPr>
        <p:txBody>
          <a:bodyPr wrap="none" rtlCol="0">
            <a:spAutoFit/>
          </a:bodyPr>
          <a:lstStyle/>
          <a:p>
            <a:pPr algn="ctr"/>
            <a:r>
              <a:rPr lang="ja-JP" altLang="en-US" sz="900" b="1" dirty="0">
                <a:latin typeface="HG丸ｺﾞｼｯｸM-PRO" panose="020F0600000000000000" pitchFamily="50" charset="-128"/>
                <a:ea typeface="HG丸ｺﾞｼｯｸM-PRO" panose="020F0600000000000000" pitchFamily="50" charset="-128"/>
              </a:rPr>
              <a:t>人材育成</a:t>
            </a:r>
            <a:r>
              <a:rPr lang="ja-JP" altLang="en-US" sz="900" b="1">
                <a:latin typeface="HG丸ｺﾞｼｯｸM-PRO" panose="020F0600000000000000" pitchFamily="50" charset="-128"/>
                <a:ea typeface="HG丸ｺﾞｼｯｸM-PRO" panose="020F0600000000000000" pitchFamily="50" charset="-128"/>
              </a:rPr>
              <a:t>検討部会</a:t>
            </a:r>
            <a:endParaRPr lang="en-US" altLang="ja-JP" sz="900" b="1" dirty="0">
              <a:latin typeface="HG丸ｺﾞｼｯｸM-PRO" panose="020F0600000000000000" pitchFamily="50" charset="-128"/>
              <a:ea typeface="HG丸ｺﾞｼｯｸM-PRO" panose="020F0600000000000000" pitchFamily="50" charset="-128"/>
            </a:endParaRPr>
          </a:p>
        </p:txBody>
      </p:sp>
      <p:sp>
        <p:nvSpPr>
          <p:cNvPr id="10" name="テキスト ボックス 9"/>
          <p:cNvSpPr txBox="1"/>
          <p:nvPr/>
        </p:nvSpPr>
        <p:spPr>
          <a:xfrm>
            <a:off x="1627761" y="3774344"/>
            <a:ext cx="1332415" cy="923330"/>
          </a:xfrm>
          <a:prstGeom prst="rect">
            <a:avLst/>
          </a:prstGeom>
          <a:noFill/>
        </p:spPr>
        <p:txBody>
          <a:bodyPr wrap="square" rtlCol="0">
            <a:spAutoFit/>
          </a:bodyPr>
          <a:lstStyle/>
          <a:p>
            <a:r>
              <a:rPr lang="ja-JP" altLang="en-US" sz="900" dirty="0">
                <a:latin typeface="HG丸ｺﾞｼｯｸM-PRO" panose="020F0600000000000000" pitchFamily="50" charset="-128"/>
                <a:ea typeface="HG丸ｺﾞｼｯｸM-PRO" panose="020F0600000000000000" pitchFamily="50" charset="-128"/>
              </a:rPr>
              <a:t>検討事項</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・人材育成ビジョンに関すること</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・各種研修の企画運営</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・人材育成に関する理念の検討</a:t>
            </a:r>
          </a:p>
        </p:txBody>
      </p:sp>
      <p:sp>
        <p:nvSpPr>
          <p:cNvPr id="51" name="テキスト ボックス 50"/>
          <p:cNvSpPr txBox="1"/>
          <p:nvPr/>
        </p:nvSpPr>
        <p:spPr>
          <a:xfrm>
            <a:off x="1612353" y="3216430"/>
            <a:ext cx="1338265" cy="646331"/>
          </a:xfrm>
          <a:prstGeom prst="rect">
            <a:avLst/>
          </a:prstGeom>
          <a:noFill/>
        </p:spPr>
        <p:txBody>
          <a:bodyPr wrap="square" rtlCol="0">
            <a:spAutoFit/>
          </a:bodyPr>
          <a:lstStyle/>
          <a:p>
            <a:r>
              <a:rPr lang="ja-JP" altLang="en-US" sz="900" dirty="0">
                <a:latin typeface="HG丸ｺﾞｼｯｸM-PRO" panose="020F0600000000000000" pitchFamily="50" charset="-128"/>
                <a:ea typeface="HG丸ｺﾞｼｯｸM-PRO" panose="020F0600000000000000" pitchFamily="50" charset="-128"/>
              </a:rPr>
              <a:t>構成員</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a:t>
            </a:r>
            <a:r>
              <a:rPr lang="ja-JP" altLang="en-US" sz="900" dirty="0" err="1">
                <a:latin typeface="HG丸ｺﾞｼｯｸM-PRO" panose="020F0600000000000000" pitchFamily="50" charset="-128"/>
                <a:ea typeface="HG丸ｺﾞｼｯｸM-PRO" panose="020F0600000000000000" pitchFamily="50" charset="-128"/>
              </a:rPr>
              <a:t>障がい</a:t>
            </a:r>
            <a:r>
              <a:rPr lang="ja-JP" altLang="en-US" sz="900" dirty="0">
                <a:latin typeface="HG丸ｺﾞｼｯｸM-PRO" panose="020F0600000000000000" pitchFamily="50" charset="-128"/>
                <a:ea typeface="HG丸ｺﾞｼｯｸM-PRO" panose="020F0600000000000000" pitchFamily="50" charset="-128"/>
              </a:rPr>
              <a:t>福祉従事者</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a:t>
            </a:r>
            <a:r>
              <a:rPr lang="ja-JP" altLang="en-US" sz="900" dirty="0" err="1">
                <a:latin typeface="HG丸ｺﾞｼｯｸM-PRO" panose="020F0600000000000000" pitchFamily="50" charset="-128"/>
                <a:ea typeface="HG丸ｺﾞｼｯｸM-PRO" panose="020F0600000000000000" pitchFamily="50" charset="-128"/>
              </a:rPr>
              <a:t>障がい</a:t>
            </a:r>
            <a:r>
              <a:rPr lang="ja-JP" altLang="en-US" sz="900" dirty="0">
                <a:latin typeface="HG丸ｺﾞｼｯｸM-PRO" panose="020F0600000000000000" pitchFamily="50" charset="-128"/>
                <a:ea typeface="HG丸ｺﾞｼｯｸM-PRO" panose="020F0600000000000000" pitchFamily="50" charset="-128"/>
              </a:rPr>
              <a:t>当事者</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・県担当者</a:t>
            </a:r>
          </a:p>
        </p:txBody>
      </p:sp>
      <p:sp>
        <p:nvSpPr>
          <p:cNvPr id="15" name="ホームベース 14"/>
          <p:cNvSpPr/>
          <p:nvPr/>
        </p:nvSpPr>
        <p:spPr>
          <a:xfrm rot="16200000">
            <a:off x="2078925" y="4348664"/>
            <a:ext cx="405119" cy="1056972"/>
          </a:xfrm>
          <a:prstGeom prst="homePlate">
            <a:avLst>
              <a:gd name="adj" fmla="val 2070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6" name="テキスト ボックス 15"/>
          <p:cNvSpPr txBox="1"/>
          <p:nvPr/>
        </p:nvSpPr>
        <p:spPr>
          <a:xfrm>
            <a:off x="1748696" y="4728597"/>
            <a:ext cx="1140488" cy="369332"/>
          </a:xfrm>
          <a:prstGeom prst="rect">
            <a:avLst/>
          </a:prstGeom>
          <a:noFill/>
        </p:spPr>
        <p:txBody>
          <a:bodyPr wrap="square" rtlCol="0">
            <a:spAutoFit/>
          </a:bodyPr>
          <a:lstStyle/>
          <a:p>
            <a:r>
              <a:rPr lang="ja-JP" altLang="en-US" sz="900" b="1" dirty="0">
                <a:latin typeface="HG丸ｺﾞｼｯｸM-PRO" panose="020F0600000000000000" pitchFamily="50" charset="-128"/>
                <a:ea typeface="HG丸ｺﾞｼｯｸM-PRO" panose="020F0600000000000000" pitchFamily="50" charset="-128"/>
              </a:rPr>
              <a:t>県民との協創により、人材を育成</a:t>
            </a:r>
          </a:p>
        </p:txBody>
      </p:sp>
      <p:sp>
        <p:nvSpPr>
          <p:cNvPr id="9" name="テキスト ボックス 8"/>
          <p:cNvSpPr txBox="1"/>
          <p:nvPr/>
        </p:nvSpPr>
        <p:spPr>
          <a:xfrm>
            <a:off x="3355848" y="2490398"/>
            <a:ext cx="2291890" cy="253916"/>
          </a:xfrm>
          <a:prstGeom prst="rect">
            <a:avLst/>
          </a:prstGeom>
          <a:ln>
            <a:bevel/>
          </a:ln>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ja-JP" altLang="en-US" sz="1050" b="1" dirty="0">
                <a:latin typeface="HG丸ｺﾞｼｯｸM-PRO" panose="020F0600000000000000" pitchFamily="50" charset="-128"/>
                <a:ea typeface="HG丸ｺﾞｼｯｸM-PRO" panose="020F0600000000000000" pitchFamily="50" charset="-128"/>
              </a:rPr>
              <a:t>人材育成システム</a:t>
            </a:r>
          </a:p>
        </p:txBody>
      </p:sp>
      <p:sp>
        <p:nvSpPr>
          <p:cNvPr id="18" name="テキスト ボックス 17"/>
          <p:cNvSpPr txBox="1"/>
          <p:nvPr/>
        </p:nvSpPr>
        <p:spPr>
          <a:xfrm>
            <a:off x="1656515" y="1944239"/>
            <a:ext cx="1998222" cy="346249"/>
          </a:xfrm>
          <a:prstGeom prst="rect">
            <a:avLst/>
          </a:prstGeom>
          <a:noFill/>
        </p:spPr>
        <p:txBody>
          <a:bodyPr wrap="square" rtlCol="0">
            <a:spAutoFit/>
          </a:bodyPr>
          <a:lstStyle/>
          <a:p>
            <a:r>
              <a:rPr lang="ja-JP" altLang="en-US" sz="825" dirty="0">
                <a:latin typeface="HG丸ｺﾞｼｯｸM-PRO" panose="020F0600000000000000" pitchFamily="50" charset="-128"/>
                <a:ea typeface="HG丸ｺﾞｼｯｸM-PRO" panose="020F0600000000000000" pitchFamily="50" charset="-128"/>
              </a:rPr>
              <a:t>対人援助やｺﾐｭﾆﾃｨｰｿｰｼｬﾙﾜｰｸに関わる専門職としての姿勢、価値観、倫理観。</a:t>
            </a:r>
          </a:p>
        </p:txBody>
      </p:sp>
      <p:sp>
        <p:nvSpPr>
          <p:cNvPr id="54" name="テキスト ボックス 53"/>
          <p:cNvSpPr txBox="1"/>
          <p:nvPr/>
        </p:nvSpPr>
        <p:spPr>
          <a:xfrm>
            <a:off x="4732965" y="1962783"/>
            <a:ext cx="1350000" cy="346249"/>
          </a:xfrm>
          <a:prstGeom prst="rect">
            <a:avLst/>
          </a:prstGeom>
          <a:noFill/>
        </p:spPr>
        <p:txBody>
          <a:bodyPr wrap="square" rtlCol="0">
            <a:spAutoFit/>
          </a:bodyPr>
          <a:lstStyle/>
          <a:p>
            <a:r>
              <a:rPr lang="ja-JP" altLang="en-US" sz="825" dirty="0" err="1">
                <a:latin typeface="HG丸ｺﾞｼｯｸM-PRO" panose="020F0600000000000000" pitchFamily="50" charset="-128"/>
                <a:ea typeface="HG丸ｺﾞｼｯｸM-PRO" panose="020F0600000000000000" pitchFamily="50" charset="-128"/>
              </a:rPr>
              <a:t>障がい</a:t>
            </a:r>
            <a:r>
              <a:rPr lang="ja-JP" altLang="en-US" sz="825" dirty="0">
                <a:latin typeface="HG丸ｺﾞｼｯｸM-PRO" panose="020F0600000000000000" pitchFamily="50" charset="-128"/>
                <a:ea typeface="HG丸ｺﾞｼｯｸM-PRO" panose="020F0600000000000000" pitchFamily="50" charset="-128"/>
              </a:rPr>
              <a:t>者福祉をすすめるために必要な知識。</a:t>
            </a:r>
          </a:p>
        </p:txBody>
      </p:sp>
      <p:sp>
        <p:nvSpPr>
          <p:cNvPr id="55" name="テキスト ボックス 54"/>
          <p:cNvSpPr txBox="1"/>
          <p:nvPr/>
        </p:nvSpPr>
        <p:spPr>
          <a:xfrm>
            <a:off x="6246566" y="1944240"/>
            <a:ext cx="1348568" cy="346249"/>
          </a:xfrm>
          <a:prstGeom prst="rect">
            <a:avLst/>
          </a:prstGeom>
          <a:noFill/>
        </p:spPr>
        <p:txBody>
          <a:bodyPr wrap="square" rtlCol="0">
            <a:spAutoFit/>
          </a:bodyPr>
          <a:lstStyle/>
          <a:p>
            <a:r>
              <a:rPr lang="ja-JP" altLang="en-US" sz="825" dirty="0" err="1">
                <a:latin typeface="HG丸ｺﾞｼｯｸM-PRO" panose="020F0600000000000000" pitchFamily="50" charset="-128"/>
                <a:ea typeface="HG丸ｺﾞｼｯｸM-PRO" panose="020F0600000000000000" pitchFamily="50" charset="-128"/>
              </a:rPr>
              <a:t>障がい</a:t>
            </a:r>
            <a:r>
              <a:rPr lang="ja-JP" altLang="en-US" sz="825" dirty="0">
                <a:latin typeface="HG丸ｺﾞｼｯｸM-PRO" panose="020F0600000000000000" pitchFamily="50" charset="-128"/>
                <a:ea typeface="HG丸ｺﾞｼｯｸM-PRO" panose="020F0600000000000000" pitchFamily="50" charset="-128"/>
              </a:rPr>
              <a:t>者福祉に携わる者に必要な技術。</a:t>
            </a:r>
          </a:p>
        </p:txBody>
      </p:sp>
      <p:sp>
        <p:nvSpPr>
          <p:cNvPr id="20" name="角丸四角形 19"/>
          <p:cNvSpPr/>
          <p:nvPr/>
        </p:nvSpPr>
        <p:spPr>
          <a:xfrm>
            <a:off x="1627098" y="1828822"/>
            <a:ext cx="2889693" cy="51560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7" name="テキスト ボックス 16"/>
          <p:cNvSpPr txBox="1"/>
          <p:nvPr/>
        </p:nvSpPr>
        <p:spPr>
          <a:xfrm>
            <a:off x="1708479" y="1713406"/>
            <a:ext cx="1646605" cy="253916"/>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ja-JP" altLang="en-US" sz="1050" dirty="0">
                <a:latin typeface="HG丸ｺﾞｼｯｸM-PRO" panose="020F0600000000000000" pitchFamily="50" charset="-128"/>
                <a:ea typeface="HG丸ｺﾞｼｯｸM-PRO" panose="020F0600000000000000" pitchFamily="50" charset="-128"/>
              </a:rPr>
              <a:t>①価値観</a:t>
            </a:r>
            <a:r>
              <a:rPr lang="ja-JP" altLang="en-US" sz="900" dirty="0">
                <a:latin typeface="HG丸ｺﾞｼｯｸM-PRO" panose="020F0600000000000000" pitchFamily="50" charset="-128"/>
                <a:ea typeface="HG丸ｺﾞｼｯｸM-PRO" panose="020F0600000000000000" pitchFamily="50" charset="-128"/>
              </a:rPr>
              <a:t>（資質のベース）</a:t>
            </a:r>
          </a:p>
        </p:txBody>
      </p:sp>
      <p:sp>
        <p:nvSpPr>
          <p:cNvPr id="19" name="テキスト ボックス 18"/>
          <p:cNvSpPr txBox="1"/>
          <p:nvPr/>
        </p:nvSpPr>
        <p:spPr>
          <a:xfrm>
            <a:off x="3635492" y="1878256"/>
            <a:ext cx="819455" cy="473206"/>
          </a:xfrm>
          <a:prstGeom prst="rect">
            <a:avLst/>
          </a:prstGeom>
          <a:noFill/>
        </p:spPr>
        <p:txBody>
          <a:bodyPr wrap="none" rtlCol="0">
            <a:spAutoFit/>
          </a:bodyPr>
          <a:lstStyle/>
          <a:p>
            <a:r>
              <a:rPr lang="ja-JP" altLang="en-US" sz="825" dirty="0">
                <a:latin typeface="HG丸ｺﾞｼｯｸM-PRO" panose="020F0600000000000000" pitchFamily="50" charset="-128"/>
                <a:ea typeface="HG丸ｺﾞｼｯｸM-PRO" panose="020F0600000000000000" pitchFamily="50" charset="-128"/>
              </a:rPr>
              <a:t>・本人中心</a:t>
            </a:r>
            <a:endParaRPr lang="en-US" altLang="ja-JP" sz="825" dirty="0">
              <a:latin typeface="HG丸ｺﾞｼｯｸM-PRO" panose="020F0600000000000000" pitchFamily="50" charset="-128"/>
              <a:ea typeface="HG丸ｺﾞｼｯｸM-PRO" panose="020F0600000000000000" pitchFamily="50" charset="-128"/>
            </a:endParaRPr>
          </a:p>
          <a:p>
            <a:r>
              <a:rPr lang="ja-JP" altLang="en-US" sz="825" dirty="0">
                <a:latin typeface="HG丸ｺﾞｼｯｸM-PRO" panose="020F0600000000000000" pitchFamily="50" charset="-128"/>
                <a:ea typeface="HG丸ｺﾞｼｯｸM-PRO" panose="020F0600000000000000" pitchFamily="50" charset="-128"/>
              </a:rPr>
              <a:t>・人権</a:t>
            </a:r>
            <a:endParaRPr lang="en-US" altLang="ja-JP" sz="825" dirty="0">
              <a:latin typeface="HG丸ｺﾞｼｯｸM-PRO" panose="020F0600000000000000" pitchFamily="50" charset="-128"/>
              <a:ea typeface="HG丸ｺﾞｼｯｸM-PRO" panose="020F0600000000000000" pitchFamily="50" charset="-128"/>
            </a:endParaRPr>
          </a:p>
          <a:p>
            <a:r>
              <a:rPr lang="ja-JP" altLang="en-US" sz="825" dirty="0">
                <a:latin typeface="HG丸ｺﾞｼｯｸM-PRO" panose="020F0600000000000000" pitchFamily="50" charset="-128"/>
                <a:ea typeface="HG丸ｺﾞｼｯｸM-PRO" panose="020F0600000000000000" pitchFamily="50" charset="-128"/>
              </a:rPr>
              <a:t>・専門職倫理</a:t>
            </a:r>
          </a:p>
        </p:txBody>
      </p:sp>
      <p:sp>
        <p:nvSpPr>
          <p:cNvPr id="23" name="対角する 2 つの角を丸めた四角形 22"/>
          <p:cNvSpPr/>
          <p:nvPr/>
        </p:nvSpPr>
        <p:spPr>
          <a:xfrm>
            <a:off x="3600732" y="1824250"/>
            <a:ext cx="916060" cy="520178"/>
          </a:xfrm>
          <a:prstGeom prst="round2DiagRect">
            <a:avLst>
              <a:gd name="adj1" fmla="val 18159"/>
              <a:gd name="adj2" fmla="val 1573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7" name="テキスト ボックス 26"/>
          <p:cNvSpPr txBox="1"/>
          <p:nvPr/>
        </p:nvSpPr>
        <p:spPr>
          <a:xfrm>
            <a:off x="3544683" y="1688582"/>
            <a:ext cx="1012360" cy="230832"/>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ja-JP" altLang="en-US" sz="900" dirty="0">
                <a:latin typeface="HG丸ｺﾞｼｯｸM-PRO" panose="020F0600000000000000" pitchFamily="50" charset="-128"/>
                <a:ea typeface="HG丸ｺﾞｼｯｸM-PRO" panose="020F0600000000000000" pitchFamily="50" charset="-128"/>
              </a:rPr>
              <a:t>価値観の３要素</a:t>
            </a:r>
          </a:p>
        </p:txBody>
      </p:sp>
      <p:sp>
        <p:nvSpPr>
          <p:cNvPr id="59" name="角丸四角形 58"/>
          <p:cNvSpPr/>
          <p:nvPr/>
        </p:nvSpPr>
        <p:spPr>
          <a:xfrm>
            <a:off x="6236070" y="1828820"/>
            <a:ext cx="1359064" cy="51560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60" name="角丸四角形 59"/>
          <p:cNvSpPr/>
          <p:nvPr/>
        </p:nvSpPr>
        <p:spPr>
          <a:xfrm>
            <a:off x="4669896" y="1828821"/>
            <a:ext cx="1359064" cy="51560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52" name="テキスト ボックス 51"/>
          <p:cNvSpPr txBox="1"/>
          <p:nvPr/>
        </p:nvSpPr>
        <p:spPr>
          <a:xfrm>
            <a:off x="5054456" y="1713406"/>
            <a:ext cx="588623" cy="253916"/>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ja-JP" altLang="en-US" sz="1050" dirty="0">
                <a:latin typeface="HG丸ｺﾞｼｯｸM-PRO" panose="020F0600000000000000" pitchFamily="50" charset="-128"/>
                <a:ea typeface="HG丸ｺﾞｼｯｸM-PRO" panose="020F0600000000000000" pitchFamily="50" charset="-128"/>
              </a:rPr>
              <a:t>②知識</a:t>
            </a:r>
          </a:p>
        </p:txBody>
      </p:sp>
      <p:sp>
        <p:nvSpPr>
          <p:cNvPr id="53" name="テキスト ボックス 52"/>
          <p:cNvSpPr txBox="1"/>
          <p:nvPr/>
        </p:nvSpPr>
        <p:spPr>
          <a:xfrm>
            <a:off x="6595572" y="1713406"/>
            <a:ext cx="723275" cy="253916"/>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ja-JP" altLang="en-US" sz="1050" dirty="0">
                <a:latin typeface="HG丸ｺﾞｼｯｸM-PRO" panose="020F0600000000000000" pitchFamily="50" charset="-128"/>
                <a:ea typeface="HG丸ｺﾞｼｯｸM-PRO" panose="020F0600000000000000" pitchFamily="50" charset="-128"/>
              </a:rPr>
              <a:t>③スキル</a:t>
            </a:r>
          </a:p>
        </p:txBody>
      </p:sp>
      <p:sp>
        <p:nvSpPr>
          <p:cNvPr id="40" name="テキスト ボックス 39"/>
          <p:cNvSpPr txBox="1"/>
          <p:nvPr/>
        </p:nvSpPr>
        <p:spPr>
          <a:xfrm>
            <a:off x="3240428" y="1430779"/>
            <a:ext cx="2473428" cy="253916"/>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ja-JP" altLang="en-US" sz="1050" b="1" dirty="0" err="1">
                <a:latin typeface="HG丸ｺﾞｼｯｸM-PRO" panose="020F0600000000000000" pitchFamily="50" charset="-128"/>
                <a:ea typeface="HG丸ｺﾞｼｯｸM-PRO" panose="020F0600000000000000" pitchFamily="50" charset="-128"/>
              </a:rPr>
              <a:t>障がい</a:t>
            </a:r>
            <a:r>
              <a:rPr lang="ja-JP" altLang="en-US" sz="1050" b="1" dirty="0">
                <a:latin typeface="HG丸ｺﾞｼｯｸM-PRO" panose="020F0600000000000000" pitchFamily="50" charset="-128"/>
                <a:ea typeface="HG丸ｺﾞｼｯｸM-PRO" panose="020F0600000000000000" pitchFamily="50" charset="-128"/>
              </a:rPr>
              <a:t>福祉従事者に求められる資質</a:t>
            </a:r>
            <a:endParaRPr lang="ja-JP" altLang="en-US" sz="750" b="1" dirty="0">
              <a:latin typeface="HG丸ｺﾞｼｯｸM-PRO" panose="020F0600000000000000" pitchFamily="50" charset="-128"/>
              <a:ea typeface="HG丸ｺﾞｼｯｸM-PRO" panose="020F0600000000000000" pitchFamily="50" charset="-128"/>
            </a:endParaRPr>
          </a:p>
        </p:txBody>
      </p:sp>
      <p:sp>
        <p:nvSpPr>
          <p:cNvPr id="5" name="テキスト ボックス 4"/>
          <p:cNvSpPr txBox="1"/>
          <p:nvPr/>
        </p:nvSpPr>
        <p:spPr>
          <a:xfrm>
            <a:off x="2410558" y="2533980"/>
            <a:ext cx="761747" cy="230832"/>
          </a:xfrm>
          <a:prstGeom prst="rect">
            <a:avLst/>
          </a:prstGeom>
          <a:noFill/>
        </p:spPr>
        <p:txBody>
          <a:bodyPr wrap="none" rtlCol="0">
            <a:spAutoFit/>
          </a:bodyPr>
          <a:lstStyle/>
          <a:p>
            <a:r>
              <a:rPr lang="ja-JP" altLang="en-US" sz="900" dirty="0">
                <a:latin typeface="HG丸ｺﾞｼｯｸM-PRO" panose="020F0600000000000000" pitchFamily="50" charset="-128"/>
                <a:ea typeface="HG丸ｺﾞｼｯｸM-PRO" panose="020F0600000000000000" pitchFamily="50" charset="-128"/>
              </a:rPr>
              <a:t>人材の育成</a:t>
            </a:r>
          </a:p>
        </p:txBody>
      </p:sp>
      <p:sp>
        <p:nvSpPr>
          <p:cNvPr id="64" name="円/楕円 47"/>
          <p:cNvSpPr/>
          <p:nvPr/>
        </p:nvSpPr>
        <p:spPr>
          <a:xfrm>
            <a:off x="4768333" y="3064490"/>
            <a:ext cx="275537" cy="590162"/>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750" dirty="0">
                <a:solidFill>
                  <a:schemeClr val="tx1"/>
                </a:solidFill>
                <a:latin typeface="HG丸ｺﾞｼｯｸM-PRO" panose="020F0600000000000000" pitchFamily="50" charset="-128"/>
                <a:ea typeface="HG丸ｺﾞｼｯｸM-PRO" panose="020F0600000000000000" pitchFamily="50" charset="-128"/>
              </a:rPr>
              <a:t>主任</a:t>
            </a:r>
            <a:endParaRPr lang="en-US" altLang="ja-JP" sz="750"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750" dirty="0">
                <a:solidFill>
                  <a:schemeClr val="tx1"/>
                </a:solidFill>
                <a:latin typeface="HG丸ｺﾞｼｯｸM-PRO" panose="020F0600000000000000" pitchFamily="50" charset="-128"/>
                <a:ea typeface="HG丸ｺﾞｼｯｸM-PRO" panose="020F0600000000000000" pitchFamily="50" charset="-128"/>
              </a:rPr>
              <a:t>　向け</a:t>
            </a:r>
          </a:p>
        </p:txBody>
      </p:sp>
      <p:sp>
        <p:nvSpPr>
          <p:cNvPr id="43" name="テキスト ボックス 42"/>
          <p:cNvSpPr txBox="1"/>
          <p:nvPr/>
        </p:nvSpPr>
        <p:spPr>
          <a:xfrm>
            <a:off x="4981149" y="3034706"/>
            <a:ext cx="561757" cy="207749"/>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ja-JP" altLang="en-US" sz="750" dirty="0">
                <a:latin typeface="HG丸ｺﾞｼｯｸM-PRO" panose="020F0600000000000000" pitchFamily="50" charset="-128"/>
                <a:ea typeface="HG丸ｺﾞｼｯｸM-PRO" panose="020F0600000000000000" pitchFamily="50" charset="-128"/>
              </a:rPr>
              <a:t>スキル</a:t>
            </a:r>
          </a:p>
        </p:txBody>
      </p:sp>
      <p:sp>
        <p:nvSpPr>
          <p:cNvPr id="42" name="テキスト ボックス 41"/>
          <p:cNvSpPr txBox="1"/>
          <p:nvPr/>
        </p:nvSpPr>
        <p:spPr>
          <a:xfrm>
            <a:off x="4977883" y="3479855"/>
            <a:ext cx="561757" cy="207749"/>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ja-JP" altLang="en-US" sz="750" dirty="0">
                <a:latin typeface="HG丸ｺﾞｼｯｸM-PRO" panose="020F0600000000000000" pitchFamily="50" charset="-128"/>
                <a:ea typeface="HG丸ｺﾞｼｯｸM-PRO" panose="020F0600000000000000" pitchFamily="50" charset="-128"/>
              </a:rPr>
              <a:t>知識</a:t>
            </a:r>
          </a:p>
        </p:txBody>
      </p:sp>
    </p:spTree>
    <p:extLst>
      <p:ext uri="{BB962C8B-B14F-4D97-AF65-F5344CB8AC3E}">
        <p14:creationId xmlns:p14="http://schemas.microsoft.com/office/powerpoint/2010/main" val="2394946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B303DC-7081-EB64-1964-F766FD2FA17A}"/>
              </a:ext>
            </a:extLst>
          </p:cNvPr>
          <p:cNvSpPr>
            <a:spLocks noGrp="1"/>
          </p:cNvSpPr>
          <p:nvPr>
            <p:ph type="title"/>
          </p:nvPr>
        </p:nvSpPr>
        <p:spPr/>
        <p:txBody>
          <a:bodyPr/>
          <a:lstStyle/>
          <a:p>
            <a:r>
              <a:rPr kumimoji="1" lang="ja-JP" altLang="en-US" dirty="0"/>
              <a:t>講義２のまとめ</a:t>
            </a:r>
          </a:p>
        </p:txBody>
      </p:sp>
      <p:sp>
        <p:nvSpPr>
          <p:cNvPr id="3" name="コンテンツ プレースホルダー 2">
            <a:extLst>
              <a:ext uri="{FF2B5EF4-FFF2-40B4-BE49-F238E27FC236}">
                <a16:creationId xmlns:a16="http://schemas.microsoft.com/office/drawing/2014/main" id="{B966D9B5-5EDD-2B09-E8D3-CC810FA4810E}"/>
              </a:ext>
            </a:extLst>
          </p:cNvPr>
          <p:cNvSpPr>
            <a:spLocks noGrp="1"/>
          </p:cNvSpPr>
          <p:nvPr>
            <p:ph idx="1"/>
          </p:nvPr>
        </p:nvSpPr>
        <p:spPr>
          <a:xfrm>
            <a:off x="481584" y="1690689"/>
            <a:ext cx="8180832" cy="4689908"/>
          </a:xfrm>
        </p:spPr>
        <p:txBody>
          <a:bodyPr>
            <a:normAutofit/>
          </a:bodyPr>
          <a:lstStyle/>
          <a:p>
            <a:r>
              <a:rPr kumimoji="1" lang="ja-JP" altLang="en-US" dirty="0"/>
              <a:t>協議会の位置づけと市町村協議会・都道府県協議会の役割</a:t>
            </a:r>
            <a:endParaRPr kumimoji="1" lang="en-US" altLang="ja-JP" dirty="0"/>
          </a:p>
          <a:p>
            <a:r>
              <a:rPr kumimoji="1" lang="ja-JP" altLang="en-US" dirty="0"/>
              <a:t>両協議会のつながり・協働が協議会の活性化に</a:t>
            </a:r>
            <a:endParaRPr kumimoji="1" lang="en-US" altLang="ja-JP" dirty="0"/>
          </a:p>
          <a:p>
            <a:r>
              <a:rPr lang="ja-JP" altLang="en-US" dirty="0"/>
              <a:t>三重県の取組の紹介</a:t>
            </a:r>
            <a:endParaRPr lang="en-US" altLang="ja-JP" dirty="0"/>
          </a:p>
          <a:p>
            <a:pPr marL="0" indent="0">
              <a:buNone/>
            </a:pPr>
            <a:endParaRPr lang="en-US" altLang="ja-JP" dirty="0"/>
          </a:p>
          <a:p>
            <a:pPr marL="0" indent="0">
              <a:buNone/>
            </a:pPr>
            <a:r>
              <a:rPr lang="ja-JP" altLang="en-US" dirty="0"/>
              <a:t>＊人口規模等と市町村協議会</a:t>
            </a:r>
            <a:endParaRPr lang="en-US" altLang="ja-JP" dirty="0"/>
          </a:p>
          <a:p>
            <a:pPr marL="0" indent="0">
              <a:buNone/>
            </a:pPr>
            <a:r>
              <a:rPr lang="ja-JP" altLang="en-US" dirty="0"/>
              <a:t>　大規模市・政令市、複数市町村による共同設置</a:t>
            </a:r>
            <a:endParaRPr lang="en-US" altLang="ja-JP" dirty="0"/>
          </a:p>
        </p:txBody>
      </p:sp>
    </p:spTree>
    <p:extLst>
      <p:ext uri="{BB962C8B-B14F-4D97-AF65-F5344CB8AC3E}">
        <p14:creationId xmlns:p14="http://schemas.microsoft.com/office/powerpoint/2010/main" val="2812071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491" y="2346326"/>
            <a:ext cx="7850910" cy="1325563"/>
          </a:xfrm>
        </p:spPr>
        <p:txBody>
          <a:bodyPr/>
          <a:lstStyle/>
          <a:p>
            <a:pPr algn="ctr"/>
            <a:r>
              <a:rPr kumimoji="1" lang="ja-JP" altLang="en-US" dirty="0"/>
              <a:t>演習２</a:t>
            </a:r>
          </a:p>
        </p:txBody>
      </p:sp>
    </p:spTree>
    <p:extLst>
      <p:ext uri="{BB962C8B-B14F-4D97-AF65-F5344CB8AC3E}">
        <p14:creationId xmlns:p14="http://schemas.microsoft.com/office/powerpoint/2010/main" val="3772422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366CA7-B4AD-51A6-D045-00451402A258}"/>
              </a:ext>
            </a:extLst>
          </p:cNvPr>
          <p:cNvSpPr>
            <a:spLocks noGrp="1"/>
          </p:cNvSpPr>
          <p:nvPr>
            <p:ph type="title"/>
          </p:nvPr>
        </p:nvSpPr>
        <p:spPr/>
        <p:txBody>
          <a:bodyPr>
            <a:normAutofit/>
          </a:bodyPr>
          <a:lstStyle/>
          <a:p>
            <a:pPr algn="ctr"/>
            <a:r>
              <a:rPr kumimoji="1" lang="ja-JP" altLang="en-US" sz="4000" dirty="0"/>
              <a:t>都道府県協議会と市町村</a:t>
            </a:r>
            <a:r>
              <a:rPr lang="ja-JP" altLang="en-US" sz="4000" dirty="0"/>
              <a:t>協議会のつながりについて</a:t>
            </a:r>
            <a:endParaRPr kumimoji="1" lang="ja-JP" altLang="en-US" sz="4000" dirty="0"/>
          </a:p>
        </p:txBody>
      </p:sp>
      <p:sp>
        <p:nvSpPr>
          <p:cNvPr id="3" name="コンテンツ プレースホルダー 2">
            <a:extLst>
              <a:ext uri="{FF2B5EF4-FFF2-40B4-BE49-F238E27FC236}">
                <a16:creationId xmlns:a16="http://schemas.microsoft.com/office/drawing/2014/main" id="{4F6D67B0-5962-F1B2-472B-BF44E584D440}"/>
              </a:ext>
            </a:extLst>
          </p:cNvPr>
          <p:cNvSpPr>
            <a:spLocks noGrp="1"/>
          </p:cNvSpPr>
          <p:nvPr>
            <p:ph idx="1"/>
          </p:nvPr>
        </p:nvSpPr>
        <p:spPr>
          <a:xfrm>
            <a:off x="628650" y="1927225"/>
            <a:ext cx="7886700" cy="4351338"/>
          </a:xfrm>
        </p:spPr>
        <p:txBody>
          <a:bodyPr>
            <a:normAutofit/>
          </a:bodyPr>
          <a:lstStyle/>
          <a:p>
            <a:pPr marL="0" indent="0">
              <a:buNone/>
            </a:pPr>
            <a:r>
              <a:rPr kumimoji="1" lang="ja-JP" altLang="en-US" dirty="0"/>
              <a:t>都道府県協議会と市町村協議会のつながり</a:t>
            </a:r>
            <a:r>
              <a:rPr lang="ja-JP" altLang="en-US" dirty="0"/>
              <a:t>や、</a:t>
            </a:r>
            <a:endParaRPr kumimoji="1" lang="en-US" altLang="ja-JP" dirty="0"/>
          </a:p>
          <a:p>
            <a:pPr marL="0" indent="0">
              <a:buNone/>
            </a:pPr>
            <a:r>
              <a:rPr lang="ja-JP" altLang="en-US" dirty="0"/>
              <a:t>都道府県協議会のあり方について、</a:t>
            </a:r>
            <a:endParaRPr kumimoji="1" lang="en-US" altLang="ja-JP" dirty="0"/>
          </a:p>
          <a:p>
            <a:pPr marL="514350" indent="-514350">
              <a:buFont typeface="+mj-ea"/>
              <a:buAutoNum type="circleNumDbPlain"/>
            </a:pPr>
            <a:r>
              <a:rPr kumimoji="1" lang="ja-JP" altLang="en-US" dirty="0"/>
              <a:t>現在、どのような工夫・課題がありますか？</a:t>
            </a:r>
            <a:endParaRPr kumimoji="1" lang="en-US" altLang="ja-JP" dirty="0"/>
          </a:p>
          <a:p>
            <a:pPr marL="514350" indent="-514350">
              <a:buFont typeface="+mj-ea"/>
              <a:buAutoNum type="circleNumDbPlain"/>
            </a:pPr>
            <a:r>
              <a:rPr lang="ja-JP" altLang="en-US" dirty="0"/>
              <a:t>今後、どのような工夫が考えられますか？</a:t>
            </a:r>
            <a:endParaRPr lang="en-US" altLang="ja-JP" dirty="0"/>
          </a:p>
          <a:p>
            <a:pPr marL="0" indent="0">
              <a:buNone/>
            </a:pPr>
            <a:endParaRPr kumimoji="1" lang="en-US" altLang="ja-JP" dirty="0"/>
          </a:p>
        </p:txBody>
      </p:sp>
      <p:graphicFrame>
        <p:nvGraphicFramePr>
          <p:cNvPr id="4" name="表 3">
            <a:extLst>
              <a:ext uri="{FF2B5EF4-FFF2-40B4-BE49-F238E27FC236}">
                <a16:creationId xmlns:a16="http://schemas.microsoft.com/office/drawing/2014/main" id="{30FE923B-2D40-A0B6-41BA-B2E856989AA8}"/>
              </a:ext>
            </a:extLst>
          </p:cNvPr>
          <p:cNvGraphicFramePr>
            <a:graphicFrameLocks noGrp="1"/>
          </p:cNvGraphicFramePr>
          <p:nvPr>
            <p:extLst>
              <p:ext uri="{D42A27DB-BD31-4B8C-83A1-F6EECF244321}">
                <p14:modId xmlns:p14="http://schemas.microsoft.com/office/powerpoint/2010/main" val="3172934350"/>
              </p:ext>
            </p:extLst>
          </p:nvPr>
        </p:nvGraphicFramePr>
        <p:xfrm>
          <a:off x="1935307" y="4385108"/>
          <a:ext cx="5273386" cy="1828800"/>
        </p:xfrm>
        <a:graphic>
          <a:graphicData uri="http://schemas.openxmlformats.org/drawingml/2006/table">
            <a:tbl>
              <a:tblPr firstRow="1" bandRow="1">
                <a:tableStyleId>{5940675A-B579-460E-94D1-54222C63F5DA}</a:tableStyleId>
              </a:tblPr>
              <a:tblGrid>
                <a:gridCol w="1152525">
                  <a:extLst>
                    <a:ext uri="{9D8B030D-6E8A-4147-A177-3AD203B41FA5}">
                      <a16:colId xmlns:a16="http://schemas.microsoft.com/office/drawing/2014/main" val="4276818586"/>
                    </a:ext>
                  </a:extLst>
                </a:gridCol>
                <a:gridCol w="1257300">
                  <a:extLst>
                    <a:ext uri="{9D8B030D-6E8A-4147-A177-3AD203B41FA5}">
                      <a16:colId xmlns:a16="http://schemas.microsoft.com/office/drawing/2014/main" val="2655259809"/>
                    </a:ext>
                  </a:extLst>
                </a:gridCol>
                <a:gridCol w="2863561">
                  <a:extLst>
                    <a:ext uri="{9D8B030D-6E8A-4147-A177-3AD203B41FA5}">
                      <a16:colId xmlns:a16="http://schemas.microsoft.com/office/drawing/2014/main" val="2099172224"/>
                    </a:ext>
                  </a:extLst>
                </a:gridCol>
              </a:tblGrid>
              <a:tr h="370840">
                <a:tc>
                  <a:txBody>
                    <a:bodyPr/>
                    <a:lstStyle/>
                    <a:p>
                      <a:r>
                        <a:rPr kumimoji="1" lang="en-US" altLang="ja-JP" sz="2400" dirty="0"/>
                        <a:t>     5</a:t>
                      </a:r>
                      <a:r>
                        <a:rPr kumimoji="1" lang="ja-JP" altLang="en-US" sz="2400" dirty="0"/>
                        <a:t>分</a:t>
                      </a:r>
                    </a:p>
                  </a:txBody>
                  <a:tcPr/>
                </a:tc>
                <a:tc rowSpan="4">
                  <a:txBody>
                    <a:bodyPr/>
                    <a:lstStyle/>
                    <a:p>
                      <a:pPr algn="ctr"/>
                      <a:r>
                        <a:rPr kumimoji="1" lang="ja-JP" altLang="en-US" sz="2400" dirty="0"/>
                        <a:t>演習２</a:t>
                      </a:r>
                    </a:p>
                  </a:txBody>
                  <a:tcPr anchor="ctr"/>
                </a:tc>
                <a:tc>
                  <a:txBody>
                    <a:bodyPr/>
                    <a:lstStyle/>
                    <a:p>
                      <a:r>
                        <a:rPr kumimoji="1" lang="ja-JP" altLang="en-US" sz="2400" dirty="0"/>
                        <a:t>導入・説明</a:t>
                      </a:r>
                    </a:p>
                  </a:txBody>
                  <a:tcPr/>
                </a:tc>
                <a:extLst>
                  <a:ext uri="{0D108BD9-81ED-4DB2-BD59-A6C34878D82A}">
                    <a16:rowId xmlns:a16="http://schemas.microsoft.com/office/drawing/2014/main" val="4172540416"/>
                  </a:ext>
                </a:extLst>
              </a:tr>
              <a:tr h="370840">
                <a:tc>
                  <a:txBody>
                    <a:bodyPr/>
                    <a:lstStyle/>
                    <a:p>
                      <a:r>
                        <a:rPr kumimoji="1" lang="en-US" altLang="ja-JP" sz="2400" dirty="0"/>
                        <a:t>   10</a:t>
                      </a:r>
                      <a:r>
                        <a:rPr kumimoji="1" lang="ja-JP" altLang="en-US" sz="2400" dirty="0"/>
                        <a:t>分</a:t>
                      </a:r>
                    </a:p>
                  </a:txBody>
                  <a:tcPr/>
                </a:tc>
                <a:tc vMerge="1">
                  <a:txBody>
                    <a:bodyPr/>
                    <a:lstStyle/>
                    <a:p>
                      <a:endParaRPr kumimoji="1" lang="ja-JP" altLang="en-US" sz="2400" dirty="0"/>
                    </a:p>
                  </a:txBody>
                  <a:tcPr/>
                </a:tc>
                <a:tc>
                  <a:txBody>
                    <a:bodyPr/>
                    <a:lstStyle/>
                    <a:p>
                      <a:r>
                        <a:rPr kumimoji="1" lang="ja-JP" altLang="en-US" sz="2400" dirty="0"/>
                        <a:t>個人ワーク</a:t>
                      </a:r>
                    </a:p>
                  </a:txBody>
                  <a:tcPr/>
                </a:tc>
                <a:extLst>
                  <a:ext uri="{0D108BD9-81ED-4DB2-BD59-A6C34878D82A}">
                    <a16:rowId xmlns:a16="http://schemas.microsoft.com/office/drawing/2014/main" val="712783836"/>
                  </a:ext>
                </a:extLst>
              </a:tr>
              <a:tr h="370840">
                <a:tc>
                  <a:txBody>
                    <a:bodyPr/>
                    <a:lstStyle/>
                    <a:p>
                      <a:r>
                        <a:rPr kumimoji="1" lang="en-US" altLang="ja-JP" sz="2400" dirty="0"/>
                        <a:t>   30</a:t>
                      </a:r>
                      <a:r>
                        <a:rPr kumimoji="1" lang="ja-JP" altLang="en-US" sz="2400" dirty="0"/>
                        <a:t>分</a:t>
                      </a:r>
                    </a:p>
                  </a:txBody>
                  <a:tcPr/>
                </a:tc>
                <a:tc vMerge="1">
                  <a:txBody>
                    <a:bodyPr/>
                    <a:lstStyle/>
                    <a:p>
                      <a:endParaRPr kumimoji="1" lang="ja-JP" altLang="en-US" sz="2400" dirty="0"/>
                    </a:p>
                  </a:txBody>
                  <a:tcPr/>
                </a:tc>
                <a:tc>
                  <a:txBody>
                    <a:bodyPr/>
                    <a:lstStyle/>
                    <a:p>
                      <a:r>
                        <a:rPr kumimoji="1" lang="ja-JP" altLang="en-US" sz="2400" dirty="0"/>
                        <a:t>グループワーク</a:t>
                      </a:r>
                    </a:p>
                  </a:txBody>
                  <a:tcPr/>
                </a:tc>
                <a:extLst>
                  <a:ext uri="{0D108BD9-81ED-4DB2-BD59-A6C34878D82A}">
                    <a16:rowId xmlns:a16="http://schemas.microsoft.com/office/drawing/2014/main" val="1412426407"/>
                  </a:ext>
                </a:extLst>
              </a:tr>
              <a:tr h="370840">
                <a:tc>
                  <a:txBody>
                    <a:bodyPr/>
                    <a:lstStyle/>
                    <a:p>
                      <a:r>
                        <a:rPr kumimoji="1" lang="en-US" altLang="ja-JP" sz="2400" dirty="0"/>
                        <a:t>     5</a:t>
                      </a:r>
                      <a:r>
                        <a:rPr kumimoji="1" lang="ja-JP" altLang="en-US" sz="2400" dirty="0"/>
                        <a:t>分</a:t>
                      </a:r>
                    </a:p>
                  </a:txBody>
                  <a:tcPr/>
                </a:tc>
                <a:tc vMerge="1">
                  <a:txBody>
                    <a:bodyPr/>
                    <a:lstStyle/>
                    <a:p>
                      <a:endParaRPr kumimoji="1" lang="ja-JP" altLang="en-US" sz="2400" dirty="0"/>
                    </a:p>
                  </a:txBody>
                  <a:tcPr/>
                </a:tc>
                <a:tc>
                  <a:txBody>
                    <a:bodyPr/>
                    <a:lstStyle/>
                    <a:p>
                      <a:r>
                        <a:rPr kumimoji="1" lang="ja-JP" altLang="en-US" sz="2400"/>
                        <a:t>全体共有・まとめ</a:t>
                      </a:r>
                      <a:endParaRPr kumimoji="1" lang="ja-JP" altLang="en-US" sz="2400" dirty="0"/>
                    </a:p>
                  </a:txBody>
                  <a:tcPr/>
                </a:tc>
                <a:extLst>
                  <a:ext uri="{0D108BD9-81ED-4DB2-BD59-A6C34878D82A}">
                    <a16:rowId xmlns:a16="http://schemas.microsoft.com/office/drawing/2014/main" val="697695938"/>
                  </a:ext>
                </a:extLst>
              </a:tr>
            </a:tbl>
          </a:graphicData>
        </a:graphic>
      </p:graphicFrame>
    </p:spTree>
    <p:extLst>
      <p:ext uri="{BB962C8B-B14F-4D97-AF65-F5344CB8AC3E}">
        <p14:creationId xmlns:p14="http://schemas.microsoft.com/office/powerpoint/2010/main" val="28415195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8B6CDA95-47EA-2DE1-44CA-296435419FF5}"/>
              </a:ext>
            </a:extLst>
          </p:cNvPr>
          <p:cNvGraphicFramePr>
            <a:graphicFrameLocks noGrp="1"/>
          </p:cNvGraphicFramePr>
          <p:nvPr>
            <p:extLst>
              <p:ext uri="{D42A27DB-BD31-4B8C-83A1-F6EECF244321}">
                <p14:modId xmlns:p14="http://schemas.microsoft.com/office/powerpoint/2010/main" val="3324978144"/>
              </p:ext>
            </p:extLst>
          </p:nvPr>
        </p:nvGraphicFramePr>
        <p:xfrm>
          <a:off x="467728" y="1272124"/>
          <a:ext cx="8137237" cy="5308600"/>
        </p:xfrm>
        <a:graphic>
          <a:graphicData uri="http://schemas.openxmlformats.org/drawingml/2006/table">
            <a:tbl>
              <a:tblPr firstRow="1" bandRow="1">
                <a:tableStyleId>{5940675A-B579-460E-94D1-54222C63F5DA}</a:tableStyleId>
              </a:tblPr>
              <a:tblGrid>
                <a:gridCol w="1468583">
                  <a:extLst>
                    <a:ext uri="{9D8B030D-6E8A-4147-A177-3AD203B41FA5}">
                      <a16:colId xmlns:a16="http://schemas.microsoft.com/office/drawing/2014/main" val="675782455"/>
                    </a:ext>
                  </a:extLst>
                </a:gridCol>
                <a:gridCol w="3334327">
                  <a:extLst>
                    <a:ext uri="{9D8B030D-6E8A-4147-A177-3AD203B41FA5}">
                      <a16:colId xmlns:a16="http://schemas.microsoft.com/office/drawing/2014/main" val="2050978161"/>
                    </a:ext>
                  </a:extLst>
                </a:gridCol>
                <a:gridCol w="3334327">
                  <a:extLst>
                    <a:ext uri="{9D8B030D-6E8A-4147-A177-3AD203B41FA5}">
                      <a16:colId xmlns:a16="http://schemas.microsoft.com/office/drawing/2014/main" val="3524449880"/>
                    </a:ext>
                  </a:extLst>
                </a:gridCol>
              </a:tblGrid>
              <a:tr h="370840">
                <a:tc rowSpan="2">
                  <a:txBody>
                    <a:bodyPr/>
                    <a:lstStyle/>
                    <a:p>
                      <a:endParaRPr kumimoji="1" lang="ja-JP" altLang="en-US" dirty="0"/>
                    </a:p>
                  </a:txBody>
                  <a:tcPr/>
                </a:tc>
                <a:tc gridSpan="2">
                  <a:txBody>
                    <a:bodyPr/>
                    <a:lstStyle/>
                    <a:p>
                      <a:r>
                        <a:rPr kumimoji="1" lang="ja-JP" altLang="en-US" dirty="0"/>
                        <a:t>・都道府県協議会と市町村協議会のつながり</a:t>
                      </a:r>
                      <a:endParaRPr kumimoji="1" lang="en-US" altLang="ja-JP" dirty="0"/>
                    </a:p>
                    <a:p>
                      <a:r>
                        <a:rPr kumimoji="1" lang="ja-JP" altLang="en-US" dirty="0"/>
                        <a:t>・都道府県協議会のあり方</a:t>
                      </a:r>
                    </a:p>
                  </a:txBody>
                  <a:tcPr/>
                </a:tc>
                <a:tc hMerge="1">
                  <a:txBody>
                    <a:bodyPr/>
                    <a:lstStyle/>
                    <a:p>
                      <a:endParaRPr kumimoji="1" lang="ja-JP" altLang="en-US" dirty="0"/>
                    </a:p>
                  </a:txBody>
                  <a:tcPr/>
                </a:tc>
                <a:extLst>
                  <a:ext uri="{0D108BD9-81ED-4DB2-BD59-A6C34878D82A}">
                    <a16:rowId xmlns:a16="http://schemas.microsoft.com/office/drawing/2014/main" val="2195060543"/>
                  </a:ext>
                </a:extLst>
              </a:tr>
              <a:tr h="370840">
                <a:tc vMerge="1">
                  <a:txBody>
                    <a:bodyPr/>
                    <a:lstStyle/>
                    <a:p>
                      <a:endParaRPr kumimoji="1" lang="ja-JP" altLang="en-US" dirty="0"/>
                    </a:p>
                  </a:txBody>
                  <a:tcPr/>
                </a:tc>
                <a:tc>
                  <a:txBody>
                    <a:bodyPr/>
                    <a:lstStyle/>
                    <a:p>
                      <a:r>
                        <a:rPr kumimoji="1" lang="ja-JP" altLang="en-US" dirty="0"/>
                        <a:t>現在の工夫や課題</a:t>
                      </a:r>
                    </a:p>
                  </a:txBody>
                  <a:tcPr/>
                </a:tc>
                <a:tc>
                  <a:txBody>
                    <a:bodyPr/>
                    <a:lstStyle/>
                    <a:p>
                      <a:r>
                        <a:rPr kumimoji="1" lang="ja-JP" altLang="en-US" dirty="0"/>
                        <a:t>今後の工夫</a:t>
                      </a:r>
                    </a:p>
                  </a:txBody>
                  <a:tcPr/>
                </a:tc>
                <a:extLst>
                  <a:ext uri="{0D108BD9-81ED-4DB2-BD59-A6C34878D82A}">
                    <a16:rowId xmlns:a16="http://schemas.microsoft.com/office/drawing/2014/main" val="4289250402"/>
                  </a:ext>
                </a:extLst>
              </a:tr>
              <a:tr h="370840">
                <a:tc>
                  <a:txBody>
                    <a:bodyPr/>
                    <a:lstStyle/>
                    <a:p>
                      <a:r>
                        <a:rPr kumimoji="1" lang="ja-JP" altLang="en-US" dirty="0"/>
                        <a:t>個人ワーク</a:t>
                      </a:r>
                    </a:p>
                  </a:txBody>
                  <a:tcPr anchor="ctr"/>
                </a:tc>
                <a:tc>
                  <a:txBody>
                    <a:bodyPr/>
                    <a:lstStyle/>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ja-JP" altLang="en-US" dirty="0"/>
                    </a:p>
                  </a:txBody>
                  <a:tcPr/>
                </a:tc>
                <a:tc>
                  <a:txBody>
                    <a:bodyPr/>
                    <a:lstStyle/>
                    <a:p>
                      <a:endParaRPr kumimoji="1" lang="ja-JP" altLang="en-US"/>
                    </a:p>
                  </a:txBody>
                  <a:tcPr/>
                </a:tc>
                <a:extLst>
                  <a:ext uri="{0D108BD9-81ED-4DB2-BD59-A6C34878D82A}">
                    <a16:rowId xmlns:a16="http://schemas.microsoft.com/office/drawing/2014/main" val="3840872512"/>
                  </a:ext>
                </a:extLst>
              </a:tr>
              <a:tr h="370840">
                <a:tc>
                  <a:txBody>
                    <a:bodyPr/>
                    <a:lstStyle/>
                    <a:p>
                      <a:r>
                        <a:rPr kumimoji="1" lang="ja-JP" altLang="en-US" dirty="0"/>
                        <a:t>グループワークメモ</a:t>
                      </a:r>
                    </a:p>
                  </a:txBody>
                  <a:tcPr anchor="ctr"/>
                </a:tc>
                <a:tc>
                  <a:txBody>
                    <a:bodyPr/>
                    <a:lstStyle/>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499745363"/>
                  </a:ext>
                </a:extLst>
              </a:tr>
            </a:tbl>
          </a:graphicData>
        </a:graphic>
      </p:graphicFrame>
      <p:sp>
        <p:nvSpPr>
          <p:cNvPr id="3" name="テキスト ボックス 2">
            <a:extLst>
              <a:ext uri="{FF2B5EF4-FFF2-40B4-BE49-F238E27FC236}">
                <a16:creationId xmlns:a16="http://schemas.microsoft.com/office/drawing/2014/main" id="{E4A2457A-AD1D-768B-AC8E-3754040C5F3A}"/>
              </a:ext>
            </a:extLst>
          </p:cNvPr>
          <p:cNvSpPr txBox="1"/>
          <p:nvPr/>
        </p:nvSpPr>
        <p:spPr>
          <a:xfrm>
            <a:off x="692727" y="572654"/>
            <a:ext cx="6853382" cy="523220"/>
          </a:xfrm>
          <a:prstGeom prst="rect">
            <a:avLst/>
          </a:prstGeom>
          <a:noFill/>
        </p:spPr>
        <p:txBody>
          <a:bodyPr wrap="square" rtlCol="0">
            <a:spAutoFit/>
          </a:bodyPr>
          <a:lstStyle/>
          <a:p>
            <a:r>
              <a:rPr kumimoji="1" lang="ja-JP" altLang="en-US" sz="2800" dirty="0"/>
              <a:t>演習２　ワークシート</a:t>
            </a:r>
          </a:p>
        </p:txBody>
      </p:sp>
    </p:spTree>
    <p:extLst>
      <p:ext uri="{BB962C8B-B14F-4D97-AF65-F5344CB8AC3E}">
        <p14:creationId xmlns:p14="http://schemas.microsoft.com/office/powerpoint/2010/main" val="2079411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市町村向け研修実施の際に･･･</a:t>
            </a: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80184882"/>
              </p:ext>
            </p:extLst>
          </p:nvPr>
        </p:nvGraphicFramePr>
        <p:xfrm>
          <a:off x="628650" y="1996313"/>
          <a:ext cx="7886700" cy="3728720"/>
        </p:xfrm>
        <a:graphic>
          <a:graphicData uri="http://schemas.openxmlformats.org/drawingml/2006/table">
            <a:tbl>
              <a:tblPr firstRow="1" bandRow="1">
                <a:tableStyleId>{5940675A-B579-460E-94D1-54222C63F5DA}</a:tableStyleId>
              </a:tblPr>
              <a:tblGrid>
                <a:gridCol w="1152525">
                  <a:extLst>
                    <a:ext uri="{9D8B030D-6E8A-4147-A177-3AD203B41FA5}">
                      <a16:colId xmlns:a16="http://schemas.microsoft.com/office/drawing/2014/main" val="20000"/>
                    </a:ext>
                  </a:extLst>
                </a:gridCol>
                <a:gridCol w="1257300">
                  <a:extLst>
                    <a:ext uri="{9D8B030D-6E8A-4147-A177-3AD203B41FA5}">
                      <a16:colId xmlns:a16="http://schemas.microsoft.com/office/drawing/2014/main" val="20001"/>
                    </a:ext>
                  </a:extLst>
                </a:gridCol>
                <a:gridCol w="5476875">
                  <a:extLst>
                    <a:ext uri="{9D8B030D-6E8A-4147-A177-3AD203B41FA5}">
                      <a16:colId xmlns:a16="http://schemas.microsoft.com/office/drawing/2014/main" val="20002"/>
                    </a:ext>
                  </a:extLst>
                </a:gridCol>
              </a:tblGrid>
              <a:tr h="370840">
                <a:tc>
                  <a:txBody>
                    <a:bodyPr/>
                    <a:lstStyle/>
                    <a:p>
                      <a:pPr algn="ctr"/>
                      <a:r>
                        <a:rPr kumimoji="1" lang="ja-JP" altLang="en-US" sz="2400" dirty="0"/>
                        <a:t>時　間</a:t>
                      </a:r>
                    </a:p>
                  </a:txBody>
                  <a:tcPr anchor="ctr"/>
                </a:tc>
                <a:tc gridSpan="2">
                  <a:txBody>
                    <a:bodyPr/>
                    <a:lstStyle/>
                    <a:p>
                      <a:pPr algn="ctr"/>
                      <a:r>
                        <a:rPr kumimoji="1" lang="ja-JP" altLang="en-US" sz="2400" dirty="0"/>
                        <a:t>内　容</a:t>
                      </a:r>
                    </a:p>
                  </a:txBody>
                  <a:tcPr anchor="ctr"/>
                </a:tc>
                <a:tc hMerge="1">
                  <a:txBody>
                    <a:bodyPr/>
                    <a:lstStyle/>
                    <a:p>
                      <a:endParaRPr kumimoji="1" lang="ja-JP" altLang="en-US" sz="2400"/>
                    </a:p>
                  </a:txBody>
                  <a:tcPr/>
                </a:tc>
                <a:extLst>
                  <a:ext uri="{0D108BD9-81ED-4DB2-BD59-A6C34878D82A}">
                    <a16:rowId xmlns:a16="http://schemas.microsoft.com/office/drawing/2014/main" val="10000"/>
                  </a:ext>
                </a:extLst>
              </a:tr>
              <a:tr h="370840">
                <a:tc>
                  <a:txBody>
                    <a:bodyPr/>
                    <a:lstStyle/>
                    <a:p>
                      <a:pPr algn="ctr"/>
                      <a:r>
                        <a:rPr kumimoji="1" lang="en-US" altLang="ja-JP" sz="2400" dirty="0"/>
                        <a:t>10</a:t>
                      </a:r>
                      <a:r>
                        <a:rPr kumimoji="1" lang="ja-JP" altLang="en-US" sz="2400" dirty="0"/>
                        <a:t>分</a:t>
                      </a:r>
                    </a:p>
                  </a:txBody>
                  <a:tcPr/>
                </a:tc>
                <a:tc rowSpan="4">
                  <a:txBody>
                    <a:bodyPr/>
                    <a:lstStyle/>
                    <a:p>
                      <a:pPr algn="ctr"/>
                      <a:r>
                        <a:rPr kumimoji="1" lang="ja-JP" altLang="en-US" sz="2400" dirty="0"/>
                        <a:t>講義２</a:t>
                      </a:r>
                      <a:endParaRPr kumimoji="1" lang="en-US" altLang="ja-JP" sz="2400" dirty="0"/>
                    </a:p>
                  </a:txBody>
                  <a:tcPr anchor="ctr"/>
                </a:tc>
                <a:tc>
                  <a:txBody>
                    <a:bodyPr/>
                    <a:lstStyle/>
                    <a:p>
                      <a:r>
                        <a:rPr kumimoji="1" lang="ja-JP" altLang="en-US" sz="2400" dirty="0"/>
                        <a:t>市町村協議会と都道府県協議会の役割</a:t>
                      </a:r>
                    </a:p>
                  </a:txBody>
                  <a:tcPr anchor="ctr">
                    <a:solidFill>
                      <a:schemeClr val="accent2">
                        <a:lumMod val="40000"/>
                        <a:lumOff val="60000"/>
                      </a:schemeClr>
                    </a:solidFill>
                  </a:tcPr>
                </a:tc>
                <a:extLst>
                  <a:ext uri="{0D108BD9-81ED-4DB2-BD59-A6C34878D82A}">
                    <a16:rowId xmlns:a16="http://schemas.microsoft.com/office/drawing/2014/main" val="10001"/>
                  </a:ext>
                </a:extLst>
              </a:tr>
              <a:tr h="412750">
                <a:tc rowSpan="2">
                  <a:txBody>
                    <a:bodyPr/>
                    <a:lstStyle/>
                    <a:p>
                      <a:r>
                        <a:rPr kumimoji="1" lang="en-US" altLang="ja-JP" sz="2400" dirty="0"/>
                        <a:t>   25</a:t>
                      </a:r>
                      <a:r>
                        <a:rPr kumimoji="1" lang="ja-JP" altLang="en-US" sz="2400" dirty="0"/>
                        <a:t>分</a:t>
                      </a:r>
                    </a:p>
                  </a:txBody>
                  <a:tcPr anchor="ctr"/>
                </a:tc>
                <a:tc vMerge="1">
                  <a:txBody>
                    <a:bodyPr/>
                    <a:lstStyle/>
                    <a:p>
                      <a:endParaRPr kumimoji="1" lang="ja-JP" altLang="en-US" sz="2400"/>
                    </a:p>
                  </a:txBody>
                  <a:tcPr/>
                </a:tc>
                <a:tc>
                  <a:txBody>
                    <a:bodyPr/>
                    <a:lstStyle/>
                    <a:p>
                      <a:r>
                        <a:rPr kumimoji="1" lang="ja-JP" altLang="en-US" sz="2400" dirty="0"/>
                        <a:t>実践例（三重県）の紹介</a:t>
                      </a:r>
                      <a:endParaRPr kumimoji="1" lang="en-US" altLang="ja-JP" sz="2400" dirty="0"/>
                    </a:p>
                  </a:txBody>
                  <a:tcPr anchor="ctr">
                    <a:solidFill>
                      <a:schemeClr val="accent2">
                        <a:lumMod val="40000"/>
                        <a:lumOff val="60000"/>
                      </a:schemeClr>
                    </a:solidFill>
                  </a:tcPr>
                </a:tc>
                <a:extLst>
                  <a:ext uri="{0D108BD9-81ED-4DB2-BD59-A6C34878D82A}">
                    <a16:rowId xmlns:a16="http://schemas.microsoft.com/office/drawing/2014/main" val="10002"/>
                  </a:ext>
                </a:extLst>
              </a:tr>
              <a:tr h="0">
                <a:tc vMerge="1">
                  <a:txBody>
                    <a:bodyPr/>
                    <a:lstStyle/>
                    <a:p>
                      <a:endParaRPr kumimoji="1" lang="ja-JP" altLang="en-US"/>
                    </a:p>
                  </a:txBody>
                  <a:tcPr/>
                </a:tc>
                <a:tc vMerge="1">
                  <a:txBody>
                    <a:bodyPr/>
                    <a:lstStyle/>
                    <a:p>
                      <a:endParaRPr kumimoji="1" lang="ja-JP" altLang="en-US"/>
                    </a:p>
                  </a:txBody>
                  <a:tcPr/>
                </a:tc>
                <a:tc rowSpan="2">
                  <a:txBody>
                    <a:bodyPr/>
                    <a:lstStyle/>
                    <a:p>
                      <a:r>
                        <a:rPr kumimoji="1" lang="ja-JP" altLang="en-US" sz="2400" dirty="0"/>
                        <a:t>まとめ</a:t>
                      </a:r>
                    </a:p>
                  </a:txBody>
                  <a:tcPr anchor="ctr"/>
                </a:tc>
                <a:extLst>
                  <a:ext uri="{0D108BD9-81ED-4DB2-BD59-A6C34878D82A}">
                    <a16:rowId xmlns:a16="http://schemas.microsoft.com/office/drawing/2014/main" val="10003"/>
                  </a:ext>
                </a:extLst>
              </a:tr>
              <a:tr h="379730">
                <a:tc>
                  <a:txBody>
                    <a:bodyPr/>
                    <a:lstStyle/>
                    <a:p>
                      <a:r>
                        <a:rPr kumimoji="1" lang="en-US" altLang="ja-JP" sz="2400" dirty="0"/>
                        <a:t>     5</a:t>
                      </a:r>
                      <a:r>
                        <a:rPr kumimoji="1" lang="ja-JP" altLang="en-US" sz="2400" dirty="0"/>
                        <a:t>分</a:t>
                      </a:r>
                    </a:p>
                  </a:txBody>
                  <a:tcPr/>
                </a:tc>
                <a:tc vMerge="1">
                  <a:txBody>
                    <a:bodyPr/>
                    <a:lstStyle/>
                    <a:p>
                      <a:endParaRPr kumimoji="1" lang="ja-JP" altLang="en-US"/>
                    </a:p>
                  </a:txBody>
                  <a:tcPr/>
                </a:tc>
                <a:tc vMerge="1">
                  <a:txBody>
                    <a:bodyPr/>
                    <a:lstStyle/>
                    <a:p>
                      <a:endParaRPr kumimoji="1" lang="ja-JP" altLang="en-US" dirty="0"/>
                    </a:p>
                  </a:txBody>
                  <a:tcPr/>
                </a:tc>
                <a:extLst>
                  <a:ext uri="{0D108BD9-81ED-4DB2-BD59-A6C34878D82A}">
                    <a16:rowId xmlns:a16="http://schemas.microsoft.com/office/drawing/2014/main" val="10004"/>
                  </a:ext>
                </a:extLst>
              </a:tr>
              <a:tr h="370840">
                <a:tc>
                  <a:txBody>
                    <a:bodyPr/>
                    <a:lstStyle/>
                    <a:p>
                      <a:r>
                        <a:rPr kumimoji="1" lang="en-US" altLang="ja-JP" sz="2400" dirty="0"/>
                        <a:t>     5</a:t>
                      </a:r>
                      <a:r>
                        <a:rPr kumimoji="1" lang="ja-JP" altLang="en-US" sz="2400" dirty="0"/>
                        <a:t>分</a:t>
                      </a:r>
                    </a:p>
                  </a:txBody>
                  <a:tcPr/>
                </a:tc>
                <a:tc rowSpan="4">
                  <a:txBody>
                    <a:bodyPr/>
                    <a:lstStyle/>
                    <a:p>
                      <a:pPr algn="ctr"/>
                      <a:r>
                        <a:rPr kumimoji="1" lang="ja-JP" altLang="en-US" sz="2400" dirty="0"/>
                        <a:t>演習２</a:t>
                      </a:r>
                    </a:p>
                  </a:txBody>
                  <a:tcPr anchor="ctr"/>
                </a:tc>
                <a:tc>
                  <a:txBody>
                    <a:bodyPr/>
                    <a:lstStyle/>
                    <a:p>
                      <a:r>
                        <a:rPr kumimoji="1" lang="ja-JP" altLang="en-US" sz="2400" dirty="0"/>
                        <a:t>導入・説明</a:t>
                      </a:r>
                    </a:p>
                  </a:txBody>
                  <a:tcPr/>
                </a:tc>
                <a:extLst>
                  <a:ext uri="{0D108BD9-81ED-4DB2-BD59-A6C34878D82A}">
                    <a16:rowId xmlns:a16="http://schemas.microsoft.com/office/drawing/2014/main" val="10005"/>
                  </a:ext>
                </a:extLst>
              </a:tr>
              <a:tr h="370840">
                <a:tc>
                  <a:txBody>
                    <a:bodyPr/>
                    <a:lstStyle/>
                    <a:p>
                      <a:r>
                        <a:rPr kumimoji="1" lang="en-US" altLang="ja-JP" sz="2400" dirty="0"/>
                        <a:t>   10</a:t>
                      </a:r>
                      <a:r>
                        <a:rPr kumimoji="1" lang="ja-JP" altLang="en-US" sz="2400" dirty="0"/>
                        <a:t>分</a:t>
                      </a:r>
                    </a:p>
                  </a:txBody>
                  <a:tcPr/>
                </a:tc>
                <a:tc vMerge="1">
                  <a:txBody>
                    <a:bodyPr/>
                    <a:lstStyle/>
                    <a:p>
                      <a:endParaRPr kumimoji="1" lang="ja-JP" altLang="en-US" sz="2400" dirty="0"/>
                    </a:p>
                  </a:txBody>
                  <a:tcPr/>
                </a:tc>
                <a:tc>
                  <a:txBody>
                    <a:bodyPr/>
                    <a:lstStyle/>
                    <a:p>
                      <a:r>
                        <a:rPr kumimoji="1" lang="ja-JP" altLang="en-US" sz="2400" dirty="0"/>
                        <a:t>個人ワーク</a:t>
                      </a:r>
                    </a:p>
                  </a:txBody>
                  <a:tcPr>
                    <a:solidFill>
                      <a:schemeClr val="accent2">
                        <a:lumMod val="40000"/>
                        <a:lumOff val="60000"/>
                      </a:schemeClr>
                    </a:solidFill>
                  </a:tcPr>
                </a:tc>
                <a:extLst>
                  <a:ext uri="{0D108BD9-81ED-4DB2-BD59-A6C34878D82A}">
                    <a16:rowId xmlns:a16="http://schemas.microsoft.com/office/drawing/2014/main" val="10006"/>
                  </a:ext>
                </a:extLst>
              </a:tr>
              <a:tr h="370840">
                <a:tc>
                  <a:txBody>
                    <a:bodyPr/>
                    <a:lstStyle/>
                    <a:p>
                      <a:r>
                        <a:rPr kumimoji="1" lang="en-US" altLang="ja-JP" sz="2400" dirty="0"/>
                        <a:t>   30</a:t>
                      </a:r>
                      <a:r>
                        <a:rPr kumimoji="1" lang="ja-JP" altLang="en-US" sz="2400" dirty="0"/>
                        <a:t>分</a:t>
                      </a:r>
                    </a:p>
                  </a:txBody>
                  <a:tcPr/>
                </a:tc>
                <a:tc vMerge="1">
                  <a:txBody>
                    <a:bodyPr/>
                    <a:lstStyle/>
                    <a:p>
                      <a:endParaRPr kumimoji="1" lang="ja-JP" altLang="en-US" sz="2400" dirty="0"/>
                    </a:p>
                  </a:txBody>
                  <a:tcPr/>
                </a:tc>
                <a:tc>
                  <a:txBody>
                    <a:bodyPr/>
                    <a:lstStyle/>
                    <a:p>
                      <a:r>
                        <a:rPr kumimoji="1" lang="ja-JP" altLang="en-US" sz="2400" dirty="0"/>
                        <a:t>グループワーク</a:t>
                      </a:r>
                    </a:p>
                  </a:txBody>
                  <a:tcPr/>
                </a:tc>
                <a:extLst>
                  <a:ext uri="{0D108BD9-81ED-4DB2-BD59-A6C34878D82A}">
                    <a16:rowId xmlns:a16="http://schemas.microsoft.com/office/drawing/2014/main" val="10007"/>
                  </a:ext>
                </a:extLst>
              </a:tr>
              <a:tr h="370840">
                <a:tc>
                  <a:txBody>
                    <a:bodyPr/>
                    <a:lstStyle/>
                    <a:p>
                      <a:r>
                        <a:rPr kumimoji="1" lang="en-US" altLang="ja-JP" sz="2400" dirty="0"/>
                        <a:t>     5</a:t>
                      </a:r>
                      <a:r>
                        <a:rPr kumimoji="1" lang="ja-JP" altLang="en-US" sz="2400" dirty="0"/>
                        <a:t>分</a:t>
                      </a:r>
                    </a:p>
                  </a:txBody>
                  <a:tcPr/>
                </a:tc>
                <a:tc vMerge="1">
                  <a:txBody>
                    <a:bodyPr/>
                    <a:lstStyle/>
                    <a:p>
                      <a:endParaRPr kumimoji="1" lang="ja-JP" altLang="en-US" sz="2400" dirty="0"/>
                    </a:p>
                  </a:txBody>
                  <a:tcPr/>
                </a:tc>
                <a:tc>
                  <a:txBody>
                    <a:bodyPr/>
                    <a:lstStyle/>
                    <a:p>
                      <a:r>
                        <a:rPr kumimoji="1" lang="ja-JP" altLang="en-US" sz="2400" dirty="0"/>
                        <a:t>全体共有・まとめ</a:t>
                      </a:r>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7334037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36551"/>
            <a:ext cx="7886700" cy="806449"/>
          </a:xfrm>
        </p:spPr>
        <p:txBody>
          <a:bodyPr/>
          <a:lstStyle/>
          <a:p>
            <a:r>
              <a:rPr lang="ja-JP" altLang="en-US" dirty="0"/>
              <a:t>市町村向け研修実施の際に･･･</a:t>
            </a:r>
            <a:endParaRPr kumimoji="1" lang="ja-JP" altLang="en-US" dirty="0"/>
          </a:p>
        </p:txBody>
      </p:sp>
      <p:sp>
        <p:nvSpPr>
          <p:cNvPr id="3" name="コンテンツ プレースホルダー 2"/>
          <p:cNvSpPr>
            <a:spLocks noGrp="1"/>
          </p:cNvSpPr>
          <p:nvPr>
            <p:ph idx="1"/>
          </p:nvPr>
        </p:nvSpPr>
        <p:spPr>
          <a:xfrm>
            <a:off x="628650" y="1438275"/>
            <a:ext cx="7886700" cy="4738688"/>
          </a:xfrm>
        </p:spPr>
        <p:txBody>
          <a:bodyPr>
            <a:normAutofit/>
          </a:bodyPr>
          <a:lstStyle/>
          <a:p>
            <a:pPr marL="0" indent="0">
              <a:buNone/>
            </a:pPr>
            <a:r>
              <a:rPr kumimoji="1" lang="en-US" altLang="ja-JP" dirty="0"/>
              <a:t>【</a:t>
            </a:r>
            <a:r>
              <a:rPr kumimoji="1" lang="ja-JP" altLang="en-US" dirty="0"/>
              <a:t>講義２</a:t>
            </a:r>
            <a:r>
              <a:rPr kumimoji="1" lang="en-US" altLang="ja-JP" dirty="0"/>
              <a:t>】</a:t>
            </a:r>
          </a:p>
          <a:p>
            <a:r>
              <a:rPr lang="ja-JP" altLang="en-US" sz="2400" dirty="0"/>
              <a:t>市町村協議会の役割（特に「個から地域へ」の取り組み）について詳しく説明する。</a:t>
            </a:r>
            <a:endParaRPr lang="en-US" altLang="ja-JP" sz="2400" dirty="0"/>
          </a:p>
          <a:p>
            <a:r>
              <a:rPr lang="ja-JP" altLang="en-US" sz="2400" dirty="0"/>
              <a:t>市町村協議会と都道府県協議会のつながりについて、アドバイザー等に実践例を紹介してもらう。</a:t>
            </a:r>
            <a:endParaRPr lang="en-US" altLang="ja-JP" sz="2400" dirty="0"/>
          </a:p>
          <a:p>
            <a:r>
              <a:rPr kumimoji="1" lang="ja-JP" altLang="en-US" sz="2400" dirty="0"/>
              <a:t>市町村・圏域・都道府県協議会の協働例を紹介する。</a:t>
            </a:r>
            <a:endParaRPr kumimoji="1" lang="en-US" altLang="ja-JP" sz="2400" dirty="0"/>
          </a:p>
          <a:p>
            <a:pPr marL="0" indent="0">
              <a:buNone/>
            </a:pPr>
            <a:r>
              <a:rPr kumimoji="1" lang="en-US" altLang="ja-JP" dirty="0"/>
              <a:t>【</a:t>
            </a:r>
            <a:r>
              <a:rPr kumimoji="1" lang="ja-JP" altLang="en-US" dirty="0"/>
              <a:t>演習２</a:t>
            </a:r>
            <a:r>
              <a:rPr kumimoji="1" lang="en-US" altLang="ja-JP" dirty="0"/>
              <a:t>】</a:t>
            </a:r>
          </a:p>
          <a:p>
            <a:r>
              <a:rPr kumimoji="1" lang="ja-JP" altLang="en-US" sz="2400" dirty="0"/>
              <a:t>「個から地域へ」という市町村協議会のプロセスを重視し、都道府県協議会とのつながりをその延長線と捉える。</a:t>
            </a:r>
            <a:endParaRPr kumimoji="1" lang="en-US" altLang="ja-JP" sz="2400" dirty="0"/>
          </a:p>
          <a:p>
            <a:r>
              <a:rPr kumimoji="1" lang="ja-JP" altLang="en-US" sz="2400" dirty="0"/>
              <a:t>市町村協議会自体のあり方（活性化）をテーマとする。</a:t>
            </a:r>
            <a:endParaRPr kumimoji="1" lang="en-US" altLang="ja-JP" sz="2400" dirty="0"/>
          </a:p>
        </p:txBody>
      </p:sp>
    </p:spTree>
    <p:extLst>
      <p:ext uri="{BB962C8B-B14F-4D97-AF65-F5344CB8AC3E}">
        <p14:creationId xmlns:p14="http://schemas.microsoft.com/office/powerpoint/2010/main" val="1541654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09625" y="384176"/>
            <a:ext cx="7931150" cy="1325563"/>
          </a:xfrm>
        </p:spPr>
        <p:txBody>
          <a:bodyPr/>
          <a:lstStyle/>
          <a:p>
            <a:pPr algn="ctr"/>
            <a:r>
              <a:rPr kumimoji="1" lang="ja-JP" altLang="en-US" dirty="0"/>
              <a:t>講義２・演習２のねらい</a:t>
            </a:r>
          </a:p>
        </p:txBody>
      </p:sp>
      <p:sp>
        <p:nvSpPr>
          <p:cNvPr id="4" name="テキスト ボックス 3"/>
          <p:cNvSpPr txBox="1"/>
          <p:nvPr/>
        </p:nvSpPr>
        <p:spPr>
          <a:xfrm>
            <a:off x="552450" y="1709739"/>
            <a:ext cx="7953375" cy="3539430"/>
          </a:xfrm>
          <a:prstGeom prst="rect">
            <a:avLst/>
          </a:prstGeom>
          <a:noFill/>
        </p:spPr>
        <p:txBody>
          <a:bodyPr wrap="square" rtlCol="0">
            <a:spAutoFit/>
          </a:bodyPr>
          <a:lstStyle/>
          <a:p>
            <a:r>
              <a:rPr kumimoji="1" lang="ja-JP" altLang="en-US" sz="2400" dirty="0"/>
              <a:t>◆</a:t>
            </a:r>
            <a:r>
              <a:rPr kumimoji="1" lang="ja-JP" altLang="en-US" sz="2800" dirty="0"/>
              <a:t> </a:t>
            </a:r>
            <a:r>
              <a:rPr kumimoji="1" lang="ja-JP" altLang="en-US" sz="2400" dirty="0"/>
              <a:t>相談支援事業の中での協議会の位置づけを踏まえ、</a:t>
            </a:r>
            <a:endParaRPr kumimoji="1" lang="en-US" altLang="ja-JP" sz="2400" dirty="0"/>
          </a:p>
          <a:p>
            <a:endParaRPr kumimoji="1" lang="en-US" altLang="ja-JP" sz="2800" dirty="0"/>
          </a:p>
          <a:p>
            <a:pPr marL="342900" indent="-342900">
              <a:buFont typeface="Wingdings" panose="05000000000000000000" pitchFamily="2" charset="2"/>
              <a:buChar char="Ø"/>
            </a:pPr>
            <a:r>
              <a:rPr kumimoji="1" lang="ja-JP" altLang="en-US" sz="2800" dirty="0"/>
              <a:t>特に、都道府県協議会と市町村協議会とのつながりや、協議会の活性化について、実践的に理解する。</a:t>
            </a:r>
            <a:endParaRPr kumimoji="1" lang="en-US" altLang="ja-JP" sz="2800" dirty="0"/>
          </a:p>
          <a:p>
            <a:pPr marL="342900" indent="-342900">
              <a:buFont typeface="Wingdings" panose="05000000000000000000" pitchFamily="2" charset="2"/>
              <a:buChar char="Ø"/>
            </a:pPr>
            <a:r>
              <a:rPr kumimoji="1" lang="ja-JP" altLang="en-US" sz="2800" dirty="0"/>
              <a:t>各都道府県の状況を振り返り、市町村協議会とのつながりや協議会の活性化について検討する。</a:t>
            </a:r>
          </a:p>
        </p:txBody>
      </p:sp>
    </p:spTree>
    <p:extLst>
      <p:ext uri="{BB962C8B-B14F-4D97-AF65-F5344CB8AC3E}">
        <p14:creationId xmlns:p14="http://schemas.microsoft.com/office/powerpoint/2010/main" val="2438385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タイムテーブル</a:t>
            </a: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122960241"/>
              </p:ext>
            </p:extLst>
          </p:nvPr>
        </p:nvGraphicFramePr>
        <p:xfrm>
          <a:off x="628650" y="1825625"/>
          <a:ext cx="7886700" cy="3728720"/>
        </p:xfrm>
        <a:graphic>
          <a:graphicData uri="http://schemas.openxmlformats.org/drawingml/2006/table">
            <a:tbl>
              <a:tblPr firstRow="1" bandRow="1">
                <a:tableStyleId>{5940675A-B579-460E-94D1-54222C63F5DA}</a:tableStyleId>
              </a:tblPr>
              <a:tblGrid>
                <a:gridCol w="1152525">
                  <a:extLst>
                    <a:ext uri="{9D8B030D-6E8A-4147-A177-3AD203B41FA5}">
                      <a16:colId xmlns:a16="http://schemas.microsoft.com/office/drawing/2014/main" val="20000"/>
                    </a:ext>
                  </a:extLst>
                </a:gridCol>
                <a:gridCol w="1257300">
                  <a:extLst>
                    <a:ext uri="{9D8B030D-6E8A-4147-A177-3AD203B41FA5}">
                      <a16:colId xmlns:a16="http://schemas.microsoft.com/office/drawing/2014/main" val="20001"/>
                    </a:ext>
                  </a:extLst>
                </a:gridCol>
                <a:gridCol w="5476875">
                  <a:extLst>
                    <a:ext uri="{9D8B030D-6E8A-4147-A177-3AD203B41FA5}">
                      <a16:colId xmlns:a16="http://schemas.microsoft.com/office/drawing/2014/main" val="20002"/>
                    </a:ext>
                  </a:extLst>
                </a:gridCol>
              </a:tblGrid>
              <a:tr h="370840">
                <a:tc>
                  <a:txBody>
                    <a:bodyPr/>
                    <a:lstStyle/>
                    <a:p>
                      <a:pPr algn="ctr"/>
                      <a:r>
                        <a:rPr kumimoji="1" lang="ja-JP" altLang="en-US" sz="2400" dirty="0"/>
                        <a:t>時　間</a:t>
                      </a:r>
                    </a:p>
                  </a:txBody>
                  <a:tcPr anchor="ctr"/>
                </a:tc>
                <a:tc gridSpan="2">
                  <a:txBody>
                    <a:bodyPr/>
                    <a:lstStyle/>
                    <a:p>
                      <a:pPr algn="ctr"/>
                      <a:r>
                        <a:rPr kumimoji="1" lang="ja-JP" altLang="en-US" sz="2400" dirty="0"/>
                        <a:t>内　容</a:t>
                      </a:r>
                    </a:p>
                  </a:txBody>
                  <a:tcPr anchor="ctr"/>
                </a:tc>
                <a:tc hMerge="1">
                  <a:txBody>
                    <a:bodyPr/>
                    <a:lstStyle/>
                    <a:p>
                      <a:endParaRPr kumimoji="1" lang="ja-JP" altLang="en-US" sz="2400"/>
                    </a:p>
                  </a:txBody>
                  <a:tcPr/>
                </a:tc>
                <a:extLst>
                  <a:ext uri="{0D108BD9-81ED-4DB2-BD59-A6C34878D82A}">
                    <a16:rowId xmlns:a16="http://schemas.microsoft.com/office/drawing/2014/main" val="10000"/>
                  </a:ext>
                </a:extLst>
              </a:tr>
              <a:tr h="370840">
                <a:tc>
                  <a:txBody>
                    <a:bodyPr/>
                    <a:lstStyle/>
                    <a:p>
                      <a:pPr algn="ctr"/>
                      <a:r>
                        <a:rPr kumimoji="1" lang="en-US" altLang="ja-JP" sz="2400" dirty="0"/>
                        <a:t>10</a:t>
                      </a:r>
                      <a:r>
                        <a:rPr kumimoji="1" lang="ja-JP" altLang="en-US" sz="2400" dirty="0"/>
                        <a:t>分</a:t>
                      </a:r>
                    </a:p>
                  </a:txBody>
                  <a:tcPr/>
                </a:tc>
                <a:tc rowSpan="4">
                  <a:txBody>
                    <a:bodyPr/>
                    <a:lstStyle/>
                    <a:p>
                      <a:pPr algn="ctr"/>
                      <a:r>
                        <a:rPr kumimoji="1" lang="ja-JP" altLang="en-US" sz="2400" dirty="0"/>
                        <a:t>講義２</a:t>
                      </a:r>
                      <a:endParaRPr kumimoji="1" lang="en-US" altLang="ja-JP" sz="2400" dirty="0"/>
                    </a:p>
                  </a:txBody>
                  <a:tcPr anchor="ctr"/>
                </a:tc>
                <a:tc>
                  <a:txBody>
                    <a:bodyPr/>
                    <a:lstStyle/>
                    <a:p>
                      <a:r>
                        <a:rPr kumimoji="1" lang="ja-JP" altLang="en-US" sz="2400" dirty="0"/>
                        <a:t>市町村協議会と都道府県協議会の役割</a:t>
                      </a:r>
                    </a:p>
                  </a:txBody>
                  <a:tcPr anchor="ctr"/>
                </a:tc>
                <a:extLst>
                  <a:ext uri="{0D108BD9-81ED-4DB2-BD59-A6C34878D82A}">
                    <a16:rowId xmlns:a16="http://schemas.microsoft.com/office/drawing/2014/main" val="10001"/>
                  </a:ext>
                </a:extLst>
              </a:tr>
              <a:tr h="412750">
                <a:tc rowSpan="2">
                  <a:txBody>
                    <a:bodyPr/>
                    <a:lstStyle/>
                    <a:p>
                      <a:r>
                        <a:rPr kumimoji="1" lang="en-US" altLang="ja-JP" sz="2400" dirty="0"/>
                        <a:t>   25</a:t>
                      </a:r>
                      <a:r>
                        <a:rPr kumimoji="1" lang="ja-JP" altLang="en-US" sz="2400" dirty="0"/>
                        <a:t>分</a:t>
                      </a:r>
                    </a:p>
                  </a:txBody>
                  <a:tcPr anchor="ctr"/>
                </a:tc>
                <a:tc vMerge="1">
                  <a:txBody>
                    <a:bodyPr/>
                    <a:lstStyle/>
                    <a:p>
                      <a:endParaRPr kumimoji="1" lang="ja-JP" altLang="en-US" sz="2400"/>
                    </a:p>
                  </a:txBody>
                  <a:tcPr/>
                </a:tc>
                <a:tc>
                  <a:txBody>
                    <a:bodyPr/>
                    <a:lstStyle/>
                    <a:p>
                      <a:r>
                        <a:rPr kumimoji="1" lang="ja-JP" altLang="en-US" sz="2400" dirty="0"/>
                        <a:t>実践例（三重県）の紹介</a:t>
                      </a:r>
                      <a:endParaRPr kumimoji="1" lang="en-US" altLang="ja-JP" sz="2400" dirty="0"/>
                    </a:p>
                  </a:txBody>
                  <a:tcPr anchor="ctr"/>
                </a:tc>
                <a:extLst>
                  <a:ext uri="{0D108BD9-81ED-4DB2-BD59-A6C34878D82A}">
                    <a16:rowId xmlns:a16="http://schemas.microsoft.com/office/drawing/2014/main" val="10002"/>
                  </a:ext>
                </a:extLst>
              </a:tr>
              <a:tr h="0">
                <a:tc vMerge="1">
                  <a:txBody>
                    <a:bodyPr/>
                    <a:lstStyle/>
                    <a:p>
                      <a:endParaRPr kumimoji="1" lang="ja-JP" altLang="en-US"/>
                    </a:p>
                  </a:txBody>
                  <a:tcPr/>
                </a:tc>
                <a:tc vMerge="1">
                  <a:txBody>
                    <a:bodyPr/>
                    <a:lstStyle/>
                    <a:p>
                      <a:endParaRPr kumimoji="1" lang="ja-JP" altLang="en-US"/>
                    </a:p>
                  </a:txBody>
                  <a:tcPr/>
                </a:tc>
                <a:tc rowSpan="2">
                  <a:txBody>
                    <a:bodyPr/>
                    <a:lstStyle/>
                    <a:p>
                      <a:r>
                        <a:rPr kumimoji="1" lang="ja-JP" altLang="en-US" sz="2400" dirty="0"/>
                        <a:t>まとめ</a:t>
                      </a:r>
                    </a:p>
                  </a:txBody>
                  <a:tcPr anchor="ctr"/>
                </a:tc>
                <a:extLst>
                  <a:ext uri="{0D108BD9-81ED-4DB2-BD59-A6C34878D82A}">
                    <a16:rowId xmlns:a16="http://schemas.microsoft.com/office/drawing/2014/main" val="10003"/>
                  </a:ext>
                </a:extLst>
              </a:tr>
              <a:tr h="379730">
                <a:tc>
                  <a:txBody>
                    <a:bodyPr/>
                    <a:lstStyle/>
                    <a:p>
                      <a:r>
                        <a:rPr kumimoji="1" lang="en-US" altLang="ja-JP" sz="2400" dirty="0"/>
                        <a:t>     5</a:t>
                      </a:r>
                      <a:r>
                        <a:rPr kumimoji="1" lang="ja-JP" altLang="en-US" sz="2400" dirty="0"/>
                        <a:t>分</a:t>
                      </a:r>
                    </a:p>
                  </a:txBody>
                  <a:tcPr/>
                </a:tc>
                <a:tc vMerge="1">
                  <a:txBody>
                    <a:bodyPr/>
                    <a:lstStyle/>
                    <a:p>
                      <a:endParaRPr kumimoji="1" lang="ja-JP" altLang="en-US"/>
                    </a:p>
                  </a:txBody>
                  <a:tcPr/>
                </a:tc>
                <a:tc vMerge="1">
                  <a:txBody>
                    <a:bodyPr/>
                    <a:lstStyle/>
                    <a:p>
                      <a:endParaRPr kumimoji="1" lang="ja-JP" altLang="en-US" dirty="0"/>
                    </a:p>
                  </a:txBody>
                  <a:tcPr/>
                </a:tc>
                <a:extLst>
                  <a:ext uri="{0D108BD9-81ED-4DB2-BD59-A6C34878D82A}">
                    <a16:rowId xmlns:a16="http://schemas.microsoft.com/office/drawing/2014/main" val="10004"/>
                  </a:ext>
                </a:extLst>
              </a:tr>
              <a:tr h="370840">
                <a:tc>
                  <a:txBody>
                    <a:bodyPr/>
                    <a:lstStyle/>
                    <a:p>
                      <a:r>
                        <a:rPr kumimoji="1" lang="en-US" altLang="ja-JP" sz="2400" dirty="0"/>
                        <a:t>     5</a:t>
                      </a:r>
                      <a:r>
                        <a:rPr kumimoji="1" lang="ja-JP" altLang="en-US" sz="2400" dirty="0"/>
                        <a:t>分</a:t>
                      </a:r>
                    </a:p>
                  </a:txBody>
                  <a:tcPr/>
                </a:tc>
                <a:tc rowSpan="4">
                  <a:txBody>
                    <a:bodyPr/>
                    <a:lstStyle/>
                    <a:p>
                      <a:pPr algn="ctr"/>
                      <a:r>
                        <a:rPr kumimoji="1" lang="ja-JP" altLang="en-US" sz="2400" dirty="0"/>
                        <a:t>演習２</a:t>
                      </a:r>
                    </a:p>
                  </a:txBody>
                  <a:tcPr anchor="ctr"/>
                </a:tc>
                <a:tc>
                  <a:txBody>
                    <a:bodyPr/>
                    <a:lstStyle/>
                    <a:p>
                      <a:r>
                        <a:rPr kumimoji="1" lang="ja-JP" altLang="en-US" sz="2400" dirty="0"/>
                        <a:t>導入・説明</a:t>
                      </a:r>
                    </a:p>
                  </a:txBody>
                  <a:tcPr/>
                </a:tc>
                <a:extLst>
                  <a:ext uri="{0D108BD9-81ED-4DB2-BD59-A6C34878D82A}">
                    <a16:rowId xmlns:a16="http://schemas.microsoft.com/office/drawing/2014/main" val="10005"/>
                  </a:ext>
                </a:extLst>
              </a:tr>
              <a:tr h="370840">
                <a:tc>
                  <a:txBody>
                    <a:bodyPr/>
                    <a:lstStyle/>
                    <a:p>
                      <a:r>
                        <a:rPr kumimoji="1" lang="en-US" altLang="ja-JP" sz="2400" dirty="0"/>
                        <a:t>   10</a:t>
                      </a:r>
                      <a:r>
                        <a:rPr kumimoji="1" lang="ja-JP" altLang="en-US" sz="2400" dirty="0"/>
                        <a:t>分</a:t>
                      </a:r>
                    </a:p>
                  </a:txBody>
                  <a:tcPr/>
                </a:tc>
                <a:tc vMerge="1">
                  <a:txBody>
                    <a:bodyPr/>
                    <a:lstStyle/>
                    <a:p>
                      <a:endParaRPr kumimoji="1" lang="ja-JP" altLang="en-US" sz="2400" dirty="0"/>
                    </a:p>
                  </a:txBody>
                  <a:tcPr/>
                </a:tc>
                <a:tc>
                  <a:txBody>
                    <a:bodyPr/>
                    <a:lstStyle/>
                    <a:p>
                      <a:r>
                        <a:rPr kumimoji="1" lang="ja-JP" altLang="en-US" sz="2400" dirty="0"/>
                        <a:t>個人ワーク</a:t>
                      </a:r>
                    </a:p>
                  </a:txBody>
                  <a:tcPr/>
                </a:tc>
                <a:extLst>
                  <a:ext uri="{0D108BD9-81ED-4DB2-BD59-A6C34878D82A}">
                    <a16:rowId xmlns:a16="http://schemas.microsoft.com/office/drawing/2014/main" val="10006"/>
                  </a:ext>
                </a:extLst>
              </a:tr>
              <a:tr h="370840">
                <a:tc>
                  <a:txBody>
                    <a:bodyPr/>
                    <a:lstStyle/>
                    <a:p>
                      <a:r>
                        <a:rPr kumimoji="1" lang="en-US" altLang="ja-JP" sz="2400" dirty="0"/>
                        <a:t>   30</a:t>
                      </a:r>
                      <a:r>
                        <a:rPr kumimoji="1" lang="ja-JP" altLang="en-US" sz="2400" dirty="0"/>
                        <a:t>分</a:t>
                      </a:r>
                    </a:p>
                  </a:txBody>
                  <a:tcPr/>
                </a:tc>
                <a:tc vMerge="1">
                  <a:txBody>
                    <a:bodyPr/>
                    <a:lstStyle/>
                    <a:p>
                      <a:endParaRPr kumimoji="1" lang="ja-JP" altLang="en-US" sz="2400" dirty="0"/>
                    </a:p>
                  </a:txBody>
                  <a:tcPr/>
                </a:tc>
                <a:tc>
                  <a:txBody>
                    <a:bodyPr/>
                    <a:lstStyle/>
                    <a:p>
                      <a:r>
                        <a:rPr kumimoji="1" lang="ja-JP" altLang="en-US" sz="2400" dirty="0"/>
                        <a:t>グループワーク</a:t>
                      </a:r>
                    </a:p>
                  </a:txBody>
                  <a:tcPr/>
                </a:tc>
                <a:extLst>
                  <a:ext uri="{0D108BD9-81ED-4DB2-BD59-A6C34878D82A}">
                    <a16:rowId xmlns:a16="http://schemas.microsoft.com/office/drawing/2014/main" val="10007"/>
                  </a:ext>
                </a:extLst>
              </a:tr>
              <a:tr h="370840">
                <a:tc>
                  <a:txBody>
                    <a:bodyPr/>
                    <a:lstStyle/>
                    <a:p>
                      <a:r>
                        <a:rPr kumimoji="1" lang="en-US" altLang="ja-JP" sz="2400" dirty="0"/>
                        <a:t>     5</a:t>
                      </a:r>
                      <a:r>
                        <a:rPr kumimoji="1" lang="ja-JP" altLang="en-US" sz="2400" dirty="0"/>
                        <a:t>分</a:t>
                      </a:r>
                    </a:p>
                  </a:txBody>
                  <a:tcPr/>
                </a:tc>
                <a:tc vMerge="1">
                  <a:txBody>
                    <a:bodyPr/>
                    <a:lstStyle/>
                    <a:p>
                      <a:endParaRPr kumimoji="1" lang="ja-JP" altLang="en-US" sz="2400" dirty="0"/>
                    </a:p>
                  </a:txBody>
                  <a:tcPr/>
                </a:tc>
                <a:tc>
                  <a:txBody>
                    <a:bodyPr/>
                    <a:lstStyle/>
                    <a:p>
                      <a:r>
                        <a:rPr kumimoji="1" lang="ja-JP" altLang="en-US" sz="2400" dirty="0"/>
                        <a:t>全体共有・まとめ</a:t>
                      </a:r>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609330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799" y="1122363"/>
            <a:ext cx="8201025" cy="2387600"/>
          </a:xfrm>
        </p:spPr>
        <p:txBody>
          <a:bodyPr>
            <a:normAutofit/>
          </a:bodyPr>
          <a:lstStyle/>
          <a:p>
            <a:r>
              <a:rPr kumimoji="1" lang="ja-JP" altLang="en-US" sz="4400" dirty="0"/>
              <a:t>講義２</a:t>
            </a:r>
          </a:p>
        </p:txBody>
      </p:sp>
    </p:spTree>
    <p:extLst>
      <p:ext uri="{BB962C8B-B14F-4D97-AF65-F5344CB8AC3E}">
        <p14:creationId xmlns:p14="http://schemas.microsoft.com/office/powerpoint/2010/main" val="3165858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グループ化 8">
            <a:extLst>
              <a:ext uri="{FF2B5EF4-FFF2-40B4-BE49-F238E27FC236}">
                <a16:creationId xmlns:a16="http://schemas.microsoft.com/office/drawing/2014/main" id="{E52EA21A-0C34-9F29-3DD5-0ED1FB242F4F}"/>
              </a:ext>
            </a:extLst>
          </p:cNvPr>
          <p:cNvGrpSpPr/>
          <p:nvPr/>
        </p:nvGrpSpPr>
        <p:grpSpPr>
          <a:xfrm>
            <a:off x="1724025" y="466724"/>
            <a:ext cx="6008107" cy="6016739"/>
            <a:chOff x="4203701" y="388839"/>
            <a:chExt cx="6252581" cy="6318478"/>
          </a:xfrm>
        </p:grpSpPr>
        <p:pic>
          <p:nvPicPr>
            <p:cNvPr id="2" name="図 1"/>
            <p:cNvPicPr>
              <a:picLocks noChangeAspect="1"/>
            </p:cNvPicPr>
            <p:nvPr/>
          </p:nvPicPr>
          <p:blipFill>
            <a:blip r:embed="rId3"/>
            <a:stretch>
              <a:fillRect/>
            </a:stretch>
          </p:blipFill>
          <p:spPr>
            <a:xfrm>
              <a:off x="4423860" y="759455"/>
              <a:ext cx="5850362" cy="4780658"/>
            </a:xfrm>
            <a:prstGeom prst="rect">
              <a:avLst/>
            </a:prstGeom>
          </p:spPr>
        </p:pic>
        <p:grpSp>
          <p:nvGrpSpPr>
            <p:cNvPr id="6" name="グループ化 5"/>
            <p:cNvGrpSpPr/>
            <p:nvPr/>
          </p:nvGrpSpPr>
          <p:grpSpPr>
            <a:xfrm>
              <a:off x="4404809" y="6190672"/>
              <a:ext cx="5850362" cy="516645"/>
              <a:chOff x="3031119" y="6100055"/>
              <a:chExt cx="5850362" cy="516645"/>
            </a:xfrm>
          </p:grpSpPr>
          <p:sp>
            <p:nvSpPr>
              <p:cNvPr id="5" name="角丸四角形 4"/>
              <p:cNvSpPr/>
              <p:nvPr/>
            </p:nvSpPr>
            <p:spPr>
              <a:xfrm>
                <a:off x="3031119" y="6100055"/>
                <a:ext cx="5850362" cy="516645"/>
              </a:xfrm>
              <a:prstGeom prst="roundRect">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 name="テキスト ボックス 3"/>
              <p:cNvSpPr txBox="1"/>
              <p:nvPr/>
            </p:nvSpPr>
            <p:spPr>
              <a:xfrm>
                <a:off x="4301583" y="6185470"/>
                <a:ext cx="3347535" cy="369332"/>
              </a:xfrm>
              <a:prstGeom prst="rect">
                <a:avLst/>
              </a:prstGeom>
              <a:noFill/>
            </p:spPr>
            <p:txBody>
              <a:bodyPr wrap="square" rtlCol="0">
                <a:spAutoFit/>
              </a:bodyPr>
              <a:lstStyle/>
              <a:p>
                <a:r>
                  <a:rPr lang="ja-JP" altLang="en-US" b="1" dirty="0">
                    <a:solidFill>
                      <a:srgbClr val="C00000"/>
                    </a:solidFill>
                  </a:rPr>
                  <a:t>都道府県（自立支援）協議会</a:t>
                </a:r>
              </a:p>
            </p:txBody>
          </p:sp>
        </p:grpSp>
        <p:sp>
          <p:nvSpPr>
            <p:cNvPr id="7" name="上矢印 6"/>
            <p:cNvSpPr/>
            <p:nvPr/>
          </p:nvSpPr>
          <p:spPr>
            <a:xfrm>
              <a:off x="5805990" y="5864970"/>
              <a:ext cx="660400" cy="279400"/>
            </a:xfrm>
            <a:prstGeom prst="up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 name="角丸四角形 7"/>
            <p:cNvSpPr/>
            <p:nvPr/>
          </p:nvSpPr>
          <p:spPr>
            <a:xfrm>
              <a:off x="4203701" y="571501"/>
              <a:ext cx="6252581" cy="5184519"/>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 name="タイトル 1"/>
            <p:cNvSpPr txBox="1">
              <a:spLocks/>
            </p:cNvSpPr>
            <p:nvPr/>
          </p:nvSpPr>
          <p:spPr>
            <a:xfrm>
              <a:off x="4772025" y="388839"/>
              <a:ext cx="5464173" cy="346075"/>
            </a:xfrm>
            <a:prstGeom prst="rect">
              <a:avLst/>
            </a:prstGeom>
            <a:solidFill>
              <a:schemeClr val="bg1"/>
            </a:solidFill>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a:t>相談支援事業の全体像（「手引き」図</a:t>
              </a:r>
              <a:r>
                <a:rPr lang="en-US" altLang="ja-JP" sz="1800" dirty="0"/>
                <a:t>Ⅰ</a:t>
              </a:r>
              <a:r>
                <a:rPr lang="ja-JP" altLang="en-US" sz="1800" dirty="0"/>
                <a:t>－１）</a:t>
              </a:r>
            </a:p>
          </p:txBody>
        </p:sp>
        <p:sp>
          <p:nvSpPr>
            <p:cNvPr id="19" name="上矢印 18"/>
            <p:cNvSpPr/>
            <p:nvPr/>
          </p:nvSpPr>
          <p:spPr>
            <a:xfrm rot="10800000">
              <a:off x="7769337" y="5864970"/>
              <a:ext cx="660400" cy="279400"/>
            </a:xfrm>
            <a:prstGeom prst="up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grpSp>
      <p:grpSp>
        <p:nvGrpSpPr>
          <p:cNvPr id="11" name="グループ化 10"/>
          <p:cNvGrpSpPr/>
          <p:nvPr/>
        </p:nvGrpSpPr>
        <p:grpSpPr>
          <a:xfrm>
            <a:off x="494649" y="3095820"/>
            <a:ext cx="2881854" cy="1038202"/>
            <a:chOff x="305150" y="1799163"/>
            <a:chExt cx="2934715" cy="1038202"/>
          </a:xfrm>
          <a:solidFill>
            <a:schemeClr val="accent5">
              <a:lumMod val="20000"/>
              <a:lumOff val="80000"/>
            </a:schemeClr>
          </a:solidFill>
        </p:grpSpPr>
        <p:sp>
          <p:nvSpPr>
            <p:cNvPr id="12" name="角丸四角形吹き出し 11"/>
            <p:cNvSpPr/>
            <p:nvPr/>
          </p:nvSpPr>
          <p:spPr>
            <a:xfrm>
              <a:off x="305150" y="1799163"/>
              <a:ext cx="2934715" cy="1038202"/>
            </a:xfrm>
            <a:prstGeom prst="wedgeRoundRectCallout">
              <a:avLst>
                <a:gd name="adj1" fmla="val 35305"/>
                <a:gd name="adj2" fmla="val 72350"/>
                <a:gd name="adj3" fmla="val 16667"/>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3" name="テキスト ボックス 12"/>
            <p:cNvSpPr txBox="1"/>
            <p:nvPr/>
          </p:nvSpPr>
          <p:spPr>
            <a:xfrm>
              <a:off x="397849" y="1856599"/>
              <a:ext cx="2774117" cy="923330"/>
            </a:xfrm>
            <a:prstGeom prst="rect">
              <a:avLst/>
            </a:prstGeom>
            <a:grpFill/>
          </p:spPr>
          <p:txBody>
            <a:bodyPr wrap="square" rtlCol="0">
              <a:spAutoFit/>
            </a:bodyPr>
            <a:lstStyle/>
            <a:p>
              <a:r>
                <a:rPr lang="ja-JP" altLang="ja-JP" dirty="0"/>
                <a:t>障害者等の地域生活</a:t>
              </a:r>
              <a:endParaRPr lang="en-US" altLang="ja-JP" dirty="0"/>
            </a:p>
            <a:p>
              <a:r>
                <a:rPr lang="ja-JP" altLang="ja-JP" dirty="0"/>
                <a:t>を支援するため</a:t>
              </a:r>
              <a:r>
                <a:rPr lang="ja-JP" altLang="ja-JP" dirty="0">
                  <a:solidFill>
                    <a:srgbClr val="FF0000"/>
                  </a:solidFill>
                </a:rPr>
                <a:t>官民が</a:t>
              </a:r>
              <a:endParaRPr lang="en-US" altLang="ja-JP" dirty="0">
                <a:solidFill>
                  <a:srgbClr val="FF0000"/>
                </a:solidFill>
              </a:endParaRPr>
            </a:p>
            <a:p>
              <a:r>
                <a:rPr lang="ja-JP" altLang="ja-JP" dirty="0">
                  <a:solidFill>
                    <a:srgbClr val="FF0000"/>
                  </a:solidFill>
                </a:rPr>
                <a:t>協働</a:t>
              </a:r>
              <a:r>
                <a:rPr lang="ja-JP" altLang="ja-JP" dirty="0"/>
                <a:t>するシステム</a:t>
              </a:r>
              <a:r>
                <a:rPr lang="ja-JP" altLang="en-US" dirty="0"/>
                <a:t>の中核</a:t>
              </a:r>
              <a:endParaRPr lang="en-US" altLang="ja-JP" dirty="0">
                <a:solidFill>
                  <a:srgbClr val="FF0000"/>
                </a:solidFill>
              </a:endParaRPr>
            </a:p>
          </p:txBody>
        </p:sp>
      </p:grpSp>
      <p:grpSp>
        <p:nvGrpSpPr>
          <p:cNvPr id="14" name="グループ化 13"/>
          <p:cNvGrpSpPr/>
          <p:nvPr/>
        </p:nvGrpSpPr>
        <p:grpSpPr>
          <a:xfrm>
            <a:off x="4605879" y="3358497"/>
            <a:ext cx="2409639" cy="895350"/>
            <a:chOff x="572633" y="1770376"/>
            <a:chExt cx="2453838" cy="929914"/>
          </a:xfrm>
          <a:solidFill>
            <a:schemeClr val="accent5">
              <a:lumMod val="20000"/>
              <a:lumOff val="80000"/>
            </a:schemeClr>
          </a:solidFill>
        </p:grpSpPr>
        <p:sp>
          <p:nvSpPr>
            <p:cNvPr id="15" name="角丸四角形吹き出し 14"/>
            <p:cNvSpPr/>
            <p:nvPr/>
          </p:nvSpPr>
          <p:spPr>
            <a:xfrm>
              <a:off x="572633" y="1770376"/>
              <a:ext cx="2453838" cy="929914"/>
            </a:xfrm>
            <a:prstGeom prst="wedgeRoundRectCallout">
              <a:avLst>
                <a:gd name="adj1" fmla="val -63501"/>
                <a:gd name="adj2" fmla="val 32607"/>
                <a:gd name="adj3" fmla="val 16667"/>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テキスト ボックス 15"/>
            <p:cNvSpPr txBox="1"/>
            <p:nvPr/>
          </p:nvSpPr>
          <p:spPr>
            <a:xfrm>
              <a:off x="679140" y="1894985"/>
              <a:ext cx="2269733" cy="735214"/>
            </a:xfrm>
            <a:prstGeom prst="rect">
              <a:avLst/>
            </a:prstGeom>
            <a:grpFill/>
          </p:spPr>
          <p:txBody>
            <a:bodyPr wrap="square" rtlCol="0">
              <a:spAutoFit/>
            </a:bodyPr>
            <a:lstStyle/>
            <a:p>
              <a:r>
                <a:rPr lang="ja-JP" altLang="ja-JP" sz="2000" dirty="0"/>
                <a:t>「</a:t>
              </a:r>
              <a:r>
                <a:rPr lang="ja-JP" altLang="ja-JP" sz="2000" dirty="0">
                  <a:solidFill>
                    <a:srgbClr val="FF0000"/>
                  </a:solidFill>
                </a:rPr>
                <a:t>個から地域へ</a:t>
              </a:r>
              <a:r>
                <a:rPr lang="ja-JP" altLang="ja-JP" sz="2000" dirty="0"/>
                <a:t>」</a:t>
              </a:r>
              <a:endParaRPr lang="en-US" altLang="ja-JP" sz="2000" dirty="0"/>
            </a:p>
            <a:p>
              <a:r>
                <a:rPr lang="ja-JP" altLang="en-US" sz="2000" dirty="0"/>
                <a:t>　</a:t>
              </a:r>
              <a:r>
                <a:rPr lang="ja-JP" altLang="ja-JP" sz="2000" dirty="0"/>
                <a:t>の取組が重要</a:t>
              </a:r>
              <a:endParaRPr lang="en-US" altLang="ja-JP" sz="2000" dirty="0"/>
            </a:p>
          </p:txBody>
        </p:sp>
      </p:grpSp>
      <p:grpSp>
        <p:nvGrpSpPr>
          <p:cNvPr id="17" name="グループ化 16"/>
          <p:cNvGrpSpPr/>
          <p:nvPr/>
        </p:nvGrpSpPr>
        <p:grpSpPr>
          <a:xfrm>
            <a:off x="5324830" y="4422494"/>
            <a:ext cx="3228975" cy="971550"/>
            <a:chOff x="483826" y="1761063"/>
            <a:chExt cx="3365081" cy="971550"/>
          </a:xfrm>
          <a:solidFill>
            <a:schemeClr val="accent5">
              <a:lumMod val="20000"/>
              <a:lumOff val="80000"/>
            </a:schemeClr>
          </a:solidFill>
        </p:grpSpPr>
        <p:sp>
          <p:nvSpPr>
            <p:cNvPr id="18" name="角丸四角形吹き出し 17"/>
            <p:cNvSpPr/>
            <p:nvPr/>
          </p:nvSpPr>
          <p:spPr>
            <a:xfrm>
              <a:off x="483826" y="1761063"/>
              <a:ext cx="3365081" cy="971550"/>
            </a:xfrm>
            <a:prstGeom prst="wedgeRoundRectCallout">
              <a:avLst>
                <a:gd name="adj1" fmla="val -67116"/>
                <a:gd name="adj2" fmla="val 59245"/>
                <a:gd name="adj3" fmla="val 16667"/>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0" name="テキスト ボックス 19"/>
            <p:cNvSpPr txBox="1"/>
            <p:nvPr/>
          </p:nvSpPr>
          <p:spPr>
            <a:xfrm>
              <a:off x="572633" y="1894985"/>
              <a:ext cx="3171617" cy="707886"/>
            </a:xfrm>
            <a:prstGeom prst="rect">
              <a:avLst/>
            </a:prstGeom>
            <a:grpFill/>
          </p:spPr>
          <p:txBody>
            <a:bodyPr wrap="square" rtlCol="0">
              <a:spAutoFit/>
            </a:bodyPr>
            <a:lstStyle/>
            <a:p>
              <a:r>
                <a:rPr lang="ja-JP" altLang="en-US" sz="2000" dirty="0">
                  <a:solidFill>
                    <a:srgbClr val="FF0000"/>
                  </a:solidFill>
                </a:rPr>
                <a:t>市町村～都道府県協議会</a:t>
              </a:r>
              <a:endParaRPr lang="en-US" altLang="ja-JP" sz="2000" dirty="0">
                <a:solidFill>
                  <a:srgbClr val="FF0000"/>
                </a:solidFill>
              </a:endParaRPr>
            </a:p>
            <a:p>
              <a:r>
                <a:rPr lang="ja-JP" altLang="en-US" sz="2000" dirty="0"/>
                <a:t>のつながりが重要</a:t>
              </a:r>
              <a:endParaRPr lang="en-US" altLang="ja-JP" sz="2000" dirty="0"/>
            </a:p>
          </p:txBody>
        </p:sp>
      </p:grpSp>
    </p:spTree>
    <p:extLst>
      <p:ext uri="{BB962C8B-B14F-4D97-AF65-F5344CB8AC3E}">
        <p14:creationId xmlns:p14="http://schemas.microsoft.com/office/powerpoint/2010/main" val="3200328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randombar(horizontal)">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randombar(horizontal)">
                                      <p:cBhvr>
                                        <p:cTn id="1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03C092-D0BB-13BA-1E28-A118FCE39F8A}"/>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EE867C0-F023-29C7-610E-B1CDB1F91134}"/>
              </a:ext>
            </a:extLst>
          </p:cNvPr>
          <p:cNvSpPr>
            <a:spLocks noGrp="1"/>
          </p:cNvSpPr>
          <p:nvPr>
            <p:ph type="sldNum" sz="quarter" idx="12"/>
          </p:nvPr>
        </p:nvSpPr>
        <p:spPr/>
        <p:txBody>
          <a:bodyPr/>
          <a:lstStyle/>
          <a:p>
            <a:fld id="{723DC7A6-A3E6-40A6-A88F-7A8EA63E7490}" type="slidenum">
              <a:rPr kumimoji="1" lang="ja-JP" altLang="en-US" smtClean="0"/>
              <a:t>6</a:t>
            </a:fld>
            <a:endParaRPr kumimoji="1" lang="ja-JP" altLang="en-US"/>
          </a:p>
        </p:txBody>
      </p:sp>
      <p:grpSp>
        <p:nvGrpSpPr>
          <p:cNvPr id="24" name="グループ化 23">
            <a:extLst>
              <a:ext uri="{FF2B5EF4-FFF2-40B4-BE49-F238E27FC236}">
                <a16:creationId xmlns:a16="http://schemas.microsoft.com/office/drawing/2014/main" id="{BD680AAA-6B9E-A238-C4AF-F94CDF480325}"/>
              </a:ext>
            </a:extLst>
          </p:cNvPr>
          <p:cNvGrpSpPr/>
          <p:nvPr/>
        </p:nvGrpSpPr>
        <p:grpSpPr>
          <a:xfrm>
            <a:off x="544286" y="1846183"/>
            <a:ext cx="5756905" cy="1770074"/>
            <a:chOff x="544286" y="1846183"/>
            <a:chExt cx="5756905" cy="1770074"/>
          </a:xfrm>
        </p:grpSpPr>
        <p:sp>
          <p:nvSpPr>
            <p:cNvPr id="1129" name="Rectangle 9">
              <a:extLst>
                <a:ext uri="{FF2B5EF4-FFF2-40B4-BE49-F238E27FC236}">
                  <a16:creationId xmlns:a16="http://schemas.microsoft.com/office/drawing/2014/main" id="{81DDC406-61E8-36C5-892A-36ADA0BA7B7F}"/>
                </a:ext>
              </a:extLst>
            </p:cNvPr>
            <p:cNvSpPr>
              <a:spLocks noChangeArrowheads="1"/>
            </p:cNvSpPr>
            <p:nvPr/>
          </p:nvSpPr>
          <p:spPr bwMode="auto">
            <a:xfrm>
              <a:off x="2914127" y="1873148"/>
              <a:ext cx="2308324" cy="276999"/>
            </a:xfrm>
            <a:prstGeom prst="rect">
              <a:avLst/>
            </a:prstGeom>
            <a:solidFill>
              <a:srgbClr val="FFFFFF"/>
            </a:solidFill>
            <a:ln w="9525">
              <a:noFill/>
              <a:miter lim="800000"/>
              <a:headEnd/>
              <a:tailEnd/>
            </a:ln>
          </p:spPr>
          <p:txBody>
            <a:bodyPr rot="0" vert="horz" wrap="none" lIns="0" tIns="0" rIns="0" bIns="0" anchor="ctr" anchorCtr="0">
              <a:spAutoFit/>
            </a:bodyPr>
            <a:lstStyle/>
            <a:p>
              <a:pPr algn="ctr"/>
              <a:r>
                <a:rPr lang="ja-JP" b="1" kern="0" dirty="0">
                  <a:solidFill>
                    <a:srgbClr val="000000"/>
                  </a:solidFill>
                  <a:effectLst/>
                  <a:latin typeface="+mn-ea"/>
                  <a:cs typeface="ＭＳ ゴシック" panose="020B0609070205080204" pitchFamily="49" charset="-128"/>
                </a:rPr>
                <a:t>利用者（本人・家族）</a:t>
              </a:r>
              <a:endParaRPr lang="ja-JP" sz="2000" b="1" kern="100" dirty="0">
                <a:effectLst/>
                <a:latin typeface="+mn-ea"/>
                <a:cs typeface="Times New Roman" panose="02020603050405020304" pitchFamily="18" charset="0"/>
              </a:endParaRPr>
            </a:p>
          </p:txBody>
        </p:sp>
        <p:sp>
          <p:nvSpPr>
            <p:cNvPr id="1130" name="Freeform 84">
              <a:extLst>
                <a:ext uri="{FF2B5EF4-FFF2-40B4-BE49-F238E27FC236}">
                  <a16:creationId xmlns:a16="http://schemas.microsoft.com/office/drawing/2014/main" id="{0295E723-C369-E7F2-9B04-72124F3C9720}"/>
                </a:ext>
              </a:extLst>
            </p:cNvPr>
            <p:cNvSpPr>
              <a:spLocks/>
            </p:cNvSpPr>
            <p:nvPr/>
          </p:nvSpPr>
          <p:spPr bwMode="auto">
            <a:xfrm>
              <a:off x="3050661" y="2161093"/>
              <a:ext cx="709169" cy="481296"/>
            </a:xfrm>
            <a:custGeom>
              <a:avLst/>
              <a:gdLst>
                <a:gd name="T0" fmla="*/ 0 w 324"/>
                <a:gd name="T1" fmla="*/ 461 h 604"/>
                <a:gd name="T2" fmla="*/ 81 w 324"/>
                <a:gd name="T3" fmla="*/ 461 h 604"/>
                <a:gd name="T4" fmla="*/ 81 w 324"/>
                <a:gd name="T5" fmla="*/ 0 h 604"/>
                <a:gd name="T6" fmla="*/ 243 w 324"/>
                <a:gd name="T7" fmla="*/ 0 h 604"/>
                <a:gd name="T8" fmla="*/ 243 w 324"/>
                <a:gd name="T9" fmla="*/ 461 h 604"/>
                <a:gd name="T10" fmla="*/ 324 w 324"/>
                <a:gd name="T11" fmla="*/ 461 h 604"/>
                <a:gd name="T12" fmla="*/ 162 w 324"/>
                <a:gd name="T13" fmla="*/ 604 h 604"/>
                <a:gd name="T14" fmla="*/ 0 w 324"/>
                <a:gd name="T15" fmla="*/ 461 h 6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4" h="604">
                  <a:moveTo>
                    <a:pt x="0" y="461"/>
                  </a:moveTo>
                  <a:lnTo>
                    <a:pt x="81" y="461"/>
                  </a:lnTo>
                  <a:lnTo>
                    <a:pt x="81" y="0"/>
                  </a:lnTo>
                  <a:lnTo>
                    <a:pt x="243" y="0"/>
                  </a:lnTo>
                  <a:lnTo>
                    <a:pt x="243" y="461"/>
                  </a:lnTo>
                  <a:lnTo>
                    <a:pt x="324" y="461"/>
                  </a:lnTo>
                  <a:lnTo>
                    <a:pt x="162" y="604"/>
                  </a:lnTo>
                  <a:lnTo>
                    <a:pt x="0" y="461"/>
                  </a:lnTo>
                  <a:close/>
                </a:path>
              </a:pathLst>
            </a:custGeom>
            <a:solidFill>
              <a:srgbClr val="FF0000"/>
            </a:solidFill>
            <a:ln w="9525">
              <a:solidFill>
                <a:schemeClr val="tx1"/>
              </a:solidFill>
              <a:round/>
              <a:headEnd/>
              <a:tailEnd/>
            </a:ln>
          </p:spPr>
          <p:txBody>
            <a:bodyPr rot="0" vert="horz" wrap="square" lIns="91440" tIns="45720" rIns="91440" bIns="45720" anchor="t" anchorCtr="0" upright="1">
              <a:noAutofit/>
            </a:bodyPr>
            <a:lstStyle/>
            <a:p>
              <a:endParaRPr lang="ja-JP" altLang="en-US" dirty="0"/>
            </a:p>
          </p:txBody>
        </p:sp>
        <p:grpSp>
          <p:nvGrpSpPr>
            <p:cNvPr id="3" name="グループ化 2">
              <a:extLst>
                <a:ext uri="{FF2B5EF4-FFF2-40B4-BE49-F238E27FC236}">
                  <a16:creationId xmlns:a16="http://schemas.microsoft.com/office/drawing/2014/main" id="{0766B322-F25B-9F26-2884-7F2E60852D3F}"/>
                </a:ext>
              </a:extLst>
            </p:cNvPr>
            <p:cNvGrpSpPr/>
            <p:nvPr/>
          </p:nvGrpSpPr>
          <p:grpSpPr>
            <a:xfrm>
              <a:off x="544286" y="2660398"/>
              <a:ext cx="5756905" cy="955859"/>
              <a:chOff x="385921" y="3005269"/>
              <a:chExt cx="5756905" cy="955859"/>
            </a:xfrm>
          </p:grpSpPr>
          <p:sp>
            <p:nvSpPr>
              <p:cNvPr id="1131" name="テキスト ボックス 1130">
                <a:extLst>
                  <a:ext uri="{FF2B5EF4-FFF2-40B4-BE49-F238E27FC236}">
                    <a16:creationId xmlns:a16="http://schemas.microsoft.com/office/drawing/2014/main" id="{0EE505E2-A83E-7E6E-822E-F02EE356E07E}"/>
                  </a:ext>
                </a:extLst>
              </p:cNvPr>
              <p:cNvSpPr txBox="1"/>
              <p:nvPr/>
            </p:nvSpPr>
            <p:spPr>
              <a:xfrm>
                <a:off x="385921" y="3006210"/>
                <a:ext cx="1965960" cy="954107"/>
              </a:xfrm>
              <a:prstGeom prst="rect">
                <a:avLst/>
              </a:prstGeom>
              <a:solidFill>
                <a:schemeClr val="accent6">
                  <a:lumMod val="40000"/>
                  <a:lumOff val="60000"/>
                </a:schemeClr>
              </a:solidFill>
              <a:ln w="28575">
                <a:solidFill>
                  <a:schemeClr val="accent2"/>
                </a:solidFill>
              </a:ln>
            </p:spPr>
            <p:txBody>
              <a:bodyPr wrap="square" rtlCol="0">
                <a:spAutoFit/>
              </a:bodyPr>
              <a:lstStyle/>
              <a:p>
                <a:pPr algn="ctr"/>
                <a:r>
                  <a:rPr kumimoji="1" lang="ja-JP" altLang="en-US" sz="1400" b="1" dirty="0"/>
                  <a:t>＜一般相談支援＞</a:t>
                </a:r>
                <a:endParaRPr kumimoji="1" lang="en-US" altLang="ja-JP" sz="1400" b="1" dirty="0"/>
              </a:p>
              <a:p>
                <a:pPr algn="ctr"/>
                <a:r>
                  <a:rPr kumimoji="1" lang="ja-JP" altLang="en-US" sz="1400" b="1" dirty="0"/>
                  <a:t>・基本相談支援</a:t>
                </a:r>
                <a:endParaRPr kumimoji="1" lang="en-US" altLang="ja-JP" sz="1400" b="1" dirty="0"/>
              </a:p>
              <a:p>
                <a:pPr algn="ctr"/>
                <a:endParaRPr kumimoji="1" lang="en-US" altLang="ja-JP" sz="1400" b="1" dirty="0"/>
              </a:p>
              <a:p>
                <a:pPr algn="ctr"/>
                <a:r>
                  <a:rPr kumimoji="1" lang="ja-JP" altLang="en-US" sz="1400" b="1" dirty="0"/>
                  <a:t>・地域相談支援</a:t>
                </a:r>
              </a:p>
            </p:txBody>
          </p:sp>
          <p:sp>
            <p:nvSpPr>
              <p:cNvPr id="1132" name="テキスト ボックス 1131">
                <a:extLst>
                  <a:ext uri="{FF2B5EF4-FFF2-40B4-BE49-F238E27FC236}">
                    <a16:creationId xmlns:a16="http://schemas.microsoft.com/office/drawing/2014/main" id="{381E2332-2F30-D287-B54E-027DB411C1FF}"/>
                  </a:ext>
                </a:extLst>
              </p:cNvPr>
              <p:cNvSpPr txBox="1"/>
              <p:nvPr/>
            </p:nvSpPr>
            <p:spPr>
              <a:xfrm>
                <a:off x="4324186" y="3005269"/>
                <a:ext cx="1818640" cy="954107"/>
              </a:xfrm>
              <a:prstGeom prst="rect">
                <a:avLst/>
              </a:prstGeom>
              <a:solidFill>
                <a:srgbClr val="FFCCFF"/>
              </a:solidFill>
              <a:ln w="28575">
                <a:solidFill>
                  <a:schemeClr val="accent2"/>
                </a:solidFill>
              </a:ln>
            </p:spPr>
            <p:txBody>
              <a:bodyPr wrap="square" rtlCol="0">
                <a:spAutoFit/>
              </a:bodyPr>
              <a:lstStyle/>
              <a:p>
                <a:pPr algn="ctr"/>
                <a:r>
                  <a:rPr kumimoji="1" lang="ja-JP" altLang="en-US" sz="1400" b="1" dirty="0"/>
                  <a:t>＜障害者相談支援＞</a:t>
                </a:r>
                <a:endParaRPr kumimoji="1" lang="en-US" altLang="ja-JP" sz="1400" b="1" dirty="0"/>
              </a:p>
              <a:p>
                <a:pPr algn="ctr"/>
                <a:endParaRPr kumimoji="1" lang="en-US" altLang="ja-JP" sz="1400" b="1" dirty="0"/>
              </a:p>
              <a:p>
                <a:pPr algn="ctr"/>
                <a:r>
                  <a:rPr kumimoji="1" lang="ja-JP" altLang="en-US" sz="1400" b="1" dirty="0"/>
                  <a:t>・一般的な相談</a:t>
                </a:r>
                <a:endParaRPr kumimoji="1" lang="en-US" altLang="ja-JP" sz="1400" b="1" dirty="0"/>
              </a:p>
              <a:p>
                <a:pPr algn="ctr"/>
                <a:endParaRPr kumimoji="1" lang="ja-JP" altLang="en-US" sz="1400" b="1" dirty="0"/>
              </a:p>
            </p:txBody>
          </p:sp>
          <p:sp>
            <p:nvSpPr>
              <p:cNvPr id="1133" name="テキスト ボックス 1132">
                <a:extLst>
                  <a:ext uri="{FF2B5EF4-FFF2-40B4-BE49-F238E27FC236}">
                    <a16:creationId xmlns:a16="http://schemas.microsoft.com/office/drawing/2014/main" id="{139A3F45-632E-4A44-F81E-1FCFEA26F797}"/>
                  </a:ext>
                </a:extLst>
              </p:cNvPr>
              <p:cNvSpPr txBox="1"/>
              <p:nvPr/>
            </p:nvSpPr>
            <p:spPr>
              <a:xfrm>
                <a:off x="2356540" y="3007021"/>
                <a:ext cx="1965960" cy="954107"/>
              </a:xfrm>
              <a:prstGeom prst="rect">
                <a:avLst/>
              </a:prstGeom>
              <a:solidFill>
                <a:schemeClr val="accent5">
                  <a:lumMod val="40000"/>
                  <a:lumOff val="60000"/>
                </a:schemeClr>
              </a:solidFill>
              <a:ln w="28575">
                <a:solidFill>
                  <a:schemeClr val="accent2"/>
                </a:solidFill>
              </a:ln>
            </p:spPr>
            <p:txBody>
              <a:bodyPr wrap="square" rtlCol="0">
                <a:spAutoFit/>
              </a:bodyPr>
              <a:lstStyle/>
              <a:p>
                <a:pPr algn="ctr"/>
                <a:r>
                  <a:rPr kumimoji="1" lang="ja-JP" altLang="en-US" sz="1400" b="1" dirty="0"/>
                  <a:t>＜特定相談支援＞</a:t>
                </a:r>
                <a:endParaRPr kumimoji="1" lang="en-US" altLang="ja-JP" sz="1400" b="1" dirty="0"/>
              </a:p>
              <a:p>
                <a:pPr algn="ctr"/>
                <a:r>
                  <a:rPr kumimoji="1" lang="ja-JP" altLang="en-US" sz="1400" b="1" dirty="0"/>
                  <a:t>＜障害児相談支援＞</a:t>
                </a:r>
                <a:endParaRPr kumimoji="1" lang="en-US" altLang="ja-JP" sz="1400" b="1" dirty="0"/>
              </a:p>
              <a:p>
                <a:pPr algn="ctr"/>
                <a:r>
                  <a:rPr kumimoji="1" lang="ja-JP" altLang="en-US" sz="1400" b="1" dirty="0"/>
                  <a:t>・基本相談支援</a:t>
                </a:r>
                <a:endParaRPr kumimoji="1" lang="en-US" altLang="ja-JP" sz="1400" b="1" dirty="0"/>
              </a:p>
              <a:p>
                <a:pPr algn="ctr"/>
                <a:r>
                  <a:rPr kumimoji="1" lang="ja-JP" altLang="en-US" sz="1400" b="1" dirty="0"/>
                  <a:t>・計画相談支援</a:t>
                </a:r>
              </a:p>
            </p:txBody>
          </p:sp>
        </p:grpSp>
        <p:pic>
          <p:nvPicPr>
            <p:cNvPr id="10" name="Picture 2" descr="説明を受けるカップルのイラスト">
              <a:extLst>
                <a:ext uri="{FF2B5EF4-FFF2-40B4-BE49-F238E27FC236}">
                  <a16:creationId xmlns:a16="http://schemas.microsoft.com/office/drawing/2014/main" id="{5B292F2D-A4EA-586C-0D35-EB8FF98702A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36060" y="1846183"/>
              <a:ext cx="914474" cy="83674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0" name="グループ化 29">
            <a:extLst>
              <a:ext uri="{FF2B5EF4-FFF2-40B4-BE49-F238E27FC236}">
                <a16:creationId xmlns:a16="http://schemas.microsoft.com/office/drawing/2014/main" id="{2A480BE1-652C-501F-23A9-395C09D4F225}"/>
              </a:ext>
            </a:extLst>
          </p:cNvPr>
          <p:cNvGrpSpPr/>
          <p:nvPr/>
        </p:nvGrpSpPr>
        <p:grpSpPr>
          <a:xfrm>
            <a:off x="411253" y="1675103"/>
            <a:ext cx="6029921" cy="2791358"/>
            <a:chOff x="411253" y="1675103"/>
            <a:chExt cx="6029921" cy="2791358"/>
          </a:xfrm>
        </p:grpSpPr>
        <p:sp>
          <p:nvSpPr>
            <p:cNvPr id="13" name="正方形/長方形 12">
              <a:extLst>
                <a:ext uri="{FF2B5EF4-FFF2-40B4-BE49-F238E27FC236}">
                  <a16:creationId xmlns:a16="http://schemas.microsoft.com/office/drawing/2014/main" id="{F41693F7-B2C1-87DB-D4BA-B2A06CCB7504}"/>
                </a:ext>
              </a:extLst>
            </p:cNvPr>
            <p:cNvSpPr/>
            <p:nvPr/>
          </p:nvSpPr>
          <p:spPr>
            <a:xfrm>
              <a:off x="411253" y="1675103"/>
              <a:ext cx="6029921" cy="2791358"/>
            </a:xfrm>
            <a:prstGeom prst="rect">
              <a:avLst/>
            </a:prstGeom>
            <a:noFill/>
            <a:ln w="31750" cmpd="dbl">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 name="グループ化 7">
              <a:extLst>
                <a:ext uri="{FF2B5EF4-FFF2-40B4-BE49-F238E27FC236}">
                  <a16:creationId xmlns:a16="http://schemas.microsoft.com/office/drawing/2014/main" id="{02A22349-37F4-2462-2C82-19CAA6ED9AFC}"/>
                </a:ext>
              </a:extLst>
            </p:cNvPr>
            <p:cNvGrpSpPr/>
            <p:nvPr/>
          </p:nvGrpSpPr>
          <p:grpSpPr>
            <a:xfrm>
              <a:off x="500715" y="1779390"/>
              <a:ext cx="1116466" cy="920286"/>
              <a:chOff x="500715" y="1779390"/>
              <a:chExt cx="1116466" cy="920286"/>
            </a:xfrm>
          </p:grpSpPr>
          <p:grpSp>
            <p:nvGrpSpPr>
              <p:cNvPr id="4" name="グループ化 3">
                <a:extLst>
                  <a:ext uri="{FF2B5EF4-FFF2-40B4-BE49-F238E27FC236}">
                    <a16:creationId xmlns:a16="http://schemas.microsoft.com/office/drawing/2014/main" id="{A2AEC148-B9BB-4498-1EF5-97880CAA4F69}"/>
                  </a:ext>
                </a:extLst>
              </p:cNvPr>
              <p:cNvGrpSpPr/>
              <p:nvPr/>
            </p:nvGrpSpPr>
            <p:grpSpPr>
              <a:xfrm>
                <a:off x="500715" y="1779390"/>
                <a:ext cx="789458" cy="363737"/>
                <a:chOff x="500715" y="2164397"/>
                <a:chExt cx="789458" cy="363737"/>
              </a:xfrm>
            </p:grpSpPr>
            <p:sp>
              <p:nvSpPr>
                <p:cNvPr id="17" name="楕円 16">
                  <a:extLst>
                    <a:ext uri="{FF2B5EF4-FFF2-40B4-BE49-F238E27FC236}">
                      <a16:creationId xmlns:a16="http://schemas.microsoft.com/office/drawing/2014/main" id="{6026977D-677C-21EA-8EE5-4F4FD1B44F99}"/>
                    </a:ext>
                  </a:extLst>
                </p:cNvPr>
                <p:cNvSpPr/>
                <p:nvPr/>
              </p:nvSpPr>
              <p:spPr>
                <a:xfrm>
                  <a:off x="500715" y="2164397"/>
                  <a:ext cx="789458" cy="354034"/>
                </a:xfrm>
                <a:prstGeom prst="ellipse">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B3471F84-40C4-ABF1-7A94-13880083EC94}"/>
                    </a:ext>
                  </a:extLst>
                </p:cNvPr>
                <p:cNvSpPr txBox="1"/>
                <p:nvPr/>
              </p:nvSpPr>
              <p:spPr>
                <a:xfrm>
                  <a:off x="586169" y="2189580"/>
                  <a:ext cx="643248" cy="338554"/>
                </a:xfrm>
                <a:prstGeom prst="rect">
                  <a:avLst/>
                </a:prstGeom>
                <a:noFill/>
              </p:spPr>
              <p:txBody>
                <a:bodyPr wrap="square" rtlCol="0">
                  <a:spAutoFit/>
                </a:bodyPr>
                <a:lstStyle/>
                <a:p>
                  <a:pPr algn="ctr"/>
                  <a:r>
                    <a:rPr kumimoji="1" lang="ja-JP" altLang="en-US" sz="1600" b="1" dirty="0"/>
                    <a:t>地域</a:t>
                  </a:r>
                </a:p>
              </p:txBody>
            </p:sp>
          </p:grpSp>
          <p:pic>
            <p:nvPicPr>
              <p:cNvPr id="16" name="Picture 6">
                <a:extLst>
                  <a:ext uri="{FF2B5EF4-FFF2-40B4-BE49-F238E27FC236}">
                    <a16:creationId xmlns:a16="http://schemas.microsoft.com/office/drawing/2014/main" id="{7957611F-DF2D-D3A3-7887-8F9FB716257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5660" y="2216726"/>
                <a:ext cx="465793" cy="369169"/>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D51270B8-238B-D3CB-41CC-CA59EC74556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286299" y="1858872"/>
                <a:ext cx="297696" cy="402771"/>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10">
                <a:extLst>
                  <a:ext uri="{FF2B5EF4-FFF2-40B4-BE49-F238E27FC236}">
                    <a16:creationId xmlns:a16="http://schemas.microsoft.com/office/drawing/2014/main" id="{4118070F-D094-717F-3D56-E111F28F90CB}"/>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41453" y="2208868"/>
                <a:ext cx="575728" cy="490808"/>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31" name="グループ化 30">
            <a:extLst>
              <a:ext uri="{FF2B5EF4-FFF2-40B4-BE49-F238E27FC236}">
                <a16:creationId xmlns:a16="http://schemas.microsoft.com/office/drawing/2014/main" id="{D502D7E3-7885-6535-320F-3EA80641A8BE}"/>
              </a:ext>
            </a:extLst>
          </p:cNvPr>
          <p:cNvGrpSpPr/>
          <p:nvPr/>
        </p:nvGrpSpPr>
        <p:grpSpPr>
          <a:xfrm>
            <a:off x="544286" y="1603167"/>
            <a:ext cx="5765800" cy="2750867"/>
            <a:chOff x="544286" y="1603167"/>
            <a:chExt cx="5765800" cy="2750867"/>
          </a:xfrm>
        </p:grpSpPr>
        <p:grpSp>
          <p:nvGrpSpPr>
            <p:cNvPr id="14" name="グループ化 13">
              <a:extLst>
                <a:ext uri="{FF2B5EF4-FFF2-40B4-BE49-F238E27FC236}">
                  <a16:creationId xmlns:a16="http://schemas.microsoft.com/office/drawing/2014/main" id="{374D24C2-06EE-BA8C-3EEA-47C5BA3BB639}"/>
                </a:ext>
              </a:extLst>
            </p:cNvPr>
            <p:cNvGrpSpPr/>
            <p:nvPr/>
          </p:nvGrpSpPr>
          <p:grpSpPr>
            <a:xfrm>
              <a:off x="1551301" y="1603167"/>
              <a:ext cx="539837" cy="1259015"/>
              <a:chOff x="1551301" y="1603167"/>
              <a:chExt cx="539837" cy="1259015"/>
            </a:xfrm>
          </p:grpSpPr>
          <p:sp>
            <p:nvSpPr>
              <p:cNvPr id="1148" name="Freeform 84">
                <a:extLst>
                  <a:ext uri="{FF2B5EF4-FFF2-40B4-BE49-F238E27FC236}">
                    <a16:creationId xmlns:a16="http://schemas.microsoft.com/office/drawing/2014/main" id="{B99C4697-50CB-72BE-40EE-C235255C4E5A}"/>
                  </a:ext>
                </a:extLst>
              </p:cNvPr>
              <p:cNvSpPr>
                <a:spLocks/>
              </p:cNvSpPr>
              <p:nvPr/>
            </p:nvSpPr>
            <p:spPr bwMode="auto">
              <a:xfrm rot="10800000">
                <a:off x="1551301" y="1603167"/>
                <a:ext cx="539837" cy="1033154"/>
              </a:xfrm>
              <a:custGeom>
                <a:avLst/>
                <a:gdLst>
                  <a:gd name="T0" fmla="*/ 0 w 324"/>
                  <a:gd name="T1" fmla="*/ 461 h 604"/>
                  <a:gd name="T2" fmla="*/ 81 w 324"/>
                  <a:gd name="T3" fmla="*/ 461 h 604"/>
                  <a:gd name="T4" fmla="*/ 81 w 324"/>
                  <a:gd name="T5" fmla="*/ 0 h 604"/>
                  <a:gd name="T6" fmla="*/ 243 w 324"/>
                  <a:gd name="T7" fmla="*/ 0 h 604"/>
                  <a:gd name="T8" fmla="*/ 243 w 324"/>
                  <a:gd name="T9" fmla="*/ 461 h 604"/>
                  <a:gd name="T10" fmla="*/ 324 w 324"/>
                  <a:gd name="T11" fmla="*/ 461 h 604"/>
                  <a:gd name="T12" fmla="*/ 162 w 324"/>
                  <a:gd name="T13" fmla="*/ 604 h 604"/>
                  <a:gd name="T14" fmla="*/ 0 w 324"/>
                  <a:gd name="T15" fmla="*/ 461 h 6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4" h="604">
                    <a:moveTo>
                      <a:pt x="0" y="461"/>
                    </a:moveTo>
                    <a:lnTo>
                      <a:pt x="81" y="461"/>
                    </a:lnTo>
                    <a:lnTo>
                      <a:pt x="81" y="0"/>
                    </a:lnTo>
                    <a:lnTo>
                      <a:pt x="243" y="0"/>
                    </a:lnTo>
                    <a:lnTo>
                      <a:pt x="243" y="461"/>
                    </a:lnTo>
                    <a:lnTo>
                      <a:pt x="324" y="461"/>
                    </a:lnTo>
                    <a:lnTo>
                      <a:pt x="162" y="604"/>
                    </a:lnTo>
                    <a:lnTo>
                      <a:pt x="0" y="461"/>
                    </a:lnTo>
                    <a:close/>
                  </a:path>
                </a:pathLst>
              </a:custGeom>
              <a:solidFill>
                <a:schemeClr val="accent2"/>
              </a:solidFill>
              <a:ln w="9525">
                <a:solidFill>
                  <a:schemeClr val="tx1"/>
                </a:solidFill>
                <a:round/>
                <a:headEnd/>
                <a:tailEnd/>
              </a:ln>
            </p:spPr>
            <p:txBody>
              <a:bodyPr rot="0" vert="horz" wrap="square" lIns="91440" tIns="45720" rIns="91440" bIns="45720" anchor="t" anchorCtr="0" upright="1">
                <a:noAutofit/>
              </a:bodyPr>
              <a:lstStyle/>
              <a:p>
                <a:endParaRPr lang="ja-JP" altLang="en-US" dirty="0"/>
              </a:p>
            </p:txBody>
          </p:sp>
          <p:sp>
            <p:nvSpPr>
              <p:cNvPr id="1149" name="テキスト ボックス 1148">
                <a:extLst>
                  <a:ext uri="{FF2B5EF4-FFF2-40B4-BE49-F238E27FC236}">
                    <a16:creationId xmlns:a16="http://schemas.microsoft.com/office/drawing/2014/main" id="{A0EC8A17-C146-6A5F-0A6E-B7C1FB7F0621}"/>
                  </a:ext>
                </a:extLst>
              </p:cNvPr>
              <p:cNvSpPr txBox="1"/>
              <p:nvPr/>
            </p:nvSpPr>
            <p:spPr>
              <a:xfrm>
                <a:off x="1649009" y="1648243"/>
                <a:ext cx="346249" cy="1213939"/>
              </a:xfrm>
              <a:prstGeom prst="rect">
                <a:avLst/>
              </a:prstGeom>
              <a:noFill/>
            </p:spPr>
            <p:txBody>
              <a:bodyPr vert="eaVert" wrap="square" rtlCol="0">
                <a:spAutoFit/>
              </a:bodyPr>
              <a:lstStyle/>
              <a:p>
                <a:r>
                  <a:rPr kumimoji="1" lang="ja-JP" altLang="en-US" sz="1050" b="1" dirty="0">
                    <a:solidFill>
                      <a:schemeClr val="bg1"/>
                    </a:solidFill>
                  </a:rPr>
                  <a:t>相談の支援課題</a:t>
                </a:r>
              </a:p>
            </p:txBody>
          </p:sp>
        </p:grpSp>
        <p:grpSp>
          <p:nvGrpSpPr>
            <p:cNvPr id="29" name="グループ化 28">
              <a:extLst>
                <a:ext uri="{FF2B5EF4-FFF2-40B4-BE49-F238E27FC236}">
                  <a16:creationId xmlns:a16="http://schemas.microsoft.com/office/drawing/2014/main" id="{81052983-8474-84CA-4BA7-D3A7AF84589C}"/>
                </a:ext>
              </a:extLst>
            </p:cNvPr>
            <p:cNvGrpSpPr/>
            <p:nvPr/>
          </p:nvGrpSpPr>
          <p:grpSpPr>
            <a:xfrm>
              <a:off x="544286" y="2131867"/>
              <a:ext cx="5765800" cy="2222167"/>
              <a:chOff x="544286" y="2131867"/>
              <a:chExt cx="5765800" cy="2222167"/>
            </a:xfrm>
          </p:grpSpPr>
          <p:sp>
            <p:nvSpPr>
              <p:cNvPr id="1134" name="テキスト ボックス 1133">
                <a:extLst>
                  <a:ext uri="{FF2B5EF4-FFF2-40B4-BE49-F238E27FC236}">
                    <a16:creationId xmlns:a16="http://schemas.microsoft.com/office/drawing/2014/main" id="{C0767FFC-90EE-BA84-E2FD-BFDD15CCE2AD}"/>
                  </a:ext>
                </a:extLst>
              </p:cNvPr>
              <p:cNvSpPr txBox="1"/>
              <p:nvPr/>
            </p:nvSpPr>
            <p:spPr>
              <a:xfrm>
                <a:off x="544286" y="3830814"/>
                <a:ext cx="5765800" cy="523220"/>
              </a:xfrm>
              <a:prstGeom prst="rect">
                <a:avLst/>
              </a:prstGeom>
              <a:solidFill>
                <a:schemeClr val="accent2">
                  <a:lumMod val="20000"/>
                  <a:lumOff val="80000"/>
                </a:schemeClr>
              </a:solidFill>
              <a:ln>
                <a:noFill/>
              </a:ln>
            </p:spPr>
            <p:txBody>
              <a:bodyPr wrap="square" rtlCol="0">
                <a:spAutoFit/>
              </a:bodyPr>
              <a:lstStyle/>
              <a:p>
                <a:pPr algn="ctr"/>
                <a:r>
                  <a:rPr kumimoji="1" lang="ja-JP" altLang="en-US" sz="1600" b="1" dirty="0"/>
                  <a:t>適切なサービスや支援へのつなぎ／社会資源の活用 等</a:t>
                </a:r>
                <a:endParaRPr kumimoji="1" lang="en-US" altLang="ja-JP" sz="1600" b="1" dirty="0"/>
              </a:p>
              <a:p>
                <a:pPr algn="ctr"/>
                <a:r>
                  <a:rPr kumimoji="1" lang="ja-JP" altLang="en-US" sz="1200" b="1" dirty="0"/>
                  <a:t>（医療・保健・福祉等フォーマル・インフォーマル支援）</a:t>
                </a:r>
                <a:endParaRPr kumimoji="1" lang="ja-JP" altLang="en-US" b="1" dirty="0"/>
              </a:p>
            </p:txBody>
          </p:sp>
          <p:grpSp>
            <p:nvGrpSpPr>
              <p:cNvPr id="28" name="グループ化 27">
                <a:extLst>
                  <a:ext uri="{FF2B5EF4-FFF2-40B4-BE49-F238E27FC236}">
                    <a16:creationId xmlns:a16="http://schemas.microsoft.com/office/drawing/2014/main" id="{8AD6799C-F14A-9EBD-B49B-B1D2A7F10CC1}"/>
                  </a:ext>
                </a:extLst>
              </p:cNvPr>
              <p:cNvGrpSpPr/>
              <p:nvPr/>
            </p:nvGrpSpPr>
            <p:grpSpPr>
              <a:xfrm>
                <a:off x="2796030" y="3585567"/>
                <a:ext cx="1218430" cy="318635"/>
                <a:chOff x="2796030" y="3585567"/>
                <a:chExt cx="1218430" cy="318635"/>
              </a:xfrm>
            </p:grpSpPr>
            <p:sp>
              <p:nvSpPr>
                <p:cNvPr id="5" name="Freeform 84">
                  <a:extLst>
                    <a:ext uri="{FF2B5EF4-FFF2-40B4-BE49-F238E27FC236}">
                      <a16:creationId xmlns:a16="http://schemas.microsoft.com/office/drawing/2014/main" id="{BA817273-3F41-8BAC-DD43-9B380680E719}"/>
                    </a:ext>
                  </a:extLst>
                </p:cNvPr>
                <p:cNvSpPr>
                  <a:spLocks/>
                </p:cNvSpPr>
                <p:nvPr/>
              </p:nvSpPr>
              <p:spPr bwMode="auto">
                <a:xfrm>
                  <a:off x="2796030" y="3585567"/>
                  <a:ext cx="1218430" cy="285621"/>
                </a:xfrm>
                <a:custGeom>
                  <a:avLst/>
                  <a:gdLst>
                    <a:gd name="T0" fmla="*/ 0 w 324"/>
                    <a:gd name="T1" fmla="*/ 461 h 604"/>
                    <a:gd name="T2" fmla="*/ 81 w 324"/>
                    <a:gd name="T3" fmla="*/ 461 h 604"/>
                    <a:gd name="T4" fmla="*/ 81 w 324"/>
                    <a:gd name="T5" fmla="*/ 0 h 604"/>
                    <a:gd name="T6" fmla="*/ 243 w 324"/>
                    <a:gd name="T7" fmla="*/ 0 h 604"/>
                    <a:gd name="T8" fmla="*/ 243 w 324"/>
                    <a:gd name="T9" fmla="*/ 461 h 604"/>
                    <a:gd name="T10" fmla="*/ 324 w 324"/>
                    <a:gd name="T11" fmla="*/ 461 h 604"/>
                    <a:gd name="T12" fmla="*/ 162 w 324"/>
                    <a:gd name="T13" fmla="*/ 604 h 604"/>
                    <a:gd name="T14" fmla="*/ 0 w 324"/>
                    <a:gd name="T15" fmla="*/ 461 h 6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4" h="604">
                      <a:moveTo>
                        <a:pt x="0" y="461"/>
                      </a:moveTo>
                      <a:lnTo>
                        <a:pt x="81" y="461"/>
                      </a:lnTo>
                      <a:lnTo>
                        <a:pt x="81" y="0"/>
                      </a:lnTo>
                      <a:lnTo>
                        <a:pt x="243" y="0"/>
                      </a:lnTo>
                      <a:lnTo>
                        <a:pt x="243" y="461"/>
                      </a:lnTo>
                      <a:lnTo>
                        <a:pt x="324" y="461"/>
                      </a:lnTo>
                      <a:lnTo>
                        <a:pt x="162" y="604"/>
                      </a:lnTo>
                      <a:lnTo>
                        <a:pt x="0" y="461"/>
                      </a:lnTo>
                      <a:close/>
                    </a:path>
                  </a:pathLst>
                </a:custGeom>
                <a:solidFill>
                  <a:srgbClr val="3399FF"/>
                </a:solidFill>
                <a:ln w="9525">
                  <a:solidFill>
                    <a:schemeClr val="tx1"/>
                  </a:solidFill>
                  <a:round/>
                  <a:headEnd/>
                  <a:tailEnd/>
                </a:ln>
              </p:spPr>
              <p:txBody>
                <a:bodyPr rot="0" vert="horz" wrap="square" lIns="91440" tIns="45720" rIns="91440" bIns="45720" anchor="t" anchorCtr="0" upright="1">
                  <a:noAutofit/>
                </a:bodyPr>
                <a:lstStyle/>
                <a:p>
                  <a:endParaRPr lang="ja-JP" altLang="en-US" dirty="0"/>
                </a:p>
              </p:txBody>
            </p:sp>
            <p:sp>
              <p:nvSpPr>
                <p:cNvPr id="1122" name="テキスト ボックス 1121">
                  <a:extLst>
                    <a:ext uri="{FF2B5EF4-FFF2-40B4-BE49-F238E27FC236}">
                      <a16:creationId xmlns:a16="http://schemas.microsoft.com/office/drawing/2014/main" id="{8FDF72FB-EC36-2255-08EC-BC36A9994050}"/>
                    </a:ext>
                  </a:extLst>
                </p:cNvPr>
                <p:cNvSpPr txBox="1"/>
                <p:nvPr/>
              </p:nvSpPr>
              <p:spPr>
                <a:xfrm>
                  <a:off x="3060579" y="3627203"/>
                  <a:ext cx="699251" cy="276999"/>
                </a:xfrm>
                <a:prstGeom prst="rect">
                  <a:avLst/>
                </a:prstGeom>
                <a:noFill/>
                <a:ln>
                  <a:noFill/>
                </a:ln>
              </p:spPr>
              <p:txBody>
                <a:bodyPr wrap="square" rtlCol="0">
                  <a:spAutoFit/>
                </a:bodyPr>
                <a:lstStyle/>
                <a:p>
                  <a:pPr algn="ctr"/>
                  <a:r>
                    <a:rPr kumimoji="1" lang="ja-JP" altLang="en-US" sz="1200" b="1" dirty="0">
                      <a:solidFill>
                        <a:schemeClr val="bg1"/>
                      </a:solidFill>
                    </a:rPr>
                    <a:t>支援</a:t>
                  </a:r>
                </a:p>
              </p:txBody>
            </p:sp>
          </p:grpSp>
          <p:sp>
            <p:nvSpPr>
              <p:cNvPr id="1150" name="Freeform 84">
                <a:extLst>
                  <a:ext uri="{FF2B5EF4-FFF2-40B4-BE49-F238E27FC236}">
                    <a16:creationId xmlns:a16="http://schemas.microsoft.com/office/drawing/2014/main" id="{865CEFD8-4E8F-73E4-912B-766F34B5BB67}"/>
                  </a:ext>
                </a:extLst>
              </p:cNvPr>
              <p:cNvSpPr>
                <a:spLocks/>
              </p:cNvSpPr>
              <p:nvPr/>
            </p:nvSpPr>
            <p:spPr bwMode="auto">
              <a:xfrm rot="10800000">
                <a:off x="3808618" y="2131867"/>
                <a:ext cx="395008" cy="511904"/>
              </a:xfrm>
              <a:custGeom>
                <a:avLst/>
                <a:gdLst>
                  <a:gd name="T0" fmla="*/ 0 w 324"/>
                  <a:gd name="T1" fmla="*/ 461 h 604"/>
                  <a:gd name="T2" fmla="*/ 81 w 324"/>
                  <a:gd name="T3" fmla="*/ 461 h 604"/>
                  <a:gd name="T4" fmla="*/ 81 w 324"/>
                  <a:gd name="T5" fmla="*/ 0 h 604"/>
                  <a:gd name="T6" fmla="*/ 243 w 324"/>
                  <a:gd name="T7" fmla="*/ 0 h 604"/>
                  <a:gd name="T8" fmla="*/ 243 w 324"/>
                  <a:gd name="T9" fmla="*/ 461 h 604"/>
                  <a:gd name="T10" fmla="*/ 324 w 324"/>
                  <a:gd name="T11" fmla="*/ 461 h 604"/>
                  <a:gd name="T12" fmla="*/ 162 w 324"/>
                  <a:gd name="T13" fmla="*/ 604 h 604"/>
                  <a:gd name="T14" fmla="*/ 0 w 324"/>
                  <a:gd name="T15" fmla="*/ 461 h 6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4" h="604">
                    <a:moveTo>
                      <a:pt x="0" y="461"/>
                    </a:moveTo>
                    <a:lnTo>
                      <a:pt x="81" y="461"/>
                    </a:lnTo>
                    <a:lnTo>
                      <a:pt x="81" y="0"/>
                    </a:lnTo>
                    <a:lnTo>
                      <a:pt x="243" y="0"/>
                    </a:lnTo>
                    <a:lnTo>
                      <a:pt x="243" y="461"/>
                    </a:lnTo>
                    <a:lnTo>
                      <a:pt x="324" y="461"/>
                    </a:lnTo>
                    <a:lnTo>
                      <a:pt x="162" y="604"/>
                    </a:lnTo>
                    <a:lnTo>
                      <a:pt x="0" y="461"/>
                    </a:lnTo>
                    <a:close/>
                  </a:path>
                </a:pathLst>
              </a:custGeom>
              <a:solidFill>
                <a:schemeClr val="accent2"/>
              </a:solidFill>
              <a:ln w="9525">
                <a:solidFill>
                  <a:schemeClr val="tx1"/>
                </a:solidFill>
                <a:round/>
                <a:headEnd/>
                <a:tailEnd/>
              </a:ln>
            </p:spPr>
            <p:txBody>
              <a:bodyPr rot="0" vert="horz" wrap="square" lIns="91440" tIns="45720" rIns="91440" bIns="45720" anchor="t" anchorCtr="0" upright="1">
                <a:noAutofit/>
              </a:bodyPr>
              <a:lstStyle/>
              <a:p>
                <a:endParaRPr lang="ja-JP" altLang="en-US" dirty="0"/>
              </a:p>
            </p:txBody>
          </p:sp>
          <p:sp>
            <p:nvSpPr>
              <p:cNvPr id="1151" name="テキスト ボックス 1150">
                <a:extLst>
                  <a:ext uri="{FF2B5EF4-FFF2-40B4-BE49-F238E27FC236}">
                    <a16:creationId xmlns:a16="http://schemas.microsoft.com/office/drawing/2014/main" id="{B63EFD61-EDA6-D407-9DAD-6E330487A741}"/>
                  </a:ext>
                </a:extLst>
              </p:cNvPr>
              <p:cNvSpPr txBox="1"/>
              <p:nvPr/>
            </p:nvSpPr>
            <p:spPr>
              <a:xfrm>
                <a:off x="4187488" y="2213969"/>
                <a:ext cx="1263141" cy="400110"/>
              </a:xfrm>
              <a:prstGeom prst="rect">
                <a:avLst/>
              </a:prstGeom>
              <a:noFill/>
              <a:ln>
                <a:noFill/>
              </a:ln>
            </p:spPr>
            <p:txBody>
              <a:bodyPr wrap="square" rtlCol="0">
                <a:spAutoFit/>
              </a:bodyPr>
              <a:lstStyle/>
              <a:p>
                <a:r>
                  <a:rPr kumimoji="1" lang="ja-JP" altLang="en-US" sz="1000" b="1" dirty="0"/>
                  <a:t>状況に応じ確認・</a:t>
                </a:r>
                <a:endParaRPr kumimoji="1" lang="en-US" altLang="ja-JP" sz="1000" b="1" dirty="0"/>
              </a:p>
              <a:p>
                <a:r>
                  <a:rPr kumimoji="1" lang="ja-JP" altLang="en-US" sz="1000" b="1" dirty="0"/>
                  <a:t>見直し</a:t>
                </a:r>
              </a:p>
            </p:txBody>
          </p:sp>
        </p:grpSp>
      </p:grpSp>
      <p:grpSp>
        <p:nvGrpSpPr>
          <p:cNvPr id="1031" name="グループ化 1030">
            <a:extLst>
              <a:ext uri="{FF2B5EF4-FFF2-40B4-BE49-F238E27FC236}">
                <a16:creationId xmlns:a16="http://schemas.microsoft.com/office/drawing/2014/main" id="{55AC1030-CA27-B816-2C62-0024AC2A5A69}"/>
              </a:ext>
            </a:extLst>
          </p:cNvPr>
          <p:cNvGrpSpPr/>
          <p:nvPr/>
        </p:nvGrpSpPr>
        <p:grpSpPr>
          <a:xfrm>
            <a:off x="398804" y="2816"/>
            <a:ext cx="6837474" cy="2555051"/>
            <a:chOff x="398804" y="2816"/>
            <a:chExt cx="6837474" cy="2555051"/>
          </a:xfrm>
        </p:grpSpPr>
        <p:grpSp>
          <p:nvGrpSpPr>
            <p:cNvPr id="1120" name="グループ化 1119">
              <a:extLst>
                <a:ext uri="{FF2B5EF4-FFF2-40B4-BE49-F238E27FC236}">
                  <a16:creationId xmlns:a16="http://schemas.microsoft.com/office/drawing/2014/main" id="{3F8641CD-0B25-09C1-D358-4AA9887FC214}"/>
                </a:ext>
              </a:extLst>
            </p:cNvPr>
            <p:cNvGrpSpPr/>
            <p:nvPr/>
          </p:nvGrpSpPr>
          <p:grpSpPr>
            <a:xfrm>
              <a:off x="398804" y="2816"/>
              <a:ext cx="6837474" cy="987573"/>
              <a:chOff x="398804" y="2816"/>
              <a:chExt cx="6837474" cy="987573"/>
            </a:xfrm>
          </p:grpSpPr>
          <p:sp>
            <p:nvSpPr>
              <p:cNvPr id="1121" name="テキスト ボックス 1120">
                <a:extLst>
                  <a:ext uri="{FF2B5EF4-FFF2-40B4-BE49-F238E27FC236}">
                    <a16:creationId xmlns:a16="http://schemas.microsoft.com/office/drawing/2014/main" id="{10F0FB75-9170-6703-BD19-B04B42424B56}"/>
                  </a:ext>
                </a:extLst>
              </p:cNvPr>
              <p:cNvSpPr txBox="1"/>
              <p:nvPr/>
            </p:nvSpPr>
            <p:spPr>
              <a:xfrm>
                <a:off x="398804" y="162568"/>
                <a:ext cx="6694714" cy="800219"/>
              </a:xfrm>
              <a:prstGeom prst="rect">
                <a:avLst/>
              </a:prstGeom>
              <a:solidFill>
                <a:srgbClr val="66FFFF"/>
              </a:solidFill>
              <a:ln>
                <a:solidFill>
                  <a:schemeClr val="accent5"/>
                </a:solidFill>
              </a:ln>
            </p:spPr>
            <p:txBody>
              <a:bodyPr wrap="square" rtlCol="0">
                <a:spAutoFit/>
              </a:bodyPr>
              <a:lstStyle/>
              <a:p>
                <a:pPr algn="ctr"/>
                <a:r>
                  <a:rPr kumimoji="1" lang="ja-JP" altLang="en-US" b="1" u="sng" dirty="0"/>
                  <a:t>◎市町村の役割</a:t>
                </a:r>
                <a:endParaRPr kumimoji="1" lang="en-US" altLang="ja-JP" b="1" u="sng" dirty="0"/>
              </a:p>
              <a:p>
                <a:r>
                  <a:rPr kumimoji="1" lang="ja-JP" altLang="en-US" sz="1400" dirty="0"/>
                  <a:t>・地域の相談支援体制の整備（事業所や相談支援人材の確保・育成等支援）</a:t>
                </a:r>
                <a:endParaRPr kumimoji="1" lang="en-US" altLang="ja-JP" sz="1400" dirty="0"/>
              </a:p>
              <a:p>
                <a:r>
                  <a:rPr kumimoji="1" lang="ja-JP" altLang="en-US" sz="1400" dirty="0"/>
                  <a:t>・障害福祉サービスや地域相談支援等の社会的基盤整備（実績を的確に把握）</a:t>
                </a:r>
                <a:endParaRPr kumimoji="1" lang="en-US" altLang="ja-JP" sz="1400" dirty="0"/>
              </a:p>
            </p:txBody>
          </p:sp>
          <p:pic>
            <p:nvPicPr>
              <p:cNvPr id="1126" name="Picture 4" descr="女性事務員のイラスト">
                <a:extLst>
                  <a:ext uri="{FF2B5EF4-FFF2-40B4-BE49-F238E27FC236}">
                    <a16:creationId xmlns:a16="http://schemas.microsoft.com/office/drawing/2014/main" id="{B17032AD-EEA6-65D5-76F6-00F6B4ADA3EF}"/>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658671" y="106297"/>
                <a:ext cx="577607" cy="884092"/>
              </a:xfrm>
              <a:prstGeom prst="rect">
                <a:avLst/>
              </a:prstGeom>
              <a:noFill/>
              <a:extLst>
                <a:ext uri="{909E8E84-426E-40DD-AFC4-6F175D3DCCD1}">
                  <a14:hiddenFill xmlns:a14="http://schemas.microsoft.com/office/drawing/2010/main">
                    <a:solidFill>
                      <a:srgbClr val="FFFFFF"/>
                    </a:solidFill>
                  </a14:hiddenFill>
                </a:ext>
              </a:extLst>
            </p:spPr>
          </p:pic>
          <p:grpSp>
            <p:nvGrpSpPr>
              <p:cNvPr id="1143" name="グループ化 1142">
                <a:extLst>
                  <a:ext uri="{FF2B5EF4-FFF2-40B4-BE49-F238E27FC236}">
                    <a16:creationId xmlns:a16="http://schemas.microsoft.com/office/drawing/2014/main" id="{15CF6B32-D414-FD6C-A0AB-007912072D3C}"/>
                  </a:ext>
                </a:extLst>
              </p:cNvPr>
              <p:cNvGrpSpPr/>
              <p:nvPr/>
            </p:nvGrpSpPr>
            <p:grpSpPr>
              <a:xfrm>
                <a:off x="4541196" y="2816"/>
                <a:ext cx="861093" cy="477041"/>
                <a:chOff x="5630689" y="110165"/>
                <a:chExt cx="861093" cy="564736"/>
              </a:xfrm>
            </p:grpSpPr>
            <p:sp>
              <p:nvSpPr>
                <p:cNvPr id="1147" name="楕円 1146">
                  <a:extLst>
                    <a:ext uri="{FF2B5EF4-FFF2-40B4-BE49-F238E27FC236}">
                      <a16:creationId xmlns:a16="http://schemas.microsoft.com/office/drawing/2014/main" id="{7FD5B3B2-570B-65EC-54CF-B57FFBD1DC45}"/>
                    </a:ext>
                  </a:extLst>
                </p:cNvPr>
                <p:cNvSpPr/>
                <p:nvPr/>
              </p:nvSpPr>
              <p:spPr>
                <a:xfrm>
                  <a:off x="5630689" y="110165"/>
                  <a:ext cx="861093" cy="564736"/>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sp>
              <p:nvSpPr>
                <p:cNvPr id="1025" name="テキスト ボックス 1024">
                  <a:extLst>
                    <a:ext uri="{FF2B5EF4-FFF2-40B4-BE49-F238E27FC236}">
                      <a16:creationId xmlns:a16="http://schemas.microsoft.com/office/drawing/2014/main" id="{18FB3A3A-79BD-56D0-2935-720D4EF24735}"/>
                    </a:ext>
                  </a:extLst>
                </p:cNvPr>
                <p:cNvSpPr txBox="1"/>
                <p:nvPr/>
              </p:nvSpPr>
              <p:spPr>
                <a:xfrm>
                  <a:off x="5693275" y="228062"/>
                  <a:ext cx="745830" cy="369332"/>
                </a:xfrm>
                <a:prstGeom prst="rect">
                  <a:avLst/>
                </a:prstGeom>
                <a:noFill/>
              </p:spPr>
              <p:txBody>
                <a:bodyPr wrap="square" rtlCol="0">
                  <a:spAutoFit/>
                </a:bodyPr>
                <a:lstStyle/>
                <a:p>
                  <a:pPr algn="ctr"/>
                  <a:r>
                    <a:rPr kumimoji="1" lang="ja-JP" altLang="en-US" b="1" dirty="0"/>
                    <a:t>地域</a:t>
                  </a:r>
                </a:p>
              </p:txBody>
            </p:sp>
          </p:grpSp>
        </p:grpSp>
        <p:grpSp>
          <p:nvGrpSpPr>
            <p:cNvPr id="1026" name="グループ化 1025">
              <a:extLst>
                <a:ext uri="{FF2B5EF4-FFF2-40B4-BE49-F238E27FC236}">
                  <a16:creationId xmlns:a16="http://schemas.microsoft.com/office/drawing/2014/main" id="{8361F19C-86FF-5DB1-1F42-3892DCD406D9}"/>
                </a:ext>
              </a:extLst>
            </p:cNvPr>
            <p:cNvGrpSpPr/>
            <p:nvPr/>
          </p:nvGrpSpPr>
          <p:grpSpPr>
            <a:xfrm>
              <a:off x="5339455" y="915521"/>
              <a:ext cx="467398" cy="1642346"/>
              <a:chOff x="5339455" y="915521"/>
              <a:chExt cx="467398" cy="1642346"/>
            </a:xfrm>
          </p:grpSpPr>
          <p:sp>
            <p:nvSpPr>
              <p:cNvPr id="1027" name="矢印: 右 1026">
                <a:extLst>
                  <a:ext uri="{FF2B5EF4-FFF2-40B4-BE49-F238E27FC236}">
                    <a16:creationId xmlns:a16="http://schemas.microsoft.com/office/drawing/2014/main" id="{A60AA1C7-711C-233B-BA02-D8D705554DD1}"/>
                  </a:ext>
                </a:extLst>
              </p:cNvPr>
              <p:cNvSpPr/>
              <p:nvPr/>
            </p:nvSpPr>
            <p:spPr>
              <a:xfrm rot="5400000">
                <a:off x="4751981" y="1502995"/>
                <a:ext cx="1642346" cy="467398"/>
              </a:xfrm>
              <a:prstGeom prst="rightArrow">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29" name="テキスト ボックス 1028">
                <a:extLst>
                  <a:ext uri="{FF2B5EF4-FFF2-40B4-BE49-F238E27FC236}">
                    <a16:creationId xmlns:a16="http://schemas.microsoft.com/office/drawing/2014/main" id="{8DB481F3-B47A-94E8-EE46-A18EAE19D058}"/>
                  </a:ext>
                </a:extLst>
              </p:cNvPr>
              <p:cNvSpPr txBox="1"/>
              <p:nvPr/>
            </p:nvSpPr>
            <p:spPr>
              <a:xfrm>
                <a:off x="5406022" y="1575778"/>
                <a:ext cx="346249" cy="914400"/>
              </a:xfrm>
              <a:prstGeom prst="rect">
                <a:avLst/>
              </a:prstGeom>
              <a:noFill/>
            </p:spPr>
            <p:txBody>
              <a:bodyPr vert="eaVert" wrap="square" rtlCol="0">
                <a:spAutoFit/>
              </a:bodyPr>
              <a:lstStyle/>
              <a:p>
                <a:r>
                  <a:rPr kumimoji="1" lang="ja-JP" altLang="en-US" sz="1050" b="1" dirty="0">
                    <a:solidFill>
                      <a:schemeClr val="bg1"/>
                    </a:solidFill>
                  </a:rPr>
                  <a:t>市町村の役割</a:t>
                </a:r>
              </a:p>
            </p:txBody>
          </p:sp>
        </p:grpSp>
      </p:grpSp>
      <p:grpSp>
        <p:nvGrpSpPr>
          <p:cNvPr id="1033" name="グループ化 1032">
            <a:extLst>
              <a:ext uri="{FF2B5EF4-FFF2-40B4-BE49-F238E27FC236}">
                <a16:creationId xmlns:a16="http://schemas.microsoft.com/office/drawing/2014/main" id="{CEFA7B0A-97E4-0E0A-958B-B22C502A6030}"/>
              </a:ext>
            </a:extLst>
          </p:cNvPr>
          <p:cNvGrpSpPr/>
          <p:nvPr/>
        </p:nvGrpSpPr>
        <p:grpSpPr>
          <a:xfrm>
            <a:off x="389578" y="862341"/>
            <a:ext cx="7307709" cy="914474"/>
            <a:chOff x="389578" y="862341"/>
            <a:chExt cx="7307709" cy="914474"/>
          </a:xfrm>
        </p:grpSpPr>
        <p:sp>
          <p:nvSpPr>
            <p:cNvPr id="1035" name="テキスト ボックス 1034">
              <a:extLst>
                <a:ext uri="{FF2B5EF4-FFF2-40B4-BE49-F238E27FC236}">
                  <a16:creationId xmlns:a16="http://schemas.microsoft.com/office/drawing/2014/main" id="{FC7C4468-C2B1-ABDB-4204-F97EA3B3AE21}"/>
                </a:ext>
              </a:extLst>
            </p:cNvPr>
            <p:cNvSpPr txBox="1"/>
            <p:nvPr/>
          </p:nvSpPr>
          <p:spPr>
            <a:xfrm>
              <a:off x="389578" y="1045888"/>
              <a:ext cx="6938166" cy="538609"/>
            </a:xfrm>
            <a:prstGeom prst="rect">
              <a:avLst/>
            </a:prstGeom>
            <a:solidFill>
              <a:schemeClr val="bg1"/>
            </a:solidFill>
            <a:ln>
              <a:solidFill>
                <a:srgbClr val="66FF66"/>
              </a:solidFill>
            </a:ln>
          </p:spPr>
          <p:txBody>
            <a:bodyPr wrap="square" rtlCol="0">
              <a:spAutoFit/>
            </a:bodyPr>
            <a:lstStyle/>
            <a:p>
              <a:r>
                <a:rPr kumimoji="1" lang="ja-JP" altLang="en-US" b="1" dirty="0"/>
                <a:t>市町村（自立支援）協議会　</a:t>
              </a:r>
              <a:r>
                <a:rPr kumimoji="1" lang="ja-JP" altLang="en-US" sz="1400" dirty="0"/>
                <a:t>～</a:t>
              </a:r>
              <a:r>
                <a:rPr kumimoji="1" lang="en-US" altLang="ja-JP" sz="1400" dirty="0"/>
                <a:t>1</a:t>
              </a:r>
              <a:r>
                <a:rPr kumimoji="1" lang="ja-JP" altLang="en-US" sz="1400" dirty="0"/>
                <a:t>人</a:t>
              </a:r>
              <a:r>
                <a:rPr kumimoji="1" lang="en-US" altLang="ja-JP" sz="1400" dirty="0"/>
                <a:t>1</a:t>
              </a:r>
              <a:r>
                <a:rPr kumimoji="1" lang="ja-JP" altLang="en-US" sz="1400" dirty="0"/>
                <a:t>人の課題＝個別課題の普遍化～</a:t>
              </a:r>
              <a:endParaRPr kumimoji="1" lang="en-US" altLang="ja-JP" b="1" dirty="0"/>
            </a:p>
            <a:p>
              <a:r>
                <a:rPr kumimoji="1" lang="ja-JP" altLang="en-US" sz="1100" dirty="0"/>
                <a:t>協議会活動の推進（運営会議等）／地域課題の抽出・情報共有・課題整理し解決へ（部会・全体会）</a:t>
              </a:r>
              <a:endParaRPr kumimoji="1" lang="ja-JP" altLang="en-US" sz="1400" dirty="0"/>
            </a:p>
          </p:txBody>
        </p:sp>
        <p:pic>
          <p:nvPicPr>
            <p:cNvPr id="1037" name="Picture 10" descr="ブレインストーミング・会議のイラスト">
              <a:extLst>
                <a:ext uri="{FF2B5EF4-FFF2-40B4-BE49-F238E27FC236}">
                  <a16:creationId xmlns:a16="http://schemas.microsoft.com/office/drawing/2014/main" id="{422926DF-53C8-F754-47DB-CD7FBC64B92D}"/>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82813" y="862341"/>
              <a:ext cx="914474" cy="91447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038" name="グループ化 1037">
            <a:extLst>
              <a:ext uri="{FF2B5EF4-FFF2-40B4-BE49-F238E27FC236}">
                <a16:creationId xmlns:a16="http://schemas.microsoft.com/office/drawing/2014/main" id="{CB150CD8-D856-19E6-51DE-F1E7B5D79836}"/>
              </a:ext>
            </a:extLst>
          </p:cNvPr>
          <p:cNvGrpSpPr/>
          <p:nvPr/>
        </p:nvGrpSpPr>
        <p:grpSpPr>
          <a:xfrm>
            <a:off x="5820411" y="562678"/>
            <a:ext cx="3235843" cy="3845287"/>
            <a:chOff x="5820411" y="562678"/>
            <a:chExt cx="3235843" cy="3845287"/>
          </a:xfrm>
        </p:grpSpPr>
        <p:sp>
          <p:nvSpPr>
            <p:cNvPr id="1039" name="テキスト ボックス 1038">
              <a:extLst>
                <a:ext uri="{FF2B5EF4-FFF2-40B4-BE49-F238E27FC236}">
                  <a16:creationId xmlns:a16="http://schemas.microsoft.com/office/drawing/2014/main" id="{E289AB7A-4BFF-DA02-F762-CD2D5DBFE8B5}"/>
                </a:ext>
              </a:extLst>
            </p:cNvPr>
            <p:cNvSpPr txBox="1"/>
            <p:nvPr/>
          </p:nvSpPr>
          <p:spPr>
            <a:xfrm>
              <a:off x="6656910" y="2038085"/>
              <a:ext cx="2351312" cy="2369880"/>
            </a:xfrm>
            <a:prstGeom prst="rect">
              <a:avLst/>
            </a:prstGeom>
            <a:solidFill>
              <a:srgbClr val="FFFFCC"/>
            </a:solidFill>
            <a:ln>
              <a:solidFill>
                <a:schemeClr val="tx1"/>
              </a:solidFill>
            </a:ln>
          </p:spPr>
          <p:txBody>
            <a:bodyPr wrap="square" rtlCol="0">
              <a:spAutoFit/>
            </a:bodyPr>
            <a:lstStyle/>
            <a:p>
              <a:r>
                <a:rPr kumimoji="1" lang="ja-JP" altLang="en-US" b="1" u="sng" dirty="0"/>
                <a:t>◆基幹相談支援</a:t>
              </a:r>
              <a:endParaRPr kumimoji="1" lang="en-US" altLang="ja-JP" b="1" u="sng" dirty="0"/>
            </a:p>
            <a:p>
              <a:pPr algn="r"/>
              <a:r>
                <a:rPr kumimoji="1" lang="ja-JP" altLang="en-US" b="1" u="sng" dirty="0"/>
                <a:t>センター</a:t>
              </a:r>
              <a:endParaRPr kumimoji="1" lang="en-US" altLang="ja-JP" b="1" u="sng" dirty="0"/>
            </a:p>
            <a:p>
              <a:pPr marL="174625" indent="-174625"/>
              <a:r>
                <a:rPr kumimoji="1" lang="ja-JP" altLang="en-US" sz="1400" b="1" dirty="0"/>
                <a:t>★地域における相談支援の中核機関</a:t>
              </a:r>
              <a:endParaRPr kumimoji="1" lang="en-US" altLang="ja-JP" sz="1400" b="1" dirty="0"/>
            </a:p>
            <a:p>
              <a:pPr marL="174625" indent="-174625"/>
              <a:endParaRPr kumimoji="1" lang="en-US" altLang="ja-JP" sz="1400" b="1" dirty="0"/>
            </a:p>
            <a:p>
              <a:pPr marL="631825" indent="-273050"/>
              <a:r>
                <a:rPr kumimoji="1" lang="ja-JP" altLang="en-US" sz="1400" b="1" dirty="0"/>
                <a:t>・（自立支援）協議会活動の推進</a:t>
              </a:r>
              <a:endParaRPr kumimoji="1" lang="en-US" altLang="ja-JP" sz="1400" b="1" dirty="0"/>
            </a:p>
            <a:p>
              <a:pPr marL="174625" indent="-174625"/>
              <a:endParaRPr kumimoji="1" lang="en-US" altLang="ja-JP" sz="1400" b="1" dirty="0"/>
            </a:p>
            <a:p>
              <a:pPr marL="533400" indent="-174625"/>
              <a:r>
                <a:rPr kumimoji="1" lang="ja-JP" altLang="en-US" sz="1400" b="1" dirty="0"/>
                <a:t>・地域の相談支援事業者等の後方支援</a:t>
              </a:r>
              <a:endParaRPr kumimoji="1" lang="en-US" altLang="ja-JP" sz="1400" b="1" dirty="0"/>
            </a:p>
          </p:txBody>
        </p:sp>
        <p:cxnSp>
          <p:nvCxnSpPr>
            <p:cNvPr id="1040" name="コネクタ: カギ線 1039">
              <a:extLst>
                <a:ext uri="{FF2B5EF4-FFF2-40B4-BE49-F238E27FC236}">
                  <a16:creationId xmlns:a16="http://schemas.microsoft.com/office/drawing/2014/main" id="{8B5928A4-D0F4-45D2-3F47-8972507C9E1E}"/>
                </a:ext>
              </a:extLst>
            </p:cNvPr>
            <p:cNvCxnSpPr>
              <a:cxnSpLocks/>
            </p:cNvCxnSpPr>
            <p:nvPr/>
          </p:nvCxnSpPr>
          <p:spPr>
            <a:xfrm>
              <a:off x="7093518" y="562678"/>
              <a:ext cx="715588" cy="1504078"/>
            </a:xfrm>
            <a:prstGeom prst="bentConnector2">
              <a:avLst/>
            </a:prstGeom>
            <a:ln w="762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pic>
          <p:nvPicPr>
            <p:cNvPr id="1041" name="Picture 12">
              <a:extLst>
                <a:ext uri="{FF2B5EF4-FFF2-40B4-BE49-F238E27FC236}">
                  <a16:creationId xmlns:a16="http://schemas.microsoft.com/office/drawing/2014/main" id="{8EE247BC-C6FD-694F-D774-42AF30A7CDCE}"/>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225649" y="2914662"/>
              <a:ext cx="914400" cy="914400"/>
            </a:xfrm>
            <a:prstGeom prst="rect">
              <a:avLst/>
            </a:prstGeom>
            <a:noFill/>
            <a:extLst>
              <a:ext uri="{909E8E84-426E-40DD-AFC4-6F175D3DCCD1}">
                <a14:hiddenFill xmlns:a14="http://schemas.microsoft.com/office/drawing/2010/main">
                  <a:solidFill>
                    <a:srgbClr val="FFFFFF"/>
                  </a:solidFill>
                </a14:hiddenFill>
              </a:ext>
            </a:extLst>
          </p:spPr>
        </p:pic>
        <p:grpSp>
          <p:nvGrpSpPr>
            <p:cNvPr id="1042" name="グループ化 1041">
              <a:extLst>
                <a:ext uri="{FF2B5EF4-FFF2-40B4-BE49-F238E27FC236}">
                  <a16:creationId xmlns:a16="http://schemas.microsoft.com/office/drawing/2014/main" id="{0B15C4F7-488E-49B8-A175-CF510D9B5EEB}"/>
                </a:ext>
              </a:extLst>
            </p:cNvPr>
            <p:cNvGrpSpPr/>
            <p:nvPr/>
          </p:nvGrpSpPr>
          <p:grpSpPr>
            <a:xfrm>
              <a:off x="6434252" y="1675102"/>
              <a:ext cx="373536" cy="1332317"/>
              <a:chOff x="6434252" y="1675102"/>
              <a:chExt cx="373536" cy="1332317"/>
            </a:xfrm>
          </p:grpSpPr>
          <p:sp>
            <p:nvSpPr>
              <p:cNvPr id="1050" name="矢印: 右 1049">
                <a:extLst>
                  <a:ext uri="{FF2B5EF4-FFF2-40B4-BE49-F238E27FC236}">
                    <a16:creationId xmlns:a16="http://schemas.microsoft.com/office/drawing/2014/main" id="{1AFCE308-2B31-27F9-168C-68F29FF6A3AC}"/>
                  </a:ext>
                </a:extLst>
              </p:cNvPr>
              <p:cNvSpPr/>
              <p:nvPr/>
            </p:nvSpPr>
            <p:spPr>
              <a:xfrm rot="16200000">
                <a:off x="5958323" y="2157954"/>
                <a:ext cx="1332317" cy="366613"/>
              </a:xfrm>
              <a:prstGeom prst="rightArrow">
                <a:avLst/>
              </a:prstGeom>
              <a:solidFill>
                <a:srgbClr val="FF66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1" name="テキスト ボックス 1050">
                <a:extLst>
                  <a:ext uri="{FF2B5EF4-FFF2-40B4-BE49-F238E27FC236}">
                    <a16:creationId xmlns:a16="http://schemas.microsoft.com/office/drawing/2014/main" id="{6EEF2EB7-DCCA-042A-7D35-948A27AB8DF0}"/>
                  </a:ext>
                </a:extLst>
              </p:cNvPr>
              <p:cNvSpPr txBox="1"/>
              <p:nvPr/>
            </p:nvSpPr>
            <p:spPr>
              <a:xfrm>
                <a:off x="6434252" y="1869841"/>
                <a:ext cx="369332" cy="914400"/>
              </a:xfrm>
              <a:prstGeom prst="rect">
                <a:avLst/>
              </a:prstGeom>
              <a:noFill/>
            </p:spPr>
            <p:txBody>
              <a:bodyPr vert="eaVert" wrap="square" rtlCol="0">
                <a:spAutoFit/>
              </a:bodyPr>
              <a:lstStyle/>
              <a:p>
                <a:r>
                  <a:rPr kumimoji="1" lang="ja-JP" altLang="en-US" sz="1200" b="1" dirty="0"/>
                  <a:t>活動の推進</a:t>
                </a:r>
              </a:p>
            </p:txBody>
          </p:sp>
        </p:grpSp>
        <p:grpSp>
          <p:nvGrpSpPr>
            <p:cNvPr id="1043" name="グループ化 1042">
              <a:extLst>
                <a:ext uri="{FF2B5EF4-FFF2-40B4-BE49-F238E27FC236}">
                  <a16:creationId xmlns:a16="http://schemas.microsoft.com/office/drawing/2014/main" id="{BE306147-3812-544B-C52B-4B2E0C22EBEE}"/>
                </a:ext>
              </a:extLst>
            </p:cNvPr>
            <p:cNvGrpSpPr/>
            <p:nvPr/>
          </p:nvGrpSpPr>
          <p:grpSpPr>
            <a:xfrm>
              <a:off x="8337758" y="1768753"/>
              <a:ext cx="718496" cy="420192"/>
              <a:chOff x="5630689" y="110165"/>
              <a:chExt cx="861093" cy="564736"/>
            </a:xfrm>
          </p:grpSpPr>
          <p:sp>
            <p:nvSpPr>
              <p:cNvPr id="1048" name="楕円 1047">
                <a:extLst>
                  <a:ext uri="{FF2B5EF4-FFF2-40B4-BE49-F238E27FC236}">
                    <a16:creationId xmlns:a16="http://schemas.microsoft.com/office/drawing/2014/main" id="{27C86C43-137A-1795-76C2-B5D80B0F6841}"/>
                  </a:ext>
                </a:extLst>
              </p:cNvPr>
              <p:cNvSpPr/>
              <p:nvPr/>
            </p:nvSpPr>
            <p:spPr>
              <a:xfrm>
                <a:off x="5630689" y="110165"/>
                <a:ext cx="861093" cy="564736"/>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sz="1400"/>
              </a:p>
            </p:txBody>
          </p:sp>
          <p:sp>
            <p:nvSpPr>
              <p:cNvPr id="1049" name="テキスト ボックス 1048">
                <a:extLst>
                  <a:ext uri="{FF2B5EF4-FFF2-40B4-BE49-F238E27FC236}">
                    <a16:creationId xmlns:a16="http://schemas.microsoft.com/office/drawing/2014/main" id="{B8BDE372-109B-F29B-183D-88EBAC1EBE79}"/>
                  </a:ext>
                </a:extLst>
              </p:cNvPr>
              <p:cNvSpPr txBox="1"/>
              <p:nvPr/>
            </p:nvSpPr>
            <p:spPr>
              <a:xfrm>
                <a:off x="5693275" y="228063"/>
                <a:ext cx="745830" cy="361542"/>
              </a:xfrm>
              <a:prstGeom prst="rect">
                <a:avLst/>
              </a:prstGeom>
              <a:noFill/>
            </p:spPr>
            <p:txBody>
              <a:bodyPr wrap="square" rtlCol="0">
                <a:spAutoFit/>
              </a:bodyPr>
              <a:lstStyle/>
              <a:p>
                <a:pPr algn="ctr"/>
                <a:r>
                  <a:rPr kumimoji="1" lang="ja-JP" altLang="en-US" sz="1400" b="1" dirty="0"/>
                  <a:t>地域</a:t>
                </a:r>
              </a:p>
            </p:txBody>
          </p:sp>
        </p:grpSp>
        <p:grpSp>
          <p:nvGrpSpPr>
            <p:cNvPr id="1044" name="グループ化 1043">
              <a:extLst>
                <a:ext uri="{FF2B5EF4-FFF2-40B4-BE49-F238E27FC236}">
                  <a16:creationId xmlns:a16="http://schemas.microsoft.com/office/drawing/2014/main" id="{5BDBEE69-3564-873B-C6F9-6A402DDE17B2}"/>
                </a:ext>
              </a:extLst>
            </p:cNvPr>
            <p:cNvGrpSpPr/>
            <p:nvPr/>
          </p:nvGrpSpPr>
          <p:grpSpPr>
            <a:xfrm>
              <a:off x="5820411" y="3680042"/>
              <a:ext cx="1327313" cy="410082"/>
              <a:chOff x="5972044" y="3919428"/>
              <a:chExt cx="1327313" cy="410082"/>
            </a:xfrm>
          </p:grpSpPr>
          <p:sp>
            <p:nvSpPr>
              <p:cNvPr id="1046" name="矢印: 左右 1045">
                <a:extLst>
                  <a:ext uri="{FF2B5EF4-FFF2-40B4-BE49-F238E27FC236}">
                    <a16:creationId xmlns:a16="http://schemas.microsoft.com/office/drawing/2014/main" id="{01C59F56-47A2-951A-00C7-96CD6DF5DC4F}"/>
                  </a:ext>
                </a:extLst>
              </p:cNvPr>
              <p:cNvSpPr/>
              <p:nvPr/>
            </p:nvSpPr>
            <p:spPr>
              <a:xfrm rot="1839095">
                <a:off x="5972044" y="3919428"/>
                <a:ext cx="1302296" cy="410082"/>
              </a:xfrm>
              <a:prstGeom prst="leftRightArrow">
                <a:avLst/>
              </a:prstGeom>
              <a:solidFill>
                <a:srgbClr val="FF66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7" name="テキスト ボックス 1046">
                <a:extLst>
                  <a:ext uri="{FF2B5EF4-FFF2-40B4-BE49-F238E27FC236}">
                    <a16:creationId xmlns:a16="http://schemas.microsoft.com/office/drawing/2014/main" id="{730FD747-2EE7-DA95-8774-C4EAFFCFFD02}"/>
                  </a:ext>
                </a:extLst>
              </p:cNvPr>
              <p:cNvSpPr txBox="1"/>
              <p:nvPr/>
            </p:nvSpPr>
            <p:spPr>
              <a:xfrm rot="1840431">
                <a:off x="5998774" y="4019084"/>
                <a:ext cx="1300583" cy="276999"/>
              </a:xfrm>
              <a:prstGeom prst="rect">
                <a:avLst/>
              </a:prstGeom>
              <a:noFill/>
            </p:spPr>
            <p:txBody>
              <a:bodyPr wrap="square" rtlCol="0">
                <a:spAutoFit/>
              </a:bodyPr>
              <a:lstStyle/>
              <a:p>
                <a:r>
                  <a:rPr kumimoji="1" lang="ja-JP" altLang="en-US" sz="1200" b="1" dirty="0"/>
                  <a:t>後方</a:t>
                </a:r>
                <a:r>
                  <a:rPr kumimoji="1" lang="ja-JP" altLang="en-US" sz="1200" dirty="0"/>
                  <a:t>支援・協働</a:t>
                </a:r>
              </a:p>
            </p:txBody>
          </p:sp>
        </p:grpSp>
        <p:sp>
          <p:nvSpPr>
            <p:cNvPr id="1045" name="テキスト ボックス 1044">
              <a:extLst>
                <a:ext uri="{FF2B5EF4-FFF2-40B4-BE49-F238E27FC236}">
                  <a16:creationId xmlns:a16="http://schemas.microsoft.com/office/drawing/2014/main" id="{D244BBEE-893F-6F89-72C8-D1999C601DFF}"/>
                </a:ext>
              </a:extLst>
            </p:cNvPr>
            <p:cNvSpPr txBox="1"/>
            <p:nvPr/>
          </p:nvSpPr>
          <p:spPr>
            <a:xfrm>
              <a:off x="7809106" y="977216"/>
              <a:ext cx="1156859" cy="646331"/>
            </a:xfrm>
            <a:prstGeom prst="rect">
              <a:avLst/>
            </a:prstGeom>
            <a:noFill/>
            <a:ln>
              <a:noFill/>
            </a:ln>
          </p:spPr>
          <p:txBody>
            <a:bodyPr wrap="square" rtlCol="0">
              <a:spAutoFit/>
            </a:bodyPr>
            <a:lstStyle/>
            <a:p>
              <a:r>
                <a:rPr kumimoji="1" lang="ja-JP" altLang="en-US" sz="1200" b="1" dirty="0"/>
                <a:t>効果的に支援をすすめるため設置</a:t>
              </a:r>
            </a:p>
          </p:txBody>
        </p:sp>
      </p:grpSp>
      <p:grpSp>
        <p:nvGrpSpPr>
          <p:cNvPr id="1155" name="グループ化 1154">
            <a:extLst>
              <a:ext uri="{FF2B5EF4-FFF2-40B4-BE49-F238E27FC236}">
                <a16:creationId xmlns:a16="http://schemas.microsoft.com/office/drawing/2014/main" id="{59A5F043-129C-19B9-78B5-90AE9E01A379}"/>
              </a:ext>
            </a:extLst>
          </p:cNvPr>
          <p:cNvGrpSpPr/>
          <p:nvPr/>
        </p:nvGrpSpPr>
        <p:grpSpPr>
          <a:xfrm>
            <a:off x="391886" y="562679"/>
            <a:ext cx="6868619" cy="6260863"/>
            <a:chOff x="391886" y="562679"/>
            <a:chExt cx="6868619" cy="6260863"/>
          </a:xfrm>
        </p:grpSpPr>
        <p:grpSp>
          <p:nvGrpSpPr>
            <p:cNvPr id="1052" name="グループ化 1051">
              <a:extLst>
                <a:ext uri="{FF2B5EF4-FFF2-40B4-BE49-F238E27FC236}">
                  <a16:creationId xmlns:a16="http://schemas.microsoft.com/office/drawing/2014/main" id="{989770BE-483A-A489-7E67-7D0635526B9C}"/>
                </a:ext>
              </a:extLst>
            </p:cNvPr>
            <p:cNvGrpSpPr/>
            <p:nvPr/>
          </p:nvGrpSpPr>
          <p:grpSpPr>
            <a:xfrm>
              <a:off x="391886" y="5547940"/>
              <a:ext cx="6868619" cy="1275602"/>
              <a:chOff x="391886" y="5547940"/>
              <a:chExt cx="6868619" cy="1275602"/>
            </a:xfrm>
          </p:grpSpPr>
          <p:sp>
            <p:nvSpPr>
              <p:cNvPr id="1053" name="テキスト ボックス 1052">
                <a:extLst>
                  <a:ext uri="{FF2B5EF4-FFF2-40B4-BE49-F238E27FC236}">
                    <a16:creationId xmlns:a16="http://schemas.microsoft.com/office/drawing/2014/main" id="{D20C3679-337E-CFD6-622B-2A2DBB89A240}"/>
                  </a:ext>
                </a:extLst>
              </p:cNvPr>
              <p:cNvSpPr txBox="1"/>
              <p:nvPr/>
            </p:nvSpPr>
            <p:spPr>
              <a:xfrm>
                <a:off x="391886" y="5592436"/>
                <a:ext cx="6694714" cy="1231106"/>
              </a:xfrm>
              <a:prstGeom prst="rect">
                <a:avLst/>
              </a:prstGeom>
              <a:solidFill>
                <a:schemeClr val="accent4">
                  <a:lumMod val="40000"/>
                  <a:lumOff val="60000"/>
                </a:schemeClr>
              </a:solidFill>
              <a:ln>
                <a:solidFill>
                  <a:schemeClr val="accent4"/>
                </a:solidFill>
              </a:ln>
            </p:spPr>
            <p:txBody>
              <a:bodyPr wrap="square" rtlCol="0">
                <a:spAutoFit/>
              </a:bodyPr>
              <a:lstStyle/>
              <a:p>
                <a:pPr algn="ctr"/>
                <a:r>
                  <a:rPr kumimoji="1" lang="ja-JP" altLang="en-US" b="1" u="sng" dirty="0"/>
                  <a:t>★都道府県の役割</a:t>
                </a:r>
                <a:endParaRPr kumimoji="1" lang="en-US" altLang="ja-JP" b="1" u="sng" dirty="0"/>
              </a:p>
              <a:p>
                <a:r>
                  <a:rPr kumimoji="1" lang="ja-JP" altLang="en-US" sz="1400" dirty="0">
                    <a:latin typeface="+mn-ea"/>
                  </a:rPr>
                  <a:t>・相談支援従事者研修の実施等による人材養成</a:t>
                </a:r>
                <a:endParaRPr kumimoji="1" lang="en-US" altLang="ja-JP" sz="1400" dirty="0">
                  <a:latin typeface="+mn-ea"/>
                </a:endParaRPr>
              </a:p>
              <a:p>
                <a:r>
                  <a:rPr kumimoji="1" lang="ja-JP" altLang="en-US" sz="1400" dirty="0"/>
                  <a:t>・市町村への相談支援体制の充実・強化に向けた支援（技術的支援や助言等）</a:t>
                </a:r>
                <a:endParaRPr lang="en-US" alt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r>
                  <a:rPr kumimoji="1" lang="ja-JP" altLang="en-US" sz="1400" dirty="0"/>
                  <a:t>・サービスの質的・量的整備の推進及び計画</a:t>
                </a:r>
                <a:endParaRPr kumimoji="1" lang="en-US" altLang="ja-JP" sz="1400" dirty="0"/>
              </a:p>
              <a:p>
                <a:r>
                  <a:rPr kumimoji="1" lang="ja-JP" altLang="en-US" sz="1400" dirty="0"/>
                  <a:t>・一般</a:t>
                </a:r>
                <a:r>
                  <a:rPr lang="ja-JP" altLang="en-US" sz="1400" b="0" i="0" dirty="0">
                    <a:effectLst/>
                    <a:latin typeface="+mn-ea"/>
                  </a:rPr>
                  <a:t>相談支援事業の充実、広域的見地からの相談支援体制の整備・促進</a:t>
                </a:r>
                <a:endParaRPr kumimoji="1" lang="ja-JP" altLang="en-US" sz="1400" dirty="0"/>
              </a:p>
            </p:txBody>
          </p:sp>
          <p:pic>
            <p:nvPicPr>
              <p:cNvPr id="1054" name="Picture 6" descr="役職のある会社員のイラスト（男性3）">
                <a:extLst>
                  <a:ext uri="{FF2B5EF4-FFF2-40B4-BE49-F238E27FC236}">
                    <a16:creationId xmlns:a16="http://schemas.microsoft.com/office/drawing/2014/main" id="{4BD795A8-C9AA-14E3-3057-AE79D5DFD301}"/>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524000" y="5906747"/>
                <a:ext cx="736505" cy="853095"/>
              </a:xfrm>
              <a:prstGeom prst="rect">
                <a:avLst/>
              </a:prstGeom>
              <a:noFill/>
              <a:extLst>
                <a:ext uri="{909E8E84-426E-40DD-AFC4-6F175D3DCCD1}">
                  <a14:hiddenFill xmlns:a14="http://schemas.microsoft.com/office/drawing/2010/main">
                    <a:solidFill>
                      <a:srgbClr val="FFFFFF"/>
                    </a:solidFill>
                  </a14:hiddenFill>
                </a:ext>
              </a:extLst>
            </p:spPr>
          </p:pic>
          <p:grpSp>
            <p:nvGrpSpPr>
              <p:cNvPr id="1055" name="グループ化 1054">
                <a:extLst>
                  <a:ext uri="{FF2B5EF4-FFF2-40B4-BE49-F238E27FC236}">
                    <a16:creationId xmlns:a16="http://schemas.microsoft.com/office/drawing/2014/main" id="{F60606AA-C432-1514-80A8-6B68B08B9340}"/>
                  </a:ext>
                </a:extLst>
              </p:cNvPr>
              <p:cNvGrpSpPr/>
              <p:nvPr/>
            </p:nvGrpSpPr>
            <p:grpSpPr>
              <a:xfrm>
                <a:off x="4758132" y="5547940"/>
                <a:ext cx="838269" cy="463850"/>
                <a:chOff x="6888871" y="5508430"/>
                <a:chExt cx="861093" cy="564736"/>
              </a:xfrm>
            </p:grpSpPr>
            <p:sp>
              <p:nvSpPr>
                <p:cNvPr id="1152" name="楕円 1151">
                  <a:extLst>
                    <a:ext uri="{FF2B5EF4-FFF2-40B4-BE49-F238E27FC236}">
                      <a16:creationId xmlns:a16="http://schemas.microsoft.com/office/drawing/2014/main" id="{140A5BBB-2490-0E6E-1EB0-BF68FAA1BC0A}"/>
                    </a:ext>
                  </a:extLst>
                </p:cNvPr>
                <p:cNvSpPr/>
                <p:nvPr/>
              </p:nvSpPr>
              <p:spPr>
                <a:xfrm>
                  <a:off x="6888871" y="5508430"/>
                  <a:ext cx="861093" cy="56473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1153" name="テキスト ボックス 1152">
                  <a:extLst>
                    <a:ext uri="{FF2B5EF4-FFF2-40B4-BE49-F238E27FC236}">
                      <a16:creationId xmlns:a16="http://schemas.microsoft.com/office/drawing/2014/main" id="{7B2256C6-476D-3C1C-E2F8-5B1AF66CFB93}"/>
                    </a:ext>
                  </a:extLst>
                </p:cNvPr>
                <p:cNvSpPr txBox="1"/>
                <p:nvPr/>
              </p:nvSpPr>
              <p:spPr>
                <a:xfrm>
                  <a:off x="6951457" y="5626327"/>
                  <a:ext cx="745830" cy="369332"/>
                </a:xfrm>
                <a:prstGeom prst="rect">
                  <a:avLst/>
                </a:prstGeom>
                <a:noFill/>
              </p:spPr>
              <p:txBody>
                <a:bodyPr wrap="square" rtlCol="0">
                  <a:spAutoFit/>
                </a:bodyPr>
                <a:lstStyle/>
                <a:p>
                  <a:pPr algn="ctr"/>
                  <a:r>
                    <a:rPr kumimoji="1" lang="ja-JP" altLang="en-US" b="1" dirty="0"/>
                    <a:t>広域</a:t>
                  </a:r>
                </a:p>
              </p:txBody>
            </p:sp>
          </p:grpSp>
        </p:grpSp>
        <p:cxnSp>
          <p:nvCxnSpPr>
            <p:cNvPr id="1154" name="コネクタ: カギ線 1153">
              <a:extLst>
                <a:ext uri="{FF2B5EF4-FFF2-40B4-BE49-F238E27FC236}">
                  <a16:creationId xmlns:a16="http://schemas.microsoft.com/office/drawing/2014/main" id="{436292AE-2F15-A7BA-6A2E-0DEAD12DE712}"/>
                </a:ext>
              </a:extLst>
            </p:cNvPr>
            <p:cNvCxnSpPr>
              <a:cxnSpLocks/>
            </p:cNvCxnSpPr>
            <p:nvPr/>
          </p:nvCxnSpPr>
          <p:spPr>
            <a:xfrm rot="10800000" flipH="1">
              <a:off x="391886" y="562679"/>
              <a:ext cx="6918" cy="5645311"/>
            </a:xfrm>
            <a:prstGeom prst="bentConnector3">
              <a:avLst>
                <a:gd name="adj1" fmla="val -3304423"/>
              </a:avLst>
            </a:prstGeom>
            <a:ln w="28575">
              <a:solidFill>
                <a:schemeClr val="tx1"/>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156" name="グループ化 1155">
            <a:extLst>
              <a:ext uri="{FF2B5EF4-FFF2-40B4-BE49-F238E27FC236}">
                <a16:creationId xmlns:a16="http://schemas.microsoft.com/office/drawing/2014/main" id="{8B7B2E42-2B5C-7461-0C20-E542E9D50681}"/>
              </a:ext>
            </a:extLst>
          </p:cNvPr>
          <p:cNvGrpSpPr/>
          <p:nvPr/>
        </p:nvGrpSpPr>
        <p:grpSpPr>
          <a:xfrm>
            <a:off x="36685" y="1315193"/>
            <a:ext cx="8301073" cy="4423044"/>
            <a:chOff x="36685" y="1315193"/>
            <a:chExt cx="8301073" cy="4423044"/>
          </a:xfrm>
        </p:grpSpPr>
        <p:sp>
          <p:nvSpPr>
            <p:cNvPr id="1157" name="テキスト ボックス 1156">
              <a:extLst>
                <a:ext uri="{FF2B5EF4-FFF2-40B4-BE49-F238E27FC236}">
                  <a16:creationId xmlns:a16="http://schemas.microsoft.com/office/drawing/2014/main" id="{1134F49A-E006-B5D8-C376-0BEA155D587B}"/>
                </a:ext>
              </a:extLst>
            </p:cNvPr>
            <p:cNvSpPr txBox="1"/>
            <p:nvPr/>
          </p:nvSpPr>
          <p:spPr>
            <a:xfrm>
              <a:off x="389577" y="4646328"/>
              <a:ext cx="7508549" cy="707886"/>
            </a:xfrm>
            <a:prstGeom prst="rect">
              <a:avLst/>
            </a:prstGeom>
            <a:noFill/>
            <a:ln>
              <a:solidFill>
                <a:srgbClr val="66FF66"/>
              </a:solidFill>
            </a:ln>
          </p:spPr>
          <p:txBody>
            <a:bodyPr wrap="square" rtlCol="0">
              <a:spAutoFit/>
            </a:bodyPr>
            <a:lstStyle/>
            <a:p>
              <a:r>
                <a:rPr kumimoji="1" lang="ja-JP" altLang="en-US" b="1" dirty="0"/>
                <a:t>都道府県（自立支援）協議会　</a:t>
              </a:r>
              <a:r>
                <a:rPr kumimoji="1" lang="ja-JP" altLang="en-US" sz="1400" dirty="0"/>
                <a:t>～</a:t>
              </a:r>
              <a:r>
                <a:rPr lang="ja-JP" altLang="ja-JP" sz="1400" dirty="0">
                  <a:effectLst/>
                  <a:latin typeface="+mj-ea"/>
                  <a:ea typeface="+mj-ea"/>
                  <a:cs typeface="Times New Roman" panose="02020603050405020304" pitchFamily="18" charset="0"/>
                </a:rPr>
                <a:t>都道府県でビジョンを描き、その達成をめざす</a:t>
              </a:r>
              <a:r>
                <a:rPr kumimoji="1" lang="ja-JP" altLang="en-US" sz="1400" dirty="0"/>
                <a:t>～</a:t>
              </a:r>
              <a:endParaRPr kumimoji="1" lang="en-US" altLang="ja-JP" sz="1100" dirty="0"/>
            </a:p>
            <a:p>
              <a:r>
                <a:rPr kumimoji="1" lang="ja-JP" altLang="en-US" sz="1100" dirty="0"/>
                <a:t>管内地域情報や課題の収集と分析・整理・共有／障害福祉領域を支える人材の養成・育成／地域相談支援体制のバックアップ／市町村とのつながり（協働体制）／課題の可視化、解決策の検討</a:t>
              </a:r>
            </a:p>
          </p:txBody>
        </p:sp>
        <p:pic>
          <p:nvPicPr>
            <p:cNvPr id="1158" name="Picture 8" descr="真剣な会議のイラスト（男女）">
              <a:extLst>
                <a:ext uri="{FF2B5EF4-FFF2-40B4-BE49-F238E27FC236}">
                  <a16:creationId xmlns:a16="http://schemas.microsoft.com/office/drawing/2014/main" id="{10AAF179-F750-908B-34AD-A6ECA4E3AD9F}"/>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551134" y="4951613"/>
              <a:ext cx="786624" cy="786624"/>
            </a:xfrm>
            <a:prstGeom prst="rect">
              <a:avLst/>
            </a:prstGeom>
            <a:noFill/>
            <a:extLst>
              <a:ext uri="{909E8E84-426E-40DD-AFC4-6F175D3DCCD1}">
                <a14:hiddenFill xmlns:a14="http://schemas.microsoft.com/office/drawing/2010/main">
                  <a:solidFill>
                    <a:srgbClr val="FFFFFF"/>
                  </a:solidFill>
                </a14:hiddenFill>
              </a:ext>
            </a:extLst>
          </p:spPr>
        </p:pic>
        <p:cxnSp>
          <p:nvCxnSpPr>
            <p:cNvPr id="1159" name="コネクタ: カギ線 1158">
              <a:extLst>
                <a:ext uri="{FF2B5EF4-FFF2-40B4-BE49-F238E27FC236}">
                  <a16:creationId xmlns:a16="http://schemas.microsoft.com/office/drawing/2014/main" id="{B1C26636-DC66-2237-6357-00D75716C3AB}"/>
                </a:ext>
              </a:extLst>
            </p:cNvPr>
            <p:cNvCxnSpPr>
              <a:cxnSpLocks/>
              <a:stCxn id="1157" idx="1"/>
            </p:cNvCxnSpPr>
            <p:nvPr/>
          </p:nvCxnSpPr>
          <p:spPr>
            <a:xfrm rot="10800000" flipH="1">
              <a:off x="389576" y="1315193"/>
              <a:ext cx="1" cy="3685078"/>
            </a:xfrm>
            <a:prstGeom prst="bentConnector4">
              <a:avLst>
                <a:gd name="adj1" fmla="val -22860000000"/>
                <a:gd name="adj2" fmla="val 54802"/>
              </a:avLst>
            </a:prstGeom>
            <a:ln w="28575">
              <a:solidFill>
                <a:schemeClr val="tx1"/>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60" name="テキスト ボックス 1159">
              <a:extLst>
                <a:ext uri="{FF2B5EF4-FFF2-40B4-BE49-F238E27FC236}">
                  <a16:creationId xmlns:a16="http://schemas.microsoft.com/office/drawing/2014/main" id="{ABECAC63-579E-5D52-4757-273153BB36E0}"/>
                </a:ext>
              </a:extLst>
            </p:cNvPr>
            <p:cNvSpPr txBox="1"/>
            <p:nvPr/>
          </p:nvSpPr>
          <p:spPr>
            <a:xfrm>
              <a:off x="36685" y="3038630"/>
              <a:ext cx="369332" cy="707886"/>
            </a:xfrm>
            <a:prstGeom prst="rect">
              <a:avLst/>
            </a:prstGeom>
          </p:spPr>
          <p:style>
            <a:lnRef idx="1">
              <a:schemeClr val="accent4"/>
            </a:lnRef>
            <a:fillRef idx="2">
              <a:schemeClr val="accent4"/>
            </a:fillRef>
            <a:effectRef idx="1">
              <a:schemeClr val="accent4"/>
            </a:effectRef>
            <a:fontRef idx="minor">
              <a:schemeClr val="dk1"/>
            </a:fontRef>
          </p:style>
          <p:txBody>
            <a:bodyPr vert="eaVert" wrap="square" rtlCol="0">
              <a:spAutoFit/>
            </a:bodyPr>
            <a:lstStyle/>
            <a:p>
              <a:pPr algn="ctr"/>
              <a:r>
                <a:rPr kumimoji="1" lang="ja-JP" altLang="en-US" sz="1200" b="1" dirty="0"/>
                <a:t>協　働</a:t>
              </a:r>
            </a:p>
          </p:txBody>
        </p:sp>
      </p:grpSp>
      <p:sp>
        <p:nvSpPr>
          <p:cNvPr id="72" name="テキスト ボックス 71">
            <a:extLst>
              <a:ext uri="{FF2B5EF4-FFF2-40B4-BE49-F238E27FC236}">
                <a16:creationId xmlns:a16="http://schemas.microsoft.com/office/drawing/2014/main" id="{F05325F8-5BE8-C31A-C133-71530762A2C1}"/>
              </a:ext>
            </a:extLst>
          </p:cNvPr>
          <p:cNvSpPr txBox="1"/>
          <p:nvPr/>
        </p:nvSpPr>
        <p:spPr>
          <a:xfrm>
            <a:off x="7291332" y="5906747"/>
            <a:ext cx="1793543" cy="646331"/>
          </a:xfrm>
          <a:prstGeom prst="rect">
            <a:avLst/>
          </a:prstGeom>
          <a:noFill/>
          <a:ln>
            <a:solidFill>
              <a:schemeClr val="tx1"/>
            </a:solidFill>
            <a:prstDash val="dash"/>
          </a:ln>
        </p:spPr>
        <p:txBody>
          <a:bodyPr wrap="square" rtlCol="0" anchor="ctr">
            <a:spAutoFit/>
          </a:bodyPr>
          <a:lstStyle/>
          <a:p>
            <a:pPr algn="ctr"/>
            <a:r>
              <a:rPr kumimoji="1" lang="ja-JP" altLang="en-US" dirty="0"/>
              <a:t>講義１スライド</a:t>
            </a:r>
            <a:endParaRPr kumimoji="1" lang="en-US" altLang="ja-JP" dirty="0"/>
          </a:p>
          <a:p>
            <a:pPr algn="ctr"/>
            <a:r>
              <a:rPr kumimoji="1" lang="ja-JP" altLang="en-US" dirty="0"/>
              <a:t>再　掲</a:t>
            </a:r>
            <a:endParaRPr kumimoji="1" lang="en-US" altLang="ja-JP" dirty="0"/>
          </a:p>
        </p:txBody>
      </p:sp>
    </p:spTree>
    <p:extLst>
      <p:ext uri="{BB962C8B-B14F-4D97-AF65-F5344CB8AC3E}">
        <p14:creationId xmlns:p14="http://schemas.microsoft.com/office/powerpoint/2010/main" val="1713943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03C092-D0BB-13BA-1E28-A118FCE39F8A}"/>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EE867C0-F023-29C7-610E-B1CDB1F91134}"/>
              </a:ext>
            </a:extLst>
          </p:cNvPr>
          <p:cNvSpPr>
            <a:spLocks noGrp="1"/>
          </p:cNvSpPr>
          <p:nvPr>
            <p:ph type="sldNum" sz="quarter" idx="12"/>
          </p:nvPr>
        </p:nvSpPr>
        <p:spPr/>
        <p:txBody>
          <a:bodyPr/>
          <a:lstStyle/>
          <a:p>
            <a:fld id="{723DC7A6-A3E6-40A6-A88F-7A8EA63E7490}" type="slidenum">
              <a:rPr kumimoji="1" lang="ja-JP" altLang="en-US" smtClean="0"/>
              <a:t>7</a:t>
            </a:fld>
            <a:endParaRPr kumimoji="1" lang="ja-JP" altLang="en-US"/>
          </a:p>
        </p:txBody>
      </p:sp>
      <p:grpSp>
        <p:nvGrpSpPr>
          <p:cNvPr id="1120" name="グループ化 1119">
            <a:extLst>
              <a:ext uri="{FF2B5EF4-FFF2-40B4-BE49-F238E27FC236}">
                <a16:creationId xmlns:a16="http://schemas.microsoft.com/office/drawing/2014/main" id="{3F8641CD-0B25-09C1-D358-4AA9887FC214}"/>
              </a:ext>
            </a:extLst>
          </p:cNvPr>
          <p:cNvGrpSpPr/>
          <p:nvPr/>
        </p:nvGrpSpPr>
        <p:grpSpPr>
          <a:xfrm>
            <a:off x="406017" y="106776"/>
            <a:ext cx="7859062" cy="884092"/>
            <a:chOff x="398804" y="106297"/>
            <a:chExt cx="7859062" cy="884092"/>
          </a:xfrm>
        </p:grpSpPr>
        <p:sp>
          <p:nvSpPr>
            <p:cNvPr id="1121" name="テキスト ボックス 1120">
              <a:extLst>
                <a:ext uri="{FF2B5EF4-FFF2-40B4-BE49-F238E27FC236}">
                  <a16:creationId xmlns:a16="http://schemas.microsoft.com/office/drawing/2014/main" id="{10F0FB75-9170-6703-BD19-B04B42424B56}"/>
                </a:ext>
              </a:extLst>
            </p:cNvPr>
            <p:cNvSpPr txBox="1"/>
            <p:nvPr/>
          </p:nvSpPr>
          <p:spPr>
            <a:xfrm>
              <a:off x="398804" y="162568"/>
              <a:ext cx="6694714" cy="800219"/>
            </a:xfrm>
            <a:prstGeom prst="rect">
              <a:avLst/>
            </a:prstGeom>
            <a:solidFill>
              <a:srgbClr val="66FFFF"/>
            </a:solidFill>
            <a:ln>
              <a:solidFill>
                <a:schemeClr val="accent5"/>
              </a:solidFill>
            </a:ln>
          </p:spPr>
          <p:txBody>
            <a:bodyPr wrap="square" rtlCol="0">
              <a:spAutoFit/>
            </a:bodyPr>
            <a:lstStyle/>
            <a:p>
              <a:pPr algn="ctr"/>
              <a:r>
                <a:rPr kumimoji="1" lang="ja-JP" altLang="en-US" b="1" u="sng" dirty="0"/>
                <a:t>◎市町村の役割</a:t>
              </a:r>
              <a:endParaRPr kumimoji="1" lang="en-US" altLang="ja-JP" b="1" u="sng" dirty="0"/>
            </a:p>
            <a:p>
              <a:r>
                <a:rPr kumimoji="1" lang="ja-JP" altLang="en-US" sz="1400" dirty="0"/>
                <a:t>・地域の相談支援体制の整備（事業所や相談支援人材の確保・育成等支援）</a:t>
              </a:r>
              <a:endParaRPr kumimoji="1" lang="en-US" altLang="ja-JP" sz="1400" dirty="0"/>
            </a:p>
            <a:p>
              <a:r>
                <a:rPr kumimoji="1" lang="ja-JP" altLang="en-US" sz="1400" dirty="0"/>
                <a:t>・障害福祉サービスや地域相談支援等の社会的基盤整備（実績を的確に把握）</a:t>
              </a:r>
              <a:endParaRPr kumimoji="1" lang="en-US" altLang="ja-JP" sz="1400" dirty="0"/>
            </a:p>
          </p:txBody>
        </p:sp>
        <p:pic>
          <p:nvPicPr>
            <p:cNvPr id="1126" name="Picture 4" descr="女性事務員のイラスト">
              <a:extLst>
                <a:ext uri="{FF2B5EF4-FFF2-40B4-BE49-F238E27FC236}">
                  <a16:creationId xmlns:a16="http://schemas.microsoft.com/office/drawing/2014/main" id="{B17032AD-EEA6-65D5-76F6-00F6B4ADA3E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58671" y="106297"/>
              <a:ext cx="577607" cy="884092"/>
            </a:xfrm>
            <a:prstGeom prst="rect">
              <a:avLst/>
            </a:prstGeom>
            <a:noFill/>
            <a:extLst>
              <a:ext uri="{909E8E84-426E-40DD-AFC4-6F175D3DCCD1}">
                <a14:hiddenFill xmlns:a14="http://schemas.microsoft.com/office/drawing/2010/main">
                  <a:solidFill>
                    <a:srgbClr val="FFFFFF"/>
                  </a:solidFill>
                </a14:hiddenFill>
              </a:ext>
            </a:extLst>
          </p:spPr>
        </p:pic>
        <p:grpSp>
          <p:nvGrpSpPr>
            <p:cNvPr id="1143" name="グループ化 1142">
              <a:extLst>
                <a:ext uri="{FF2B5EF4-FFF2-40B4-BE49-F238E27FC236}">
                  <a16:creationId xmlns:a16="http://schemas.microsoft.com/office/drawing/2014/main" id="{15CF6B32-D414-FD6C-A0AB-007912072D3C}"/>
                </a:ext>
              </a:extLst>
            </p:cNvPr>
            <p:cNvGrpSpPr/>
            <p:nvPr/>
          </p:nvGrpSpPr>
          <p:grpSpPr>
            <a:xfrm>
              <a:off x="7396773" y="480284"/>
              <a:ext cx="861093" cy="477041"/>
              <a:chOff x="8486266" y="675406"/>
              <a:chExt cx="861093" cy="564736"/>
            </a:xfrm>
          </p:grpSpPr>
          <p:sp>
            <p:nvSpPr>
              <p:cNvPr id="1147" name="楕円 1146">
                <a:extLst>
                  <a:ext uri="{FF2B5EF4-FFF2-40B4-BE49-F238E27FC236}">
                    <a16:creationId xmlns:a16="http://schemas.microsoft.com/office/drawing/2014/main" id="{7FD5B3B2-570B-65EC-54CF-B57FFBD1DC45}"/>
                  </a:ext>
                </a:extLst>
              </p:cNvPr>
              <p:cNvSpPr/>
              <p:nvPr/>
            </p:nvSpPr>
            <p:spPr>
              <a:xfrm>
                <a:off x="8486266" y="675406"/>
                <a:ext cx="861093" cy="564736"/>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sp>
            <p:nvSpPr>
              <p:cNvPr id="1025" name="テキスト ボックス 1024">
                <a:extLst>
                  <a:ext uri="{FF2B5EF4-FFF2-40B4-BE49-F238E27FC236}">
                    <a16:creationId xmlns:a16="http://schemas.microsoft.com/office/drawing/2014/main" id="{18FB3A3A-79BD-56D0-2935-720D4EF24735}"/>
                  </a:ext>
                </a:extLst>
              </p:cNvPr>
              <p:cNvSpPr txBox="1"/>
              <p:nvPr/>
            </p:nvSpPr>
            <p:spPr>
              <a:xfrm>
                <a:off x="8551330" y="728425"/>
                <a:ext cx="745830" cy="369332"/>
              </a:xfrm>
              <a:prstGeom prst="rect">
                <a:avLst/>
              </a:prstGeom>
              <a:noFill/>
            </p:spPr>
            <p:txBody>
              <a:bodyPr wrap="square" rtlCol="0">
                <a:spAutoFit/>
              </a:bodyPr>
              <a:lstStyle/>
              <a:p>
                <a:pPr algn="ctr"/>
                <a:r>
                  <a:rPr kumimoji="1" lang="ja-JP" altLang="en-US" b="1" dirty="0"/>
                  <a:t>地域</a:t>
                </a:r>
              </a:p>
            </p:txBody>
          </p:sp>
        </p:grpSp>
      </p:grpSp>
      <p:grpSp>
        <p:nvGrpSpPr>
          <p:cNvPr id="1033" name="グループ化 1032">
            <a:extLst>
              <a:ext uri="{FF2B5EF4-FFF2-40B4-BE49-F238E27FC236}">
                <a16:creationId xmlns:a16="http://schemas.microsoft.com/office/drawing/2014/main" id="{CEFA7B0A-97E4-0E0A-958B-B22C502A6030}"/>
              </a:ext>
            </a:extLst>
          </p:cNvPr>
          <p:cNvGrpSpPr/>
          <p:nvPr/>
        </p:nvGrpSpPr>
        <p:grpSpPr>
          <a:xfrm>
            <a:off x="389578" y="862341"/>
            <a:ext cx="7307709" cy="914474"/>
            <a:chOff x="389578" y="862341"/>
            <a:chExt cx="7307709" cy="914474"/>
          </a:xfrm>
        </p:grpSpPr>
        <p:sp>
          <p:nvSpPr>
            <p:cNvPr id="1035" name="テキスト ボックス 1034">
              <a:extLst>
                <a:ext uri="{FF2B5EF4-FFF2-40B4-BE49-F238E27FC236}">
                  <a16:creationId xmlns:a16="http://schemas.microsoft.com/office/drawing/2014/main" id="{FC7C4468-C2B1-ABDB-4204-F97EA3B3AE21}"/>
                </a:ext>
              </a:extLst>
            </p:cNvPr>
            <p:cNvSpPr txBox="1"/>
            <p:nvPr/>
          </p:nvSpPr>
          <p:spPr>
            <a:xfrm>
              <a:off x="389578" y="1045888"/>
              <a:ext cx="6938166" cy="538609"/>
            </a:xfrm>
            <a:prstGeom prst="rect">
              <a:avLst/>
            </a:prstGeom>
            <a:solidFill>
              <a:schemeClr val="bg1"/>
            </a:solidFill>
            <a:ln>
              <a:solidFill>
                <a:srgbClr val="66FF66"/>
              </a:solidFill>
            </a:ln>
          </p:spPr>
          <p:txBody>
            <a:bodyPr wrap="square" rtlCol="0">
              <a:spAutoFit/>
            </a:bodyPr>
            <a:lstStyle/>
            <a:p>
              <a:r>
                <a:rPr kumimoji="1" lang="ja-JP" altLang="en-US" b="1" dirty="0"/>
                <a:t>市町村（自立支援）協議会　</a:t>
              </a:r>
              <a:r>
                <a:rPr kumimoji="1" lang="ja-JP" altLang="en-US" sz="1400" dirty="0"/>
                <a:t>～</a:t>
              </a:r>
              <a:r>
                <a:rPr kumimoji="1" lang="en-US" altLang="ja-JP" sz="1400" dirty="0"/>
                <a:t>1</a:t>
              </a:r>
              <a:r>
                <a:rPr kumimoji="1" lang="ja-JP" altLang="en-US" sz="1400" dirty="0"/>
                <a:t>人</a:t>
              </a:r>
              <a:r>
                <a:rPr kumimoji="1" lang="en-US" altLang="ja-JP" sz="1400" dirty="0"/>
                <a:t>1</a:t>
              </a:r>
              <a:r>
                <a:rPr kumimoji="1" lang="ja-JP" altLang="en-US" sz="1400" dirty="0"/>
                <a:t>人の課題＝個別課題の普遍化～</a:t>
              </a:r>
              <a:endParaRPr kumimoji="1" lang="en-US" altLang="ja-JP" b="1" dirty="0"/>
            </a:p>
            <a:p>
              <a:r>
                <a:rPr kumimoji="1" lang="ja-JP" altLang="en-US" sz="1100" dirty="0"/>
                <a:t>協議会活動の推進（運営会議等）／地域課題の抽出・情報共有・課題整理し解決へ（部会・全体会）</a:t>
              </a:r>
              <a:endParaRPr kumimoji="1" lang="ja-JP" altLang="en-US" sz="1400" dirty="0"/>
            </a:p>
          </p:txBody>
        </p:sp>
        <p:pic>
          <p:nvPicPr>
            <p:cNvPr id="1037" name="Picture 10" descr="ブレインストーミング・会議のイラスト">
              <a:extLst>
                <a:ext uri="{FF2B5EF4-FFF2-40B4-BE49-F238E27FC236}">
                  <a16:creationId xmlns:a16="http://schemas.microsoft.com/office/drawing/2014/main" id="{422926DF-53C8-F754-47DB-CD7FBC64B92D}"/>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82813" y="862341"/>
              <a:ext cx="914474" cy="91447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155" name="グループ化 1154">
            <a:extLst>
              <a:ext uri="{FF2B5EF4-FFF2-40B4-BE49-F238E27FC236}">
                <a16:creationId xmlns:a16="http://schemas.microsoft.com/office/drawing/2014/main" id="{59A5F043-129C-19B9-78B5-90AE9E01A379}"/>
              </a:ext>
            </a:extLst>
          </p:cNvPr>
          <p:cNvGrpSpPr/>
          <p:nvPr/>
        </p:nvGrpSpPr>
        <p:grpSpPr>
          <a:xfrm>
            <a:off x="391886" y="562679"/>
            <a:ext cx="7925372" cy="6260863"/>
            <a:chOff x="391886" y="562679"/>
            <a:chExt cx="7925372" cy="6260863"/>
          </a:xfrm>
        </p:grpSpPr>
        <p:grpSp>
          <p:nvGrpSpPr>
            <p:cNvPr id="1052" name="グループ化 1051">
              <a:extLst>
                <a:ext uri="{FF2B5EF4-FFF2-40B4-BE49-F238E27FC236}">
                  <a16:creationId xmlns:a16="http://schemas.microsoft.com/office/drawing/2014/main" id="{989770BE-483A-A489-7E67-7D0635526B9C}"/>
                </a:ext>
              </a:extLst>
            </p:cNvPr>
            <p:cNvGrpSpPr/>
            <p:nvPr/>
          </p:nvGrpSpPr>
          <p:grpSpPr>
            <a:xfrm>
              <a:off x="391886" y="5592436"/>
              <a:ext cx="7925372" cy="1231106"/>
              <a:chOff x="391886" y="5592436"/>
              <a:chExt cx="7925372" cy="1231106"/>
            </a:xfrm>
          </p:grpSpPr>
          <p:sp>
            <p:nvSpPr>
              <p:cNvPr id="1053" name="テキスト ボックス 1052">
                <a:extLst>
                  <a:ext uri="{FF2B5EF4-FFF2-40B4-BE49-F238E27FC236}">
                    <a16:creationId xmlns:a16="http://schemas.microsoft.com/office/drawing/2014/main" id="{D20C3679-337E-CFD6-622B-2A2DBB89A240}"/>
                  </a:ext>
                </a:extLst>
              </p:cNvPr>
              <p:cNvSpPr txBox="1"/>
              <p:nvPr/>
            </p:nvSpPr>
            <p:spPr>
              <a:xfrm>
                <a:off x="391886" y="5592436"/>
                <a:ext cx="6694714" cy="1231106"/>
              </a:xfrm>
              <a:prstGeom prst="rect">
                <a:avLst/>
              </a:prstGeom>
              <a:solidFill>
                <a:schemeClr val="accent4">
                  <a:lumMod val="40000"/>
                  <a:lumOff val="60000"/>
                </a:schemeClr>
              </a:solidFill>
              <a:ln>
                <a:solidFill>
                  <a:schemeClr val="accent4"/>
                </a:solidFill>
              </a:ln>
            </p:spPr>
            <p:txBody>
              <a:bodyPr wrap="square" rtlCol="0">
                <a:spAutoFit/>
              </a:bodyPr>
              <a:lstStyle/>
              <a:p>
                <a:pPr algn="ctr"/>
                <a:r>
                  <a:rPr kumimoji="1" lang="ja-JP" altLang="en-US" b="1" u="sng" dirty="0"/>
                  <a:t>★都道府県の役割</a:t>
                </a:r>
                <a:endParaRPr kumimoji="1" lang="en-US" altLang="ja-JP" b="1" u="sng" dirty="0"/>
              </a:p>
              <a:p>
                <a:r>
                  <a:rPr kumimoji="1" lang="ja-JP" altLang="en-US" sz="1400" dirty="0">
                    <a:latin typeface="+mn-ea"/>
                  </a:rPr>
                  <a:t>・相談支援従事者研修の実施等による人材養成</a:t>
                </a:r>
                <a:endParaRPr kumimoji="1" lang="en-US" altLang="ja-JP" sz="1400" dirty="0">
                  <a:latin typeface="+mn-ea"/>
                </a:endParaRPr>
              </a:p>
              <a:p>
                <a:r>
                  <a:rPr kumimoji="1" lang="ja-JP" altLang="en-US" sz="1400" dirty="0"/>
                  <a:t>・市町村への相談支援体制の充実・強化に向けた支援（技術的支援や助言等）</a:t>
                </a:r>
                <a:endParaRPr lang="en-US" alt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r>
                  <a:rPr kumimoji="1" lang="ja-JP" altLang="en-US" sz="1400" dirty="0"/>
                  <a:t>・サービスの質的・量的整備の推進及び計画</a:t>
                </a:r>
                <a:endParaRPr kumimoji="1" lang="en-US" altLang="ja-JP" sz="1400" dirty="0"/>
              </a:p>
              <a:p>
                <a:r>
                  <a:rPr kumimoji="1" lang="ja-JP" altLang="en-US" sz="1400" dirty="0"/>
                  <a:t>・一般</a:t>
                </a:r>
                <a:r>
                  <a:rPr lang="ja-JP" altLang="en-US" sz="1400" b="0" i="0" dirty="0">
                    <a:effectLst/>
                    <a:latin typeface="+mn-ea"/>
                  </a:rPr>
                  <a:t>相談支援事業の充実、広域的見地からの相談支援体制の整備・促進</a:t>
                </a:r>
                <a:endParaRPr kumimoji="1" lang="ja-JP" altLang="en-US" sz="1400" dirty="0"/>
              </a:p>
            </p:txBody>
          </p:sp>
          <p:pic>
            <p:nvPicPr>
              <p:cNvPr id="1054" name="Picture 6" descr="役職のある会社員のイラスト（男性3）">
                <a:extLst>
                  <a:ext uri="{FF2B5EF4-FFF2-40B4-BE49-F238E27FC236}">
                    <a16:creationId xmlns:a16="http://schemas.microsoft.com/office/drawing/2014/main" id="{4BD795A8-C9AA-14E3-3057-AE79D5DFD301}"/>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24000" y="5906747"/>
                <a:ext cx="736505" cy="853095"/>
              </a:xfrm>
              <a:prstGeom prst="rect">
                <a:avLst/>
              </a:prstGeom>
              <a:noFill/>
              <a:extLst>
                <a:ext uri="{909E8E84-426E-40DD-AFC4-6F175D3DCCD1}">
                  <a14:hiddenFill xmlns:a14="http://schemas.microsoft.com/office/drawing/2010/main">
                    <a:solidFill>
                      <a:srgbClr val="FFFFFF"/>
                    </a:solidFill>
                  </a14:hiddenFill>
                </a:ext>
              </a:extLst>
            </p:spPr>
          </p:pic>
          <p:grpSp>
            <p:nvGrpSpPr>
              <p:cNvPr id="1055" name="グループ化 1054">
                <a:extLst>
                  <a:ext uri="{FF2B5EF4-FFF2-40B4-BE49-F238E27FC236}">
                    <a16:creationId xmlns:a16="http://schemas.microsoft.com/office/drawing/2014/main" id="{F60606AA-C432-1514-80A8-6B68B08B9340}"/>
                  </a:ext>
                </a:extLst>
              </p:cNvPr>
              <p:cNvGrpSpPr/>
              <p:nvPr/>
            </p:nvGrpSpPr>
            <p:grpSpPr>
              <a:xfrm>
                <a:off x="7478989" y="6029958"/>
                <a:ext cx="838269" cy="463850"/>
                <a:chOff x="9683811" y="6095285"/>
                <a:chExt cx="861093" cy="564736"/>
              </a:xfrm>
            </p:grpSpPr>
            <p:sp>
              <p:nvSpPr>
                <p:cNvPr id="1152" name="楕円 1151">
                  <a:extLst>
                    <a:ext uri="{FF2B5EF4-FFF2-40B4-BE49-F238E27FC236}">
                      <a16:creationId xmlns:a16="http://schemas.microsoft.com/office/drawing/2014/main" id="{140A5BBB-2490-0E6E-1EB0-BF68FAA1BC0A}"/>
                    </a:ext>
                  </a:extLst>
                </p:cNvPr>
                <p:cNvSpPr/>
                <p:nvPr/>
              </p:nvSpPr>
              <p:spPr>
                <a:xfrm>
                  <a:off x="9683811" y="6095285"/>
                  <a:ext cx="861093" cy="56473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1153" name="テキスト ボックス 1152">
                  <a:extLst>
                    <a:ext uri="{FF2B5EF4-FFF2-40B4-BE49-F238E27FC236}">
                      <a16:creationId xmlns:a16="http://schemas.microsoft.com/office/drawing/2014/main" id="{7B2256C6-476D-3C1C-E2F8-5B1AF66CFB93}"/>
                    </a:ext>
                  </a:extLst>
                </p:cNvPr>
                <p:cNvSpPr txBox="1"/>
                <p:nvPr/>
              </p:nvSpPr>
              <p:spPr>
                <a:xfrm>
                  <a:off x="9714797" y="6137500"/>
                  <a:ext cx="745830" cy="369333"/>
                </a:xfrm>
                <a:prstGeom prst="rect">
                  <a:avLst/>
                </a:prstGeom>
                <a:noFill/>
              </p:spPr>
              <p:txBody>
                <a:bodyPr wrap="square" rtlCol="0">
                  <a:spAutoFit/>
                </a:bodyPr>
                <a:lstStyle/>
                <a:p>
                  <a:pPr algn="ctr"/>
                  <a:r>
                    <a:rPr kumimoji="1" lang="ja-JP" altLang="en-US" b="1" dirty="0"/>
                    <a:t>広域</a:t>
                  </a:r>
                </a:p>
              </p:txBody>
            </p:sp>
          </p:grpSp>
        </p:grpSp>
        <p:cxnSp>
          <p:nvCxnSpPr>
            <p:cNvPr id="1154" name="コネクタ: カギ線 1153">
              <a:extLst>
                <a:ext uri="{FF2B5EF4-FFF2-40B4-BE49-F238E27FC236}">
                  <a16:creationId xmlns:a16="http://schemas.microsoft.com/office/drawing/2014/main" id="{436292AE-2F15-A7BA-6A2E-0DEAD12DE712}"/>
                </a:ext>
              </a:extLst>
            </p:cNvPr>
            <p:cNvCxnSpPr>
              <a:cxnSpLocks/>
            </p:cNvCxnSpPr>
            <p:nvPr/>
          </p:nvCxnSpPr>
          <p:spPr>
            <a:xfrm rot="10800000" flipH="1">
              <a:off x="391886" y="562679"/>
              <a:ext cx="6918" cy="5645311"/>
            </a:xfrm>
            <a:prstGeom prst="bentConnector3">
              <a:avLst>
                <a:gd name="adj1" fmla="val -3304423"/>
              </a:avLst>
            </a:prstGeom>
            <a:ln w="28575">
              <a:solidFill>
                <a:schemeClr val="tx1"/>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156" name="グループ化 1155">
            <a:extLst>
              <a:ext uri="{FF2B5EF4-FFF2-40B4-BE49-F238E27FC236}">
                <a16:creationId xmlns:a16="http://schemas.microsoft.com/office/drawing/2014/main" id="{8B7B2E42-2B5C-7461-0C20-E542E9D50681}"/>
              </a:ext>
            </a:extLst>
          </p:cNvPr>
          <p:cNvGrpSpPr/>
          <p:nvPr/>
        </p:nvGrpSpPr>
        <p:grpSpPr>
          <a:xfrm>
            <a:off x="36685" y="1315193"/>
            <a:ext cx="8301073" cy="4423044"/>
            <a:chOff x="36685" y="1315193"/>
            <a:chExt cx="8301073" cy="4423044"/>
          </a:xfrm>
        </p:grpSpPr>
        <p:sp>
          <p:nvSpPr>
            <p:cNvPr id="1157" name="テキスト ボックス 1156">
              <a:extLst>
                <a:ext uri="{FF2B5EF4-FFF2-40B4-BE49-F238E27FC236}">
                  <a16:creationId xmlns:a16="http://schemas.microsoft.com/office/drawing/2014/main" id="{1134F49A-E006-B5D8-C376-0BEA155D587B}"/>
                </a:ext>
              </a:extLst>
            </p:cNvPr>
            <p:cNvSpPr txBox="1"/>
            <p:nvPr/>
          </p:nvSpPr>
          <p:spPr>
            <a:xfrm>
              <a:off x="389577" y="4646328"/>
              <a:ext cx="7508549" cy="707886"/>
            </a:xfrm>
            <a:prstGeom prst="rect">
              <a:avLst/>
            </a:prstGeom>
            <a:noFill/>
            <a:ln>
              <a:solidFill>
                <a:srgbClr val="66FF66"/>
              </a:solidFill>
            </a:ln>
          </p:spPr>
          <p:txBody>
            <a:bodyPr wrap="square" rtlCol="0">
              <a:spAutoFit/>
            </a:bodyPr>
            <a:lstStyle/>
            <a:p>
              <a:r>
                <a:rPr kumimoji="1" lang="ja-JP" altLang="en-US" b="1" dirty="0"/>
                <a:t>都道府県（自立支援）協議会　</a:t>
              </a:r>
              <a:r>
                <a:rPr kumimoji="1" lang="ja-JP" altLang="en-US" sz="1400" dirty="0"/>
                <a:t>～</a:t>
              </a:r>
              <a:r>
                <a:rPr lang="ja-JP" altLang="ja-JP" sz="1400" dirty="0">
                  <a:effectLst/>
                  <a:latin typeface="+mj-ea"/>
                  <a:ea typeface="+mj-ea"/>
                  <a:cs typeface="Times New Roman" panose="02020603050405020304" pitchFamily="18" charset="0"/>
                </a:rPr>
                <a:t>都道府県でビジョンを描き、その達成をめざす</a:t>
              </a:r>
              <a:r>
                <a:rPr kumimoji="1" lang="ja-JP" altLang="en-US" sz="1400" dirty="0"/>
                <a:t>～</a:t>
              </a:r>
              <a:endParaRPr kumimoji="1" lang="en-US" altLang="ja-JP" sz="1100" dirty="0"/>
            </a:p>
            <a:p>
              <a:r>
                <a:rPr kumimoji="1" lang="ja-JP" altLang="en-US" sz="1100" dirty="0"/>
                <a:t>管内地域情報や課題の収集と分析・整理・共有／障害福祉領域を支える人材の養成・育成／地域相談支援体制のバックアップ／市町村とのつながり（協働体制）／課題の可視化、解決策の検討</a:t>
              </a:r>
            </a:p>
          </p:txBody>
        </p:sp>
        <p:pic>
          <p:nvPicPr>
            <p:cNvPr id="1158" name="Picture 8" descr="真剣な会議のイラスト（男女）">
              <a:extLst>
                <a:ext uri="{FF2B5EF4-FFF2-40B4-BE49-F238E27FC236}">
                  <a16:creationId xmlns:a16="http://schemas.microsoft.com/office/drawing/2014/main" id="{10AAF179-F750-908B-34AD-A6ECA4E3AD9F}"/>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551134" y="4951613"/>
              <a:ext cx="786624" cy="786624"/>
            </a:xfrm>
            <a:prstGeom prst="rect">
              <a:avLst/>
            </a:prstGeom>
            <a:noFill/>
            <a:extLst>
              <a:ext uri="{909E8E84-426E-40DD-AFC4-6F175D3DCCD1}">
                <a14:hiddenFill xmlns:a14="http://schemas.microsoft.com/office/drawing/2010/main">
                  <a:solidFill>
                    <a:srgbClr val="FFFFFF"/>
                  </a:solidFill>
                </a14:hiddenFill>
              </a:ext>
            </a:extLst>
          </p:spPr>
        </p:pic>
        <p:cxnSp>
          <p:nvCxnSpPr>
            <p:cNvPr id="1159" name="コネクタ: カギ線 1158">
              <a:extLst>
                <a:ext uri="{FF2B5EF4-FFF2-40B4-BE49-F238E27FC236}">
                  <a16:creationId xmlns:a16="http://schemas.microsoft.com/office/drawing/2014/main" id="{B1C26636-DC66-2237-6357-00D75716C3AB}"/>
                </a:ext>
              </a:extLst>
            </p:cNvPr>
            <p:cNvCxnSpPr>
              <a:cxnSpLocks/>
              <a:stCxn id="1157" idx="1"/>
            </p:cNvCxnSpPr>
            <p:nvPr/>
          </p:nvCxnSpPr>
          <p:spPr>
            <a:xfrm rot="10800000" flipH="1">
              <a:off x="389576" y="1315193"/>
              <a:ext cx="1" cy="3685078"/>
            </a:xfrm>
            <a:prstGeom prst="bentConnector4">
              <a:avLst>
                <a:gd name="adj1" fmla="val -22860000000"/>
                <a:gd name="adj2" fmla="val 54802"/>
              </a:avLst>
            </a:prstGeom>
            <a:ln w="28575">
              <a:solidFill>
                <a:schemeClr val="tx1"/>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60" name="テキスト ボックス 1159">
              <a:extLst>
                <a:ext uri="{FF2B5EF4-FFF2-40B4-BE49-F238E27FC236}">
                  <a16:creationId xmlns:a16="http://schemas.microsoft.com/office/drawing/2014/main" id="{ABECAC63-579E-5D52-4757-273153BB36E0}"/>
                </a:ext>
              </a:extLst>
            </p:cNvPr>
            <p:cNvSpPr txBox="1"/>
            <p:nvPr/>
          </p:nvSpPr>
          <p:spPr>
            <a:xfrm>
              <a:off x="36685" y="3038630"/>
              <a:ext cx="369332" cy="707886"/>
            </a:xfrm>
            <a:prstGeom prst="rect">
              <a:avLst/>
            </a:prstGeom>
          </p:spPr>
          <p:style>
            <a:lnRef idx="1">
              <a:schemeClr val="accent4"/>
            </a:lnRef>
            <a:fillRef idx="2">
              <a:schemeClr val="accent4"/>
            </a:fillRef>
            <a:effectRef idx="1">
              <a:schemeClr val="accent4"/>
            </a:effectRef>
            <a:fontRef idx="minor">
              <a:schemeClr val="dk1"/>
            </a:fontRef>
          </p:style>
          <p:txBody>
            <a:bodyPr vert="eaVert" wrap="square" rtlCol="0">
              <a:spAutoFit/>
            </a:bodyPr>
            <a:lstStyle/>
            <a:p>
              <a:pPr algn="ctr"/>
              <a:r>
                <a:rPr kumimoji="1" lang="ja-JP" altLang="en-US" sz="1200" b="1" dirty="0"/>
                <a:t>協　働</a:t>
              </a:r>
            </a:p>
          </p:txBody>
        </p:sp>
      </p:grpSp>
      <p:sp>
        <p:nvSpPr>
          <p:cNvPr id="73" name="テキスト ボックス 72"/>
          <p:cNvSpPr txBox="1"/>
          <p:nvPr/>
        </p:nvSpPr>
        <p:spPr>
          <a:xfrm>
            <a:off x="517018" y="1993266"/>
            <a:ext cx="8522207" cy="2092881"/>
          </a:xfrm>
          <a:prstGeom prst="rect">
            <a:avLst/>
          </a:prstGeom>
          <a:solidFill>
            <a:schemeClr val="accent2">
              <a:lumMod val="40000"/>
              <a:lumOff val="60000"/>
            </a:schemeClr>
          </a:solidFill>
        </p:spPr>
        <p:txBody>
          <a:bodyPr wrap="square" rtlCol="0">
            <a:spAutoFit/>
          </a:bodyPr>
          <a:lstStyle/>
          <a:p>
            <a:r>
              <a:rPr kumimoji="1" lang="ja-JP" altLang="en-US" sz="2000" dirty="0"/>
              <a:t>◎ 都道府県協議会と市町村協議会の</a:t>
            </a:r>
            <a:r>
              <a:rPr kumimoji="1" lang="ja-JP" altLang="en-US" sz="2000" b="1" dirty="0">
                <a:solidFill>
                  <a:srgbClr val="FF0000"/>
                </a:solidFill>
              </a:rPr>
              <a:t>協働には仕掛けや工夫が必要</a:t>
            </a:r>
            <a:endParaRPr kumimoji="1" lang="en-US" altLang="ja-JP" sz="2000" b="1" dirty="0">
              <a:solidFill>
                <a:srgbClr val="FF0000"/>
              </a:solidFill>
            </a:endParaRPr>
          </a:p>
          <a:p>
            <a:r>
              <a:rPr kumimoji="1" lang="ja-JP" altLang="en-US" dirty="0"/>
              <a:t>　・圏域単位でアドバイザーを配置する</a:t>
            </a:r>
            <a:endParaRPr kumimoji="1" lang="en-US" altLang="ja-JP" dirty="0"/>
          </a:p>
          <a:p>
            <a:r>
              <a:rPr kumimoji="1" lang="ja-JP" altLang="en-US" dirty="0"/>
              <a:t>　 　   情報の収集・伝達役、経験を活かした助言役、まとめ役として</a:t>
            </a:r>
            <a:endParaRPr kumimoji="1" lang="en-US" altLang="ja-JP" dirty="0"/>
          </a:p>
          <a:p>
            <a:r>
              <a:rPr kumimoji="1" lang="ja-JP" altLang="en-US" dirty="0"/>
              <a:t>　・圏域単位でも協議会を組織する</a:t>
            </a:r>
            <a:endParaRPr kumimoji="1" lang="en-US" altLang="ja-JP" dirty="0"/>
          </a:p>
          <a:p>
            <a:r>
              <a:rPr kumimoji="1" lang="ja-JP" altLang="en-US" dirty="0"/>
              <a:t>　  　  近隣市町村の動向を共有できる、再検討できる、 都道府県が関与しやすい</a:t>
            </a:r>
            <a:endParaRPr kumimoji="1" lang="en-US" altLang="ja-JP" dirty="0"/>
          </a:p>
          <a:p>
            <a:endParaRPr kumimoji="1" lang="en-US" altLang="ja-JP" dirty="0"/>
          </a:p>
          <a:p>
            <a:r>
              <a:rPr kumimoji="1" lang="ja-JP" altLang="en-US" dirty="0"/>
              <a:t>◎ </a:t>
            </a:r>
            <a:r>
              <a:rPr kumimoji="1" lang="ja-JP" altLang="en-US" sz="2000" dirty="0"/>
              <a:t>様々なレベルの</a:t>
            </a:r>
            <a:r>
              <a:rPr kumimoji="1" lang="ja-JP" altLang="en-US" sz="2000" b="1" dirty="0">
                <a:solidFill>
                  <a:srgbClr val="FF0000"/>
                </a:solidFill>
              </a:rPr>
              <a:t>協働が</a:t>
            </a:r>
            <a:r>
              <a:rPr kumimoji="1" lang="ja-JP" altLang="en-US" sz="2000" dirty="0"/>
              <a:t>協議会の</a:t>
            </a:r>
            <a:r>
              <a:rPr kumimoji="1" lang="ja-JP" altLang="en-US" sz="2000" b="1" dirty="0">
                <a:solidFill>
                  <a:srgbClr val="FF0000"/>
                </a:solidFill>
              </a:rPr>
              <a:t>活性化につながる</a:t>
            </a:r>
          </a:p>
        </p:txBody>
      </p:sp>
      <p:sp>
        <p:nvSpPr>
          <p:cNvPr id="74" name="円/楕円 73"/>
          <p:cNvSpPr/>
          <p:nvPr/>
        </p:nvSpPr>
        <p:spPr>
          <a:xfrm>
            <a:off x="3441469" y="955259"/>
            <a:ext cx="3217201" cy="766759"/>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円/楕円 74"/>
          <p:cNvSpPr/>
          <p:nvPr/>
        </p:nvSpPr>
        <p:spPr>
          <a:xfrm>
            <a:off x="3571875" y="4531183"/>
            <a:ext cx="4125411" cy="935431"/>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55102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wipe(left)">
                                      <p:cBhvr>
                                        <p:cTn id="7" dur="500"/>
                                        <p:tgtEl>
                                          <p:spTgt spid="7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5"/>
                                        </p:tgtEl>
                                        <p:attrNameLst>
                                          <p:attrName>style.visibility</p:attrName>
                                        </p:attrNameLst>
                                      </p:cBhvr>
                                      <p:to>
                                        <p:strVal val="visible"/>
                                      </p:to>
                                    </p:set>
                                    <p:animEffect transition="in" filter="wipe(left)">
                                      <p:cBhvr>
                                        <p:cTn id="12" dur="500"/>
                                        <p:tgtEl>
                                          <p:spTgt spid="75"/>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73"/>
                                        </p:tgtEl>
                                        <p:attrNameLst>
                                          <p:attrName>style.visibility</p:attrName>
                                        </p:attrNameLst>
                                      </p:cBhvr>
                                      <p:to>
                                        <p:strVal val="visible"/>
                                      </p:to>
                                    </p:set>
                                    <p:animEffect transition="in" filter="randombar(horizontal)">
                                      <p:cBhvr>
                                        <p:cTn id="17"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animBg="1"/>
      <p:bldP spid="74" grpId="0" animBg="1"/>
      <p:bldP spid="7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実践例の紹介：</a:t>
            </a:r>
            <a:r>
              <a:rPr kumimoji="1" lang="ja-JP" altLang="en-US" dirty="0"/>
              <a:t>三重県</a:t>
            </a:r>
          </a:p>
        </p:txBody>
      </p:sp>
      <p:sp>
        <p:nvSpPr>
          <p:cNvPr id="3" name="コンテンツ プレースホルダー 2"/>
          <p:cNvSpPr>
            <a:spLocks noGrp="1"/>
          </p:cNvSpPr>
          <p:nvPr>
            <p:ph idx="1"/>
          </p:nvPr>
        </p:nvSpPr>
        <p:spPr/>
        <p:txBody>
          <a:bodyPr/>
          <a:lstStyle/>
          <a:p>
            <a:pPr marL="514350" indent="-514350">
              <a:buFont typeface="+mj-lt"/>
              <a:buAutoNum type="arabicPeriod"/>
            </a:pPr>
            <a:r>
              <a:rPr kumimoji="1" lang="ja-JP" altLang="en-US" dirty="0"/>
              <a:t>三重県協議会の概要説明（</a:t>
            </a:r>
            <a:r>
              <a:rPr kumimoji="1" lang="en-US" altLang="ja-JP" dirty="0"/>
              <a:t>5</a:t>
            </a:r>
            <a:r>
              <a:rPr kumimoji="1" lang="ja-JP" altLang="en-US" dirty="0"/>
              <a:t>分）</a:t>
            </a:r>
            <a:endParaRPr lang="en-US" altLang="ja-JP" dirty="0"/>
          </a:p>
          <a:p>
            <a:pPr marL="514350" indent="-514350">
              <a:buFont typeface="+mj-lt"/>
              <a:buAutoNum type="arabicPeriod"/>
            </a:pPr>
            <a:endParaRPr kumimoji="1" lang="en-US" altLang="ja-JP" dirty="0"/>
          </a:p>
          <a:p>
            <a:pPr marL="514350" indent="-514350">
              <a:buFont typeface="+mj-lt"/>
              <a:buAutoNum type="arabicPeriod"/>
            </a:pPr>
            <a:r>
              <a:rPr kumimoji="1" lang="ja-JP" altLang="en-US" dirty="0"/>
              <a:t>インタビュー（</a:t>
            </a:r>
            <a:r>
              <a:rPr kumimoji="1" lang="en-US" altLang="ja-JP" dirty="0"/>
              <a:t>20</a:t>
            </a:r>
            <a:r>
              <a:rPr kumimoji="1" lang="ja-JP" altLang="en-US" dirty="0"/>
              <a:t>分）</a:t>
            </a:r>
            <a:endParaRPr kumimoji="1" lang="en-US" altLang="ja-JP" dirty="0"/>
          </a:p>
          <a:p>
            <a:r>
              <a:rPr kumimoji="1" lang="ja-JP" altLang="en-US" dirty="0"/>
              <a:t>県協議会～圏域</a:t>
            </a:r>
            <a:r>
              <a:rPr lang="ja-JP" altLang="en-US" dirty="0"/>
              <a:t>～市町村</a:t>
            </a:r>
            <a:r>
              <a:rPr kumimoji="1" lang="ja-JP" altLang="en-US" dirty="0"/>
              <a:t>協議会とのつながり</a:t>
            </a:r>
            <a:endParaRPr lang="en-US" altLang="ja-JP" dirty="0"/>
          </a:p>
          <a:p>
            <a:r>
              <a:rPr kumimoji="1" lang="ja-JP" altLang="en-US" dirty="0"/>
              <a:t>最近の取り組み例、今後の課題　など</a:t>
            </a:r>
            <a:endParaRPr lang="ja-JP" altLang="en-US" dirty="0">
              <a:solidFill>
                <a:srgbClr val="FF0000"/>
              </a:solidFill>
            </a:endParaRPr>
          </a:p>
          <a:p>
            <a:pPr marL="0" indent="0">
              <a:buNone/>
            </a:pPr>
            <a:endParaRPr kumimoji="1" lang="ja-JP" altLang="en-US" dirty="0"/>
          </a:p>
        </p:txBody>
      </p:sp>
    </p:spTree>
    <p:extLst>
      <p:ext uri="{BB962C8B-B14F-4D97-AF65-F5344CB8AC3E}">
        <p14:creationId xmlns:p14="http://schemas.microsoft.com/office/powerpoint/2010/main" val="2932653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下矢印 29"/>
          <p:cNvSpPr/>
          <p:nvPr/>
        </p:nvSpPr>
        <p:spPr>
          <a:xfrm rot="5400000">
            <a:off x="3127768" y="3738167"/>
            <a:ext cx="561695" cy="422066"/>
          </a:xfrm>
          <a:prstGeom prst="downArrow">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endParaRPr kumimoji="1" lang="ja-JP" altLang="en-US" sz="825" dirty="0">
              <a:solidFill>
                <a:schemeClr val="tx1"/>
              </a:solidFill>
            </a:endParaRPr>
          </a:p>
        </p:txBody>
      </p:sp>
      <p:sp>
        <p:nvSpPr>
          <p:cNvPr id="28" name="下矢印 27"/>
          <p:cNvSpPr/>
          <p:nvPr/>
        </p:nvSpPr>
        <p:spPr>
          <a:xfrm rot="5400000">
            <a:off x="3128401" y="4652189"/>
            <a:ext cx="658478" cy="500482"/>
          </a:xfrm>
          <a:prstGeom prst="downArrow">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endParaRPr kumimoji="1" lang="ja-JP" altLang="en-US" sz="825" dirty="0">
              <a:solidFill>
                <a:schemeClr val="tx1"/>
              </a:solidFill>
            </a:endParaRPr>
          </a:p>
        </p:txBody>
      </p:sp>
      <p:pic>
        <p:nvPicPr>
          <p:cNvPr id="1026" name="Picture 2" descr="市町村別マップ"/>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07633" y="1851252"/>
            <a:ext cx="2357438" cy="3929063"/>
          </a:xfrm>
          <a:prstGeom prst="rect">
            <a:avLst/>
          </a:prstGeom>
          <a:noFill/>
          <a:extLst>
            <a:ext uri="{909E8E84-426E-40DD-AFC4-6F175D3DCCD1}">
              <a14:hiddenFill xmlns:a14="http://schemas.microsoft.com/office/drawing/2010/main">
                <a:solidFill>
                  <a:srgbClr val="FFFFFF"/>
                </a:solidFill>
              </a14:hiddenFill>
            </a:ext>
          </a:extLst>
        </p:spPr>
      </p:pic>
      <p:sp>
        <p:nvSpPr>
          <p:cNvPr id="4" name="正方形/長方形 3"/>
          <p:cNvSpPr/>
          <p:nvPr/>
        </p:nvSpPr>
        <p:spPr>
          <a:xfrm>
            <a:off x="7075935" y="973308"/>
            <a:ext cx="1980127" cy="819554"/>
          </a:xfrm>
          <a:prstGeom prst="rect">
            <a:avLst/>
          </a:prstGeom>
          <a:solidFill>
            <a:schemeClr val="accent4">
              <a:lumMod val="20000"/>
              <a:lumOff val="80000"/>
            </a:schemeClr>
          </a:solidFill>
          <a:effectLst>
            <a:outerShdw blurRad="50800" dist="38100" dir="18900000" algn="b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350" dirty="0"/>
              <a:t>障害保健福祉圏域</a:t>
            </a:r>
            <a:r>
              <a:rPr lang="en-US" altLang="ja-JP" sz="1350" dirty="0"/>
              <a:t>9</a:t>
            </a:r>
            <a:r>
              <a:rPr lang="ja-JP" altLang="en-US" sz="1350" dirty="0"/>
              <a:t>圏域</a:t>
            </a:r>
            <a:endParaRPr lang="en-US" altLang="ja-JP" sz="1350" dirty="0"/>
          </a:p>
          <a:p>
            <a:pPr algn="ctr"/>
            <a:r>
              <a:rPr kumimoji="1" lang="en-US" altLang="ja-JP" sz="1350" dirty="0"/>
              <a:t>29</a:t>
            </a:r>
            <a:r>
              <a:rPr kumimoji="1" lang="ja-JP" altLang="en-US" sz="1350" dirty="0"/>
              <a:t>市町（</a:t>
            </a:r>
            <a:r>
              <a:rPr kumimoji="1" lang="en-US" altLang="ja-JP" sz="1350" dirty="0"/>
              <a:t>14</a:t>
            </a:r>
            <a:r>
              <a:rPr kumimoji="1" lang="ja-JP" altLang="en-US" sz="1350" dirty="0"/>
              <a:t>市</a:t>
            </a:r>
            <a:r>
              <a:rPr kumimoji="1" lang="en-US" altLang="ja-JP" sz="1350" dirty="0"/>
              <a:t>15</a:t>
            </a:r>
            <a:r>
              <a:rPr kumimoji="1" lang="ja-JP" altLang="en-US" sz="1350" dirty="0"/>
              <a:t>町）</a:t>
            </a:r>
            <a:endParaRPr kumimoji="1" lang="en-US" altLang="ja-JP" sz="1350" dirty="0"/>
          </a:p>
          <a:p>
            <a:pPr algn="ctr"/>
            <a:r>
              <a:rPr lang="ja-JP" altLang="en-US" sz="1350" dirty="0"/>
              <a:t>人口：</a:t>
            </a:r>
            <a:r>
              <a:rPr lang="en-US" altLang="ja-JP" sz="1350" dirty="0"/>
              <a:t>1,725,590</a:t>
            </a:r>
            <a:r>
              <a:rPr lang="ja-JP" altLang="en-US" sz="1350" dirty="0"/>
              <a:t>人</a:t>
            </a:r>
            <a:endParaRPr kumimoji="1" lang="ja-JP" altLang="en-US" sz="1350" dirty="0"/>
          </a:p>
        </p:txBody>
      </p:sp>
      <p:sp>
        <p:nvSpPr>
          <p:cNvPr id="5" name="角丸四角形 4"/>
          <p:cNvSpPr/>
          <p:nvPr/>
        </p:nvSpPr>
        <p:spPr>
          <a:xfrm>
            <a:off x="7182655" y="5302712"/>
            <a:ext cx="772733" cy="270456"/>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350" dirty="0"/>
              <a:t>紀南</a:t>
            </a:r>
            <a:endParaRPr kumimoji="1" lang="ja-JP" altLang="en-US" sz="1350" dirty="0"/>
          </a:p>
        </p:txBody>
      </p:sp>
      <p:sp>
        <p:nvSpPr>
          <p:cNvPr id="7" name="角丸四角形 6"/>
          <p:cNvSpPr/>
          <p:nvPr/>
        </p:nvSpPr>
        <p:spPr>
          <a:xfrm>
            <a:off x="6434071" y="4621642"/>
            <a:ext cx="772733" cy="270456"/>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350" dirty="0"/>
              <a:t>紀北</a:t>
            </a:r>
          </a:p>
        </p:txBody>
      </p:sp>
      <p:sp>
        <p:nvSpPr>
          <p:cNvPr id="8" name="角丸四角形 7"/>
          <p:cNvSpPr/>
          <p:nvPr/>
        </p:nvSpPr>
        <p:spPr>
          <a:xfrm>
            <a:off x="7805972" y="4448597"/>
            <a:ext cx="772733" cy="270456"/>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50" dirty="0"/>
              <a:t>伊勢志摩</a:t>
            </a:r>
          </a:p>
        </p:txBody>
      </p:sp>
      <p:sp>
        <p:nvSpPr>
          <p:cNvPr id="9" name="角丸四角形 8"/>
          <p:cNvSpPr/>
          <p:nvPr/>
        </p:nvSpPr>
        <p:spPr>
          <a:xfrm>
            <a:off x="6303202" y="4087533"/>
            <a:ext cx="772733" cy="270456"/>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50" dirty="0"/>
              <a:t>松阪多気</a:t>
            </a:r>
          </a:p>
        </p:txBody>
      </p:sp>
      <p:sp>
        <p:nvSpPr>
          <p:cNvPr id="10" name="角丸四角形 9"/>
          <p:cNvSpPr/>
          <p:nvPr/>
        </p:nvSpPr>
        <p:spPr>
          <a:xfrm>
            <a:off x="6133981" y="3320133"/>
            <a:ext cx="772733" cy="270456"/>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350" dirty="0"/>
              <a:t>伊賀</a:t>
            </a:r>
          </a:p>
        </p:txBody>
      </p:sp>
      <p:sp>
        <p:nvSpPr>
          <p:cNvPr id="11" name="角丸四角形 10"/>
          <p:cNvSpPr/>
          <p:nvPr/>
        </p:nvSpPr>
        <p:spPr>
          <a:xfrm>
            <a:off x="7883479" y="3126346"/>
            <a:ext cx="772733" cy="270456"/>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350" dirty="0"/>
              <a:t>津</a:t>
            </a:r>
          </a:p>
        </p:txBody>
      </p:sp>
      <p:sp>
        <p:nvSpPr>
          <p:cNvPr id="12" name="角丸四角形 11"/>
          <p:cNvSpPr/>
          <p:nvPr/>
        </p:nvSpPr>
        <p:spPr>
          <a:xfrm>
            <a:off x="6739474" y="2570140"/>
            <a:ext cx="772733" cy="270456"/>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900" dirty="0"/>
              <a:t>鈴鹿・亀山</a:t>
            </a:r>
          </a:p>
        </p:txBody>
      </p:sp>
      <p:sp>
        <p:nvSpPr>
          <p:cNvPr id="13" name="角丸四角形 12"/>
          <p:cNvSpPr/>
          <p:nvPr/>
        </p:nvSpPr>
        <p:spPr>
          <a:xfrm>
            <a:off x="8118483" y="2570140"/>
            <a:ext cx="772733" cy="270456"/>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350" dirty="0"/>
              <a:t>四日市</a:t>
            </a:r>
          </a:p>
        </p:txBody>
      </p:sp>
      <p:sp>
        <p:nvSpPr>
          <p:cNvPr id="14" name="角丸四角形 13"/>
          <p:cNvSpPr/>
          <p:nvPr/>
        </p:nvSpPr>
        <p:spPr>
          <a:xfrm>
            <a:off x="6796288" y="1924688"/>
            <a:ext cx="772733" cy="270456"/>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50" dirty="0"/>
              <a:t>桑員員弁</a:t>
            </a:r>
          </a:p>
        </p:txBody>
      </p:sp>
      <p:sp>
        <p:nvSpPr>
          <p:cNvPr id="6" name="正方形/長方形 5"/>
          <p:cNvSpPr/>
          <p:nvPr/>
        </p:nvSpPr>
        <p:spPr>
          <a:xfrm>
            <a:off x="45826" y="5425733"/>
            <a:ext cx="6088156" cy="49033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050" dirty="0"/>
              <a:t>20240222</a:t>
            </a:r>
            <a:r>
              <a:rPr kumimoji="1" lang="ja-JP" altLang="en-US" sz="1050" dirty="0"/>
              <a:t>地域の相談支援体制整備及び（自立支援）協議会の活性化に向けた</a:t>
            </a:r>
            <a:r>
              <a:rPr lang="ja-JP" altLang="en-US" sz="1050" dirty="0"/>
              <a:t>都道府県による</a:t>
            </a:r>
            <a:endParaRPr lang="en-US" altLang="ja-JP" sz="1050" dirty="0"/>
          </a:p>
          <a:p>
            <a:pPr algn="ctr"/>
            <a:r>
              <a:rPr lang="ja-JP" altLang="en-US" sz="1050" dirty="0"/>
              <a:t>市町村支援の効果的な取組についての調査研究」</a:t>
            </a:r>
            <a:r>
              <a:rPr kumimoji="1" lang="ja-JP" altLang="en-US" sz="1050" dirty="0"/>
              <a:t>都道府県職員を対象とした試行研修</a:t>
            </a:r>
          </a:p>
        </p:txBody>
      </p:sp>
      <p:sp>
        <p:nvSpPr>
          <p:cNvPr id="15" name="正方形/長方形 14"/>
          <p:cNvSpPr/>
          <p:nvPr/>
        </p:nvSpPr>
        <p:spPr>
          <a:xfrm>
            <a:off x="400929" y="1086758"/>
            <a:ext cx="5613010" cy="59265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500" b="1" dirty="0"/>
              <a:t>相談支援体制整備・（自立支援）協議会の活性化に向けた取組</a:t>
            </a:r>
            <a:endParaRPr kumimoji="1" lang="en-US" altLang="ja-JP" sz="1500" b="1" dirty="0"/>
          </a:p>
          <a:p>
            <a:pPr algn="ctr"/>
            <a:r>
              <a:rPr lang="ja-JP" altLang="en-US" sz="1500" b="1" dirty="0"/>
              <a:t>（三重県</a:t>
            </a:r>
            <a:r>
              <a:rPr lang="ja-JP" altLang="en-US" sz="1500" dirty="0"/>
              <a:t>）</a:t>
            </a:r>
            <a:endParaRPr kumimoji="1" lang="ja-JP" altLang="en-US" sz="1500" dirty="0"/>
          </a:p>
        </p:txBody>
      </p:sp>
      <p:sp>
        <p:nvSpPr>
          <p:cNvPr id="18" name="正方形/長方形 17"/>
          <p:cNvSpPr/>
          <p:nvPr/>
        </p:nvSpPr>
        <p:spPr>
          <a:xfrm>
            <a:off x="614606" y="2501053"/>
            <a:ext cx="2592827" cy="2650360"/>
          </a:xfrm>
          <a:prstGeom prst="rect">
            <a:avLst/>
          </a:prstGeom>
          <a:ln>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en-US" altLang="ja-JP" sz="1350" dirty="0"/>
          </a:p>
          <a:p>
            <a:endParaRPr kumimoji="1" lang="en-US" altLang="ja-JP" sz="1350" dirty="0"/>
          </a:p>
          <a:p>
            <a:endParaRPr lang="en-US" altLang="ja-JP" sz="1350" dirty="0"/>
          </a:p>
          <a:p>
            <a:endParaRPr kumimoji="1" lang="en-US" altLang="ja-JP" sz="1350" dirty="0"/>
          </a:p>
          <a:p>
            <a:endParaRPr lang="en-US" altLang="ja-JP" sz="1350" dirty="0"/>
          </a:p>
          <a:p>
            <a:endParaRPr kumimoji="1" lang="en-US" altLang="ja-JP" sz="1350" dirty="0"/>
          </a:p>
          <a:p>
            <a:r>
              <a:rPr kumimoji="1" lang="ja-JP" altLang="en-US" sz="1350" dirty="0"/>
              <a:t>〇三重県障害者自立支援協議会</a:t>
            </a:r>
            <a:endParaRPr kumimoji="1" lang="en-US" altLang="ja-JP" sz="1350" dirty="0"/>
          </a:p>
          <a:p>
            <a:r>
              <a:rPr lang="ja-JP" altLang="en-US" sz="1350" dirty="0"/>
              <a:t>　事務局会議</a:t>
            </a:r>
            <a:endParaRPr kumimoji="1" lang="en-US" altLang="ja-JP" sz="1350" dirty="0"/>
          </a:p>
          <a:p>
            <a:r>
              <a:rPr lang="ja-JP" altLang="en-US" sz="1350" dirty="0"/>
              <a:t>　専門部会</a:t>
            </a:r>
            <a:endParaRPr lang="en-US" altLang="ja-JP" sz="1350" dirty="0"/>
          </a:p>
          <a:p>
            <a:r>
              <a:rPr kumimoji="1" lang="ja-JP" altLang="en-US" sz="1350" dirty="0"/>
              <a:t>　・人材育成検討部会</a:t>
            </a:r>
            <a:endParaRPr kumimoji="1" lang="en-US" altLang="ja-JP" sz="1350" dirty="0"/>
          </a:p>
          <a:p>
            <a:r>
              <a:rPr lang="ja-JP" altLang="en-US" sz="1350" dirty="0"/>
              <a:t>　　当事者支援プロジェクト</a:t>
            </a:r>
            <a:endParaRPr lang="en-US" altLang="ja-JP" sz="1350" dirty="0"/>
          </a:p>
          <a:p>
            <a:r>
              <a:rPr kumimoji="1" lang="ja-JP" altLang="en-US" sz="1350" dirty="0"/>
              <a:t>　・医療的ケア課題検討部会</a:t>
            </a:r>
            <a:endParaRPr kumimoji="1" lang="en-US" altLang="ja-JP" sz="1350" dirty="0"/>
          </a:p>
          <a:p>
            <a:r>
              <a:rPr lang="ja-JP" altLang="en-US" sz="1350" dirty="0"/>
              <a:t>　・地域移行課題検討部会</a:t>
            </a:r>
            <a:endParaRPr kumimoji="1" lang="en-US" altLang="ja-JP" sz="1350" dirty="0"/>
          </a:p>
          <a:p>
            <a:pPr algn="ctr"/>
            <a:endParaRPr lang="en-US" altLang="ja-JP" sz="1350" dirty="0"/>
          </a:p>
          <a:p>
            <a:pPr algn="ctr"/>
            <a:endParaRPr kumimoji="1" lang="en-US" altLang="ja-JP" sz="1350" dirty="0"/>
          </a:p>
          <a:p>
            <a:pPr algn="ctr"/>
            <a:endParaRPr lang="en-US" altLang="ja-JP" sz="1350" dirty="0"/>
          </a:p>
          <a:p>
            <a:pPr algn="ctr"/>
            <a:endParaRPr kumimoji="1" lang="en-US" altLang="ja-JP" sz="1350" dirty="0"/>
          </a:p>
          <a:p>
            <a:pPr algn="ctr"/>
            <a:endParaRPr lang="en-US" altLang="ja-JP" sz="1350" dirty="0"/>
          </a:p>
          <a:p>
            <a:pPr algn="ctr"/>
            <a:endParaRPr kumimoji="1" lang="en-US" altLang="ja-JP" sz="1350" dirty="0"/>
          </a:p>
          <a:p>
            <a:pPr algn="ctr"/>
            <a:endParaRPr lang="en-US" altLang="ja-JP" sz="1350" dirty="0"/>
          </a:p>
          <a:p>
            <a:pPr algn="ctr"/>
            <a:endParaRPr kumimoji="1" lang="en-US" altLang="ja-JP" sz="1350" dirty="0"/>
          </a:p>
          <a:p>
            <a:pPr algn="ctr"/>
            <a:endParaRPr lang="en-US" altLang="ja-JP" sz="1350" dirty="0"/>
          </a:p>
          <a:p>
            <a:pPr algn="ctr"/>
            <a:endParaRPr kumimoji="1" lang="en-US" altLang="ja-JP" sz="1350" dirty="0"/>
          </a:p>
          <a:p>
            <a:pPr algn="ctr"/>
            <a:endParaRPr kumimoji="1" lang="ja-JP" altLang="en-US" sz="1350" dirty="0"/>
          </a:p>
        </p:txBody>
      </p:sp>
      <p:sp>
        <p:nvSpPr>
          <p:cNvPr id="20" name="正方形/長方形 19"/>
          <p:cNvSpPr/>
          <p:nvPr/>
        </p:nvSpPr>
        <p:spPr>
          <a:xfrm>
            <a:off x="3548930" y="2522565"/>
            <a:ext cx="2367906" cy="1926032"/>
          </a:xfrm>
          <a:prstGeom prst="rect">
            <a:avLst/>
          </a:prstGeom>
          <a:ln>
            <a:prstDash val="dash"/>
          </a:ln>
        </p:spPr>
        <p:style>
          <a:lnRef idx="2">
            <a:schemeClr val="accent6"/>
          </a:lnRef>
          <a:fillRef idx="1">
            <a:schemeClr val="lt1"/>
          </a:fillRef>
          <a:effectRef idx="0">
            <a:schemeClr val="accent6"/>
          </a:effectRef>
          <a:fontRef idx="minor">
            <a:schemeClr val="dk1"/>
          </a:fontRef>
        </p:style>
        <p:txBody>
          <a:bodyPr rtlCol="0" anchor="t"/>
          <a:lstStyle/>
          <a:p>
            <a:r>
              <a:rPr kumimoji="1" lang="ja-JP" altLang="en-US" sz="1350" dirty="0"/>
              <a:t>〇相談支援体制検討会議</a:t>
            </a:r>
            <a:endParaRPr kumimoji="1" lang="en-US" altLang="ja-JP" sz="1350" dirty="0"/>
          </a:p>
          <a:p>
            <a:r>
              <a:rPr lang="ja-JP" altLang="en-US" sz="1350" dirty="0"/>
              <a:t>〇市町障害福祉計画研修会</a:t>
            </a:r>
            <a:endParaRPr kumimoji="1" lang="en-US" altLang="ja-JP" sz="1350" dirty="0"/>
          </a:p>
          <a:p>
            <a:r>
              <a:rPr kumimoji="1" lang="ja-JP" altLang="en-US" sz="1350" dirty="0"/>
              <a:t>〇スーパーバイザー派遣</a:t>
            </a:r>
            <a:endParaRPr kumimoji="1" lang="en-US" altLang="ja-JP" sz="1350" dirty="0"/>
          </a:p>
          <a:p>
            <a:r>
              <a:rPr lang="ja-JP" altLang="en-US" sz="1350" dirty="0"/>
              <a:t>〇地域協議会へのオブザー</a:t>
            </a:r>
            <a:endParaRPr lang="en-US" altLang="ja-JP" sz="1350" dirty="0"/>
          </a:p>
          <a:p>
            <a:r>
              <a:rPr lang="ja-JP" altLang="en-US" sz="1350" dirty="0"/>
              <a:t>　バー参加</a:t>
            </a:r>
            <a:endParaRPr kumimoji="1" lang="ja-JP" altLang="en-US" sz="1350" dirty="0"/>
          </a:p>
        </p:txBody>
      </p:sp>
      <p:sp>
        <p:nvSpPr>
          <p:cNvPr id="19" name="フローチャート: 処理 18"/>
          <p:cNvSpPr/>
          <p:nvPr/>
        </p:nvSpPr>
        <p:spPr>
          <a:xfrm>
            <a:off x="639044" y="1786914"/>
            <a:ext cx="2450859" cy="514993"/>
          </a:xfrm>
          <a:prstGeom prst="flowChartProcess">
            <a:avLst/>
          </a:prstGeom>
          <a:solidFill>
            <a:schemeClr val="accent4">
              <a:lumMod val="20000"/>
              <a:lumOff val="80000"/>
            </a:schemeClr>
          </a:solidFill>
          <a:ln>
            <a:solidFill>
              <a:schemeClr val="accent4"/>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350" b="1" dirty="0"/>
              <a:t>官民協働による支援体制整備</a:t>
            </a:r>
          </a:p>
        </p:txBody>
      </p:sp>
      <p:sp>
        <p:nvSpPr>
          <p:cNvPr id="23" name="フローチャート: 処理 22"/>
          <p:cNvSpPr/>
          <p:nvPr/>
        </p:nvSpPr>
        <p:spPr>
          <a:xfrm>
            <a:off x="3463221" y="1816571"/>
            <a:ext cx="2233704" cy="485336"/>
          </a:xfrm>
          <a:prstGeom prst="flowChartProcess">
            <a:avLst/>
          </a:prstGeom>
          <a:solidFill>
            <a:schemeClr val="accent4">
              <a:lumMod val="20000"/>
              <a:lumOff val="80000"/>
            </a:schemeClr>
          </a:solidFill>
          <a:ln>
            <a:solidFill>
              <a:schemeClr val="accent4"/>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350" b="1" dirty="0"/>
              <a:t>市町への支援・現状把握</a:t>
            </a:r>
          </a:p>
        </p:txBody>
      </p:sp>
      <p:sp>
        <p:nvSpPr>
          <p:cNvPr id="22" name="下矢印 21"/>
          <p:cNvSpPr/>
          <p:nvPr/>
        </p:nvSpPr>
        <p:spPr>
          <a:xfrm>
            <a:off x="4375400" y="4334922"/>
            <a:ext cx="678329" cy="318249"/>
          </a:xfrm>
          <a:prstGeom prst="downArrow">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24" name="正方形/長方形 23"/>
          <p:cNvSpPr/>
          <p:nvPr/>
        </p:nvSpPr>
        <p:spPr>
          <a:xfrm>
            <a:off x="3729396" y="4656543"/>
            <a:ext cx="2550717" cy="610903"/>
          </a:xfrm>
          <a:prstGeom prst="rect">
            <a:avLst/>
          </a:prstGeom>
          <a:solidFill>
            <a:schemeClr val="accent4"/>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350" dirty="0"/>
              <a:t>圏域・市町（自立支援）協議会</a:t>
            </a:r>
            <a:endParaRPr kumimoji="1" lang="en-US" altLang="ja-JP" sz="1350" dirty="0"/>
          </a:p>
          <a:p>
            <a:pPr algn="ctr"/>
            <a:r>
              <a:rPr lang="ja-JP" altLang="en-US" sz="1350" dirty="0"/>
              <a:t>相談支援従事者等・当事者</a:t>
            </a:r>
            <a:endParaRPr kumimoji="1" lang="ja-JP" altLang="en-US" sz="1350" dirty="0"/>
          </a:p>
        </p:txBody>
      </p:sp>
      <p:sp>
        <p:nvSpPr>
          <p:cNvPr id="25" name="楕円 24"/>
          <p:cNvSpPr/>
          <p:nvPr/>
        </p:nvSpPr>
        <p:spPr>
          <a:xfrm>
            <a:off x="3545529" y="3610013"/>
            <a:ext cx="2261660" cy="721538"/>
          </a:xfrm>
          <a:prstGeom prst="ellipse">
            <a:avLst/>
          </a:prstGeom>
          <a:solidFill>
            <a:schemeClr val="accent1">
              <a:lumMod val="40000"/>
              <a:lumOff val="6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350" dirty="0"/>
              <a:t>情報共有・提供</a:t>
            </a:r>
            <a:endParaRPr kumimoji="1" lang="en-US" altLang="ja-JP" sz="1350" dirty="0"/>
          </a:p>
          <a:p>
            <a:pPr algn="ctr"/>
            <a:r>
              <a:rPr lang="ja-JP" altLang="en-US" sz="1350" dirty="0"/>
              <a:t>共に考える</a:t>
            </a:r>
            <a:endParaRPr kumimoji="1" lang="ja-JP" altLang="en-US" sz="1350" dirty="0"/>
          </a:p>
        </p:txBody>
      </p:sp>
      <p:sp>
        <p:nvSpPr>
          <p:cNvPr id="27" name="楕円 26"/>
          <p:cNvSpPr/>
          <p:nvPr/>
        </p:nvSpPr>
        <p:spPr>
          <a:xfrm>
            <a:off x="685573" y="4171407"/>
            <a:ext cx="2450859" cy="824835"/>
          </a:xfrm>
          <a:prstGeom prst="ellipse">
            <a:avLst/>
          </a:prstGeom>
          <a:solidFill>
            <a:schemeClr val="accent1">
              <a:lumMod val="40000"/>
              <a:lumOff val="6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350" dirty="0"/>
              <a:t>人材育成</a:t>
            </a:r>
            <a:endParaRPr kumimoji="1" lang="en-US" altLang="ja-JP" sz="1350" dirty="0"/>
          </a:p>
          <a:p>
            <a:pPr algn="ctr"/>
            <a:r>
              <a:rPr lang="ja-JP" altLang="en-US" sz="1350" dirty="0"/>
              <a:t>ネットワークづくり</a:t>
            </a:r>
            <a:endParaRPr kumimoji="1" lang="ja-JP" altLang="en-US" sz="1350" dirty="0"/>
          </a:p>
        </p:txBody>
      </p:sp>
      <p:sp>
        <p:nvSpPr>
          <p:cNvPr id="26" name="正方形/長方形 25"/>
          <p:cNvSpPr/>
          <p:nvPr/>
        </p:nvSpPr>
        <p:spPr>
          <a:xfrm>
            <a:off x="3215340" y="4832023"/>
            <a:ext cx="521997" cy="1993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50" dirty="0">
                <a:ln w="0"/>
                <a:solidFill>
                  <a:schemeClr val="tx1"/>
                </a:solidFill>
                <a:effectLst>
                  <a:outerShdw blurRad="38100" dist="19050" dir="2700000" algn="tl" rotWithShape="0">
                    <a:schemeClr val="dk1">
                      <a:alpha val="40000"/>
                    </a:schemeClr>
                  </a:outerShdw>
                </a:effectLst>
              </a:rPr>
              <a:t>課題</a:t>
            </a:r>
          </a:p>
        </p:txBody>
      </p:sp>
      <p:sp>
        <p:nvSpPr>
          <p:cNvPr id="31" name="正方形/長方形 30"/>
          <p:cNvSpPr/>
          <p:nvPr/>
        </p:nvSpPr>
        <p:spPr>
          <a:xfrm>
            <a:off x="3023531" y="3106294"/>
            <a:ext cx="521997" cy="1993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56539224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2013 - 2022 Theme</Template>
  <TotalTime>897</TotalTime>
  <Words>2415</Words>
  <Application>Microsoft Office PowerPoint</Application>
  <PresentationFormat>画面に合わせる (4:3)</PresentationFormat>
  <Paragraphs>445</Paragraphs>
  <Slides>18</Slides>
  <Notes>9</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18</vt:i4>
      </vt:variant>
    </vt:vector>
  </HeadingPairs>
  <TitlesOfParts>
    <vt:vector size="32" baseType="lpstr">
      <vt:lpstr>HG丸ｺﾞｼｯｸM-PRO</vt:lpstr>
      <vt:lpstr>ＪＳＰゴシック</vt:lpstr>
      <vt:lpstr>ＭＳ Ｐゴシック</vt:lpstr>
      <vt:lpstr>ＭＳ Ｐ明朝</vt:lpstr>
      <vt:lpstr>ＭＳ ゴシック</vt:lpstr>
      <vt:lpstr>ＭＳ 明朝</vt:lpstr>
      <vt:lpstr>メイリオ</vt:lpstr>
      <vt:lpstr>游ゴシック</vt:lpstr>
      <vt:lpstr>游明朝</vt:lpstr>
      <vt:lpstr>Arial</vt:lpstr>
      <vt:lpstr>Calibri</vt:lpstr>
      <vt:lpstr>Calibri Light</vt:lpstr>
      <vt:lpstr>Wingdings</vt:lpstr>
      <vt:lpstr>Office テーマ</vt:lpstr>
      <vt:lpstr>講義２・演習２  「（自立支援）協議会の役割」</vt:lpstr>
      <vt:lpstr>講義２・演習２のねらい</vt:lpstr>
      <vt:lpstr>タイムテーブル</vt:lpstr>
      <vt:lpstr>講義２</vt:lpstr>
      <vt:lpstr>PowerPoint プレゼンテーション</vt:lpstr>
      <vt:lpstr>PowerPoint プレゼンテーション</vt:lpstr>
      <vt:lpstr>PowerPoint プレゼンテーション</vt:lpstr>
      <vt:lpstr>実践例の紹介：三重県</vt:lpstr>
      <vt:lpstr>PowerPoint プレゼンテーション</vt:lpstr>
      <vt:lpstr>三重県障がい福祉施策の推進体制</vt:lpstr>
      <vt:lpstr>PowerPoint プレゼンテーション</vt:lpstr>
      <vt:lpstr>PowerPoint プレゼンテーション</vt:lpstr>
      <vt:lpstr>講義２のまとめ</vt:lpstr>
      <vt:lpstr>演習２</vt:lpstr>
      <vt:lpstr>都道府県協議会と市町村協議会のつながりについて</vt:lpstr>
      <vt:lpstr>PowerPoint プレゼンテーション</vt:lpstr>
      <vt:lpstr>市町村向け研修実施の際に･･･</vt:lpstr>
      <vt:lpstr>市町村向け研修実施の際に･･･</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都道府県担当職員等研修プログラム案</dc:title>
  <dc:creator>EGMAIN-LXユーザ</dc:creator>
  <cp:lastModifiedBy>HIT info13</cp:lastModifiedBy>
  <cp:revision>77</cp:revision>
  <cp:lastPrinted>2024-03-22T00:57:11Z</cp:lastPrinted>
  <dcterms:created xsi:type="dcterms:W3CDTF">2023-11-16T04:36:35Z</dcterms:created>
  <dcterms:modified xsi:type="dcterms:W3CDTF">2024-04-05T00:47:14Z</dcterms:modified>
</cp:coreProperties>
</file>